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0" r:id="rId1"/>
    <p:sldMasterId id="2147483894" r:id="rId2"/>
  </p:sldMasterIdLst>
  <p:notesMasterIdLst>
    <p:notesMasterId r:id="rId20"/>
  </p:notesMasterIdLst>
  <p:handoutMasterIdLst>
    <p:handoutMasterId r:id="rId21"/>
  </p:handoutMasterIdLst>
  <p:sldIdLst>
    <p:sldId id="343" r:id="rId3"/>
    <p:sldId id="334" r:id="rId4"/>
    <p:sldId id="308" r:id="rId5"/>
    <p:sldId id="335" r:id="rId6"/>
    <p:sldId id="336" r:id="rId7"/>
    <p:sldId id="340" r:id="rId8"/>
    <p:sldId id="337" r:id="rId9"/>
    <p:sldId id="338" r:id="rId10"/>
    <p:sldId id="339" r:id="rId11"/>
    <p:sldId id="341" r:id="rId12"/>
    <p:sldId id="342" r:id="rId13"/>
    <p:sldId id="344" r:id="rId14"/>
    <p:sldId id="347" r:id="rId15"/>
    <p:sldId id="346" r:id="rId16"/>
    <p:sldId id="348" r:id="rId17"/>
    <p:sldId id="345" r:id="rId18"/>
    <p:sldId id="349"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3EE3"/>
    <a:srgbClr val="1A5DF2"/>
    <a:srgbClr val="5F0A01"/>
    <a:srgbClr val="B80808"/>
    <a:srgbClr val="880F02"/>
    <a:srgbClr val="000036"/>
    <a:srgbClr val="000066"/>
    <a:srgbClr val="020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40" autoAdjust="0"/>
    <p:restoredTop sz="89948" autoAdjust="0"/>
  </p:normalViewPr>
  <p:slideViewPr>
    <p:cSldViewPr snapToGrid="0" snapToObjects="1">
      <p:cViewPr varScale="1">
        <p:scale>
          <a:sx n="74" d="100"/>
          <a:sy n="74" d="100"/>
        </p:scale>
        <p:origin x="245" y="58"/>
      </p:cViewPr>
      <p:guideLst>
        <p:guide orient="horz" pos="2160"/>
        <p:guide pos="2880"/>
      </p:guideLst>
    </p:cSldViewPr>
  </p:slideViewPr>
  <p:outlineViewPr>
    <p:cViewPr>
      <p:scale>
        <a:sx n="33" d="100"/>
        <a:sy n="33" d="100"/>
      </p:scale>
      <p:origin x="0" y="10680"/>
    </p:cViewPr>
  </p:outlineViewPr>
  <p:notesTextViewPr>
    <p:cViewPr>
      <p:scale>
        <a:sx n="100" d="100"/>
        <a:sy n="100" d="100"/>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F391C77-B26A-4879-9C83-D5E981A5D0EB}" type="datetimeFigureOut">
              <a:rPr lang="en-US"/>
              <a:pPr>
                <a:defRPr/>
              </a:pPr>
              <a:t>5/15/2019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30BF61E-6A42-4D9F-B097-B4ADE68361ED}" type="slidenum">
              <a:rPr lang="en-US"/>
              <a:pPr>
                <a:defRPr/>
              </a:pPr>
              <a:t>‹#›</a:t>
            </a:fld>
            <a:endParaRPr lang="en-US"/>
          </a:p>
        </p:txBody>
      </p:sp>
    </p:spTree>
    <p:extLst>
      <p:ext uri="{BB962C8B-B14F-4D97-AF65-F5344CB8AC3E}">
        <p14:creationId xmlns:p14="http://schemas.microsoft.com/office/powerpoint/2010/main" val="25940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4033720-422C-4D0A-BF52-64155417D0E7}" type="datetimeFigureOut">
              <a:rPr lang="en-US"/>
              <a:pPr>
                <a:defRPr/>
              </a:pPr>
              <a:t>5/15/2019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37EB9C7-C364-41CB-B92C-D763B360E5EB}" type="slidenum">
              <a:rPr lang="en-US"/>
              <a:pPr>
                <a:defRPr/>
              </a:pPr>
              <a:t>‹#›</a:t>
            </a:fld>
            <a:endParaRPr lang="en-US"/>
          </a:p>
        </p:txBody>
      </p:sp>
    </p:spTree>
    <p:extLst>
      <p:ext uri="{BB962C8B-B14F-4D97-AF65-F5344CB8AC3E}">
        <p14:creationId xmlns:p14="http://schemas.microsoft.com/office/powerpoint/2010/main" val="1613150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0FC243-3B6F-43E2-8D1D-E7478EC4D75B}" type="slidenum">
              <a:rPr lang="en-US"/>
              <a:pPr fontAlgn="base">
                <a:spcBef>
                  <a:spcPct val="0"/>
                </a:spcBef>
                <a:spcAft>
                  <a:spcPct val="0"/>
                </a:spcAft>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94D2A8-A7F0-4E47-A734-86CCE469BF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779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6B111C-EB76-4969-88CF-D9C27F4F99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228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E027FE-CCEE-4704-B335-9D66923603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522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595A649-7229-46A8-9DC4-F7216463ADD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2188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48892E3-F664-4043-BC6D-3AF9AD95FA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2968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556" name="Rectangle 4"/>
          <p:cNvSpPr>
            <a:spLocks noGrp="1" noChangeArrowheads="1"/>
          </p:cNvSpPr>
          <p:nvPr>
            <p:ph type="dt" sz="half" idx="2"/>
          </p:nvPr>
        </p:nvSpPr>
        <p:spPr/>
        <p:txBody>
          <a:bodyPr/>
          <a:lstStyle>
            <a:lvl1pPr>
              <a:defRPr/>
            </a:lvl1pPr>
          </a:lstStyle>
          <a:p>
            <a:pPr>
              <a:defRPr/>
            </a:pPr>
            <a:fld id="{34F09CCE-E14D-44CA-92F6-56A015532BDA}" type="datetimeFigureOut">
              <a:rPr lang="en-US" smtClean="0"/>
              <a:pPr>
                <a:defRPr/>
              </a:pPr>
              <a:t>5/15/2019</a:t>
            </a:fld>
            <a:endParaRPr lang="en-US"/>
          </a:p>
        </p:txBody>
      </p:sp>
      <p:sp>
        <p:nvSpPr>
          <p:cNvPr id="23557" name="Rectangle 5"/>
          <p:cNvSpPr>
            <a:spLocks noGrp="1" noChangeArrowheads="1"/>
          </p:cNvSpPr>
          <p:nvPr>
            <p:ph type="ftr" sz="quarter" idx="3"/>
          </p:nvPr>
        </p:nvSpPr>
        <p:spPr/>
        <p:txBody>
          <a:bodyPr/>
          <a:lstStyle>
            <a:lvl1pPr>
              <a:defRPr/>
            </a:lvl1pPr>
          </a:lstStyle>
          <a:p>
            <a:pPr>
              <a:defRPr/>
            </a:pPr>
            <a:endParaRPr lang="en-US"/>
          </a:p>
        </p:txBody>
      </p:sp>
      <p:sp>
        <p:nvSpPr>
          <p:cNvPr id="23558" name="Rectangle 6"/>
          <p:cNvSpPr>
            <a:spLocks noGrp="1" noChangeArrowheads="1"/>
          </p:cNvSpPr>
          <p:nvPr>
            <p:ph type="sldNum" sz="quarter" idx="4"/>
          </p:nvPr>
        </p:nvSpPr>
        <p:spPr/>
        <p:txBody>
          <a:bodyPr/>
          <a:lstStyle>
            <a:lvl1pPr>
              <a:defRPr/>
            </a:lvl1pPr>
          </a:lstStyle>
          <a:p>
            <a:pPr>
              <a:defRPr/>
            </a:pPr>
            <a:fld id="{C19047AB-9EC1-4FF6-ACA2-3745B517187E}" type="slidenum">
              <a:rPr lang="en-US" smtClean="0"/>
              <a:pPr>
                <a:defRPr/>
              </a:pPr>
              <a:t>‹#›</a:t>
            </a:fld>
            <a:endParaRPr lang="en-US"/>
          </a:p>
        </p:txBody>
      </p:sp>
      <p:pic>
        <p:nvPicPr>
          <p:cNvPr id="23563" name="Picture 11" descr="logo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7" descr="nInova_OpenPlus for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2451100"/>
            <a:ext cx="1450975" cy="227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B4E2B5-8679-480D-AB40-139E046F4099}" type="datetimeFigureOut">
              <a:rPr lang="en-US" smtClean="0"/>
              <a:pPr>
                <a:defRPr/>
              </a:pPr>
              <a:t>5/15/2019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6CF94C-198F-40F4-9044-1EC0F73B853C}" type="slidenum">
              <a:rPr lang="en-US" smtClean="0"/>
              <a:pPr>
                <a:defRPr/>
              </a:pPr>
              <a:t>‹#›</a:t>
            </a:fld>
            <a:endParaRPr lang="en-US"/>
          </a:p>
        </p:txBody>
      </p:sp>
    </p:spTree>
    <p:extLst>
      <p:ext uri="{BB962C8B-B14F-4D97-AF65-F5344CB8AC3E}">
        <p14:creationId xmlns:p14="http://schemas.microsoft.com/office/powerpoint/2010/main" val="26467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614F3A-57AD-4845-A014-BC4D353C379A}" type="datetimeFigureOut">
              <a:rPr lang="en-US" smtClean="0"/>
              <a:pPr>
                <a:defRPr/>
              </a:pPr>
              <a:t>5/15/2019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7A7C6E-1043-4684-86C7-FF38CC80A465}" type="slidenum">
              <a:rPr lang="en-US" smtClean="0"/>
              <a:pPr>
                <a:defRPr/>
              </a:pPr>
              <a:t>‹#›</a:t>
            </a:fld>
            <a:endParaRPr lang="en-US"/>
          </a:p>
        </p:txBody>
      </p:sp>
    </p:spTree>
    <p:extLst>
      <p:ext uri="{BB962C8B-B14F-4D97-AF65-F5344CB8AC3E}">
        <p14:creationId xmlns:p14="http://schemas.microsoft.com/office/powerpoint/2010/main" val="3883133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C769712-CB65-4287-B6EB-CF29764DC16C}" type="datetimeFigureOut">
              <a:rPr lang="en-US" smtClean="0"/>
              <a:pPr>
                <a:defRPr/>
              </a:pPr>
              <a:t>5/15/2019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5B1DE3C-F1B0-49B2-B0F8-7DA32D575C79}" type="slidenum">
              <a:rPr lang="en-US" smtClean="0"/>
              <a:pPr>
                <a:defRPr/>
              </a:pPr>
              <a:t>‹#›</a:t>
            </a:fld>
            <a:endParaRPr lang="en-US"/>
          </a:p>
        </p:txBody>
      </p:sp>
    </p:spTree>
    <p:extLst>
      <p:ext uri="{BB962C8B-B14F-4D97-AF65-F5344CB8AC3E}">
        <p14:creationId xmlns:p14="http://schemas.microsoft.com/office/powerpoint/2010/main" val="1298607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FE37825-A5DE-4CF5-A750-170A3255938F}" type="datetimeFigureOut">
              <a:rPr lang="en-US" smtClean="0"/>
              <a:pPr>
                <a:defRPr/>
              </a:pPr>
              <a:t>5/15/2019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F628525-59EF-4B87-9C3C-A4C914493C89}" type="slidenum">
              <a:rPr lang="en-US" smtClean="0"/>
              <a:pPr>
                <a:defRPr/>
              </a:pPr>
              <a:t>‹#›</a:t>
            </a:fld>
            <a:endParaRPr lang="en-US"/>
          </a:p>
        </p:txBody>
      </p:sp>
    </p:spTree>
    <p:extLst>
      <p:ext uri="{BB962C8B-B14F-4D97-AF65-F5344CB8AC3E}">
        <p14:creationId xmlns:p14="http://schemas.microsoft.com/office/powerpoint/2010/main" val="428142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46E34E6-071C-4B11-AE07-3FE0554F0674}" type="datetimeFigureOut">
              <a:rPr lang="en-US" smtClean="0"/>
              <a:pPr>
                <a:defRPr/>
              </a:pPr>
              <a:t>5/15/2019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BD58773-9CF9-4BDD-84EB-60E10BD64E84}" type="slidenum">
              <a:rPr lang="en-US" smtClean="0"/>
              <a:pPr>
                <a:defRPr/>
              </a:pPr>
              <a:t>‹#›</a:t>
            </a:fld>
            <a:endParaRPr lang="en-US"/>
          </a:p>
        </p:txBody>
      </p:sp>
    </p:spTree>
    <p:extLst>
      <p:ext uri="{BB962C8B-B14F-4D97-AF65-F5344CB8AC3E}">
        <p14:creationId xmlns:p14="http://schemas.microsoft.com/office/powerpoint/2010/main" val="346327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EC0490-E5CA-4383-A002-E39FF4D8CC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981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F1F8692-CED5-4DD5-97B1-8C85B47D6E14}" type="datetimeFigureOut">
              <a:rPr lang="en-US" smtClean="0"/>
              <a:pPr>
                <a:defRPr/>
              </a:pPr>
              <a:t>5/15/2019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5705437-6CAB-4C1A-8C4F-D1D2E05AFC4A}" type="slidenum">
              <a:rPr lang="en-US" smtClean="0"/>
              <a:pPr>
                <a:defRPr/>
              </a:pPr>
              <a:t>‹#›</a:t>
            </a:fld>
            <a:endParaRPr lang="en-US"/>
          </a:p>
        </p:txBody>
      </p:sp>
    </p:spTree>
    <p:extLst>
      <p:ext uri="{BB962C8B-B14F-4D97-AF65-F5344CB8AC3E}">
        <p14:creationId xmlns:p14="http://schemas.microsoft.com/office/powerpoint/2010/main" val="621759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DFE17EB-2198-4DA0-BC12-41E5354F6705}" type="datetimeFigureOut">
              <a:rPr lang="en-US" smtClean="0"/>
              <a:pPr>
                <a:defRPr/>
              </a:pPr>
              <a:t>5/15/2019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756F5AE-B9EA-40F0-9633-350E4CCF992B}" type="slidenum">
              <a:rPr lang="en-US" smtClean="0"/>
              <a:pPr>
                <a:defRPr/>
              </a:pPr>
              <a:t>‹#›</a:t>
            </a:fld>
            <a:endParaRPr lang="en-US"/>
          </a:p>
        </p:txBody>
      </p:sp>
    </p:spTree>
    <p:extLst>
      <p:ext uri="{BB962C8B-B14F-4D97-AF65-F5344CB8AC3E}">
        <p14:creationId xmlns:p14="http://schemas.microsoft.com/office/powerpoint/2010/main" val="2086636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2613521-E1B6-48E6-AAFA-2A095BF01538}" type="datetimeFigureOut">
              <a:rPr lang="en-US" smtClean="0"/>
              <a:pPr>
                <a:defRPr/>
              </a:pPr>
              <a:t>5/15/2019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94C1F6C-B4E7-449C-87EB-D6145DA7A5F4}" type="slidenum">
              <a:rPr lang="en-US" smtClean="0"/>
              <a:pPr>
                <a:defRPr/>
              </a:pPr>
              <a:t>‹#›</a:t>
            </a:fld>
            <a:endParaRPr lang="en-US"/>
          </a:p>
        </p:txBody>
      </p:sp>
    </p:spTree>
    <p:extLst>
      <p:ext uri="{BB962C8B-B14F-4D97-AF65-F5344CB8AC3E}">
        <p14:creationId xmlns:p14="http://schemas.microsoft.com/office/powerpoint/2010/main" val="3448224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1C6FF7-B310-482D-AC34-BB0F7881B6DE}" type="datetimeFigureOut">
              <a:rPr lang="en-US" smtClean="0"/>
              <a:pPr>
                <a:defRPr/>
              </a:pPr>
              <a:t>5/15/2019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F8297A-C114-40EC-A0E4-A4EA1315B25F}" type="slidenum">
              <a:rPr lang="en-US" smtClean="0"/>
              <a:pPr>
                <a:defRPr/>
              </a:pPr>
              <a:t>‹#›</a:t>
            </a:fld>
            <a:endParaRPr lang="en-US"/>
          </a:p>
        </p:txBody>
      </p:sp>
    </p:spTree>
    <p:extLst>
      <p:ext uri="{BB962C8B-B14F-4D97-AF65-F5344CB8AC3E}">
        <p14:creationId xmlns:p14="http://schemas.microsoft.com/office/powerpoint/2010/main" val="850700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6C453A-1546-4ACF-8842-65F350D413D6}" type="datetimeFigureOut">
              <a:rPr lang="en-US" smtClean="0"/>
              <a:pPr>
                <a:defRPr/>
              </a:pPr>
              <a:t>5/15/2019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1842AD-38BF-4D27-A60E-10A81024DAD0}" type="slidenum">
              <a:rPr lang="en-US" smtClean="0"/>
              <a:pPr>
                <a:defRPr/>
              </a:pPr>
              <a:t>‹#›</a:t>
            </a:fld>
            <a:endParaRPr lang="en-US"/>
          </a:p>
        </p:txBody>
      </p:sp>
    </p:spTree>
    <p:extLst>
      <p:ext uri="{BB962C8B-B14F-4D97-AF65-F5344CB8AC3E}">
        <p14:creationId xmlns:p14="http://schemas.microsoft.com/office/powerpoint/2010/main" val="3898529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4BFD25CE-71B7-45A6-8663-BDA40F4B05AE}" type="datetimeFigureOut">
              <a:rPr lang="en-US"/>
              <a:pPr>
                <a:defRPr/>
              </a:pPr>
              <a:t>5/15/2019</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173CA18-DA40-434F-86F8-A656D81B506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72322D-5AC2-4F8A-959B-2F55BA1937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251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88C310-F5E1-41C9-A678-64DDCBF0EC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9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E4A8E64-A1EC-4D99-AD18-7E3CC95502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827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A2166B7-D3B4-4492-9B93-36516132B9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372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2662646-2EE1-46EF-B205-880CB3EF6B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50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D80F42-6140-4402-B959-52018ACFF3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351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500D70-EDC4-4089-A476-F14D6B7E52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178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86590895-FB3C-40B2-BB2C-964FE45C5A2E}" type="slidenum">
              <a:rPr lang="en-US" altLang="en-US" smtClean="0">
                <a:solidFill>
                  <a:srgbClr val="000000"/>
                </a:solidFill>
              </a:rPr>
              <a:pPr defTabSz="914400"/>
              <a:t>‹#›</a:t>
            </a:fld>
            <a:endParaRPr lang="en-US" altLang="en-US" smtClean="0">
              <a:solidFill>
                <a:srgbClr val="000000"/>
              </a:solidFill>
            </a:endParaRPr>
          </a:p>
        </p:txBody>
      </p:sp>
    </p:spTree>
    <p:extLst>
      <p:ext uri="{BB962C8B-B14F-4D97-AF65-F5344CB8AC3E}">
        <p14:creationId xmlns:p14="http://schemas.microsoft.com/office/powerpoint/2010/main" val="2820055083"/>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7" name="Picture 7" descr="logo 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67813"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bwMode="auto">
          <a:xfrm>
            <a:off x="381000" y="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34F09CCE-E14D-44CA-92F6-56A015532BDA}" type="datetimeFigureOut">
              <a:rPr lang="en-US" smtClean="0"/>
              <a:pPr>
                <a:defRPr/>
              </a:pPr>
              <a:t>5/15/2019</a:t>
            </a:fld>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19047AB-9EC1-4FF6-ACA2-3745B517187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l" rtl="0" eaLnBrk="1" fontAlgn="base" hangingPunct="1">
        <a:spcBef>
          <a:spcPct val="0"/>
        </a:spcBef>
        <a:spcAft>
          <a:spcPct val="0"/>
        </a:spcAft>
        <a:defRPr sz="2300">
          <a:solidFill>
            <a:schemeClr val="bg1"/>
          </a:solidFill>
          <a:latin typeface="+mj-lt"/>
          <a:ea typeface="+mj-ea"/>
          <a:cs typeface="+mj-cs"/>
        </a:defRPr>
      </a:lvl1pPr>
      <a:lvl2pPr algn="l" rtl="0" eaLnBrk="1" fontAlgn="base" hangingPunct="1">
        <a:spcBef>
          <a:spcPct val="0"/>
        </a:spcBef>
        <a:spcAft>
          <a:spcPct val="0"/>
        </a:spcAft>
        <a:defRPr sz="2300">
          <a:solidFill>
            <a:schemeClr val="bg1"/>
          </a:solidFill>
          <a:latin typeface="Arial" pitchFamily="34" charset="0"/>
        </a:defRPr>
      </a:lvl2pPr>
      <a:lvl3pPr algn="l" rtl="0" eaLnBrk="1" fontAlgn="base" hangingPunct="1">
        <a:spcBef>
          <a:spcPct val="0"/>
        </a:spcBef>
        <a:spcAft>
          <a:spcPct val="0"/>
        </a:spcAft>
        <a:defRPr sz="2300">
          <a:solidFill>
            <a:schemeClr val="bg1"/>
          </a:solidFill>
          <a:latin typeface="Arial" pitchFamily="34" charset="0"/>
        </a:defRPr>
      </a:lvl3pPr>
      <a:lvl4pPr algn="l" rtl="0" eaLnBrk="1" fontAlgn="base" hangingPunct="1">
        <a:spcBef>
          <a:spcPct val="0"/>
        </a:spcBef>
        <a:spcAft>
          <a:spcPct val="0"/>
        </a:spcAft>
        <a:defRPr sz="2300">
          <a:solidFill>
            <a:schemeClr val="bg1"/>
          </a:solidFill>
          <a:latin typeface="Arial" pitchFamily="34" charset="0"/>
        </a:defRPr>
      </a:lvl4pPr>
      <a:lvl5pPr algn="l" rtl="0" eaLnBrk="1" fontAlgn="base" hangingPunct="1">
        <a:spcBef>
          <a:spcPct val="0"/>
        </a:spcBef>
        <a:spcAft>
          <a:spcPct val="0"/>
        </a:spcAft>
        <a:defRPr sz="2300">
          <a:solidFill>
            <a:schemeClr val="bg1"/>
          </a:solidFill>
          <a:latin typeface="Arial" pitchFamily="34" charset="0"/>
        </a:defRPr>
      </a:lvl5pPr>
      <a:lvl6pPr marL="457200" algn="l" rtl="0" eaLnBrk="1" fontAlgn="base" hangingPunct="1">
        <a:spcBef>
          <a:spcPct val="0"/>
        </a:spcBef>
        <a:spcAft>
          <a:spcPct val="0"/>
        </a:spcAft>
        <a:defRPr sz="2300">
          <a:solidFill>
            <a:schemeClr val="bg1"/>
          </a:solidFill>
          <a:latin typeface="Arial" pitchFamily="34" charset="0"/>
        </a:defRPr>
      </a:lvl6pPr>
      <a:lvl7pPr marL="914400" algn="l" rtl="0" eaLnBrk="1" fontAlgn="base" hangingPunct="1">
        <a:spcBef>
          <a:spcPct val="0"/>
        </a:spcBef>
        <a:spcAft>
          <a:spcPct val="0"/>
        </a:spcAft>
        <a:defRPr sz="2300">
          <a:solidFill>
            <a:schemeClr val="bg1"/>
          </a:solidFill>
          <a:latin typeface="Arial" pitchFamily="34" charset="0"/>
        </a:defRPr>
      </a:lvl7pPr>
      <a:lvl8pPr marL="1371600" algn="l" rtl="0" eaLnBrk="1" fontAlgn="base" hangingPunct="1">
        <a:spcBef>
          <a:spcPct val="0"/>
        </a:spcBef>
        <a:spcAft>
          <a:spcPct val="0"/>
        </a:spcAft>
        <a:defRPr sz="2300">
          <a:solidFill>
            <a:schemeClr val="bg1"/>
          </a:solidFill>
          <a:latin typeface="Arial" pitchFamily="34" charset="0"/>
        </a:defRPr>
      </a:lvl8pPr>
      <a:lvl9pPr marL="1828800" algn="l" rtl="0" eaLnBrk="1" fontAlgn="base" hangingPunct="1">
        <a:spcBef>
          <a:spcPct val="0"/>
        </a:spcBef>
        <a:spcAft>
          <a:spcPct val="0"/>
        </a:spcAft>
        <a:defRPr sz="2300">
          <a:solidFill>
            <a:schemeClr val="bg1"/>
          </a:solidFill>
          <a:latin typeface="Arial" pitchFamily="34" charset="0"/>
        </a:defRPr>
      </a:lvl9pPr>
    </p:titleStyle>
    <p:bodyStyle>
      <a:lvl1pPr marL="342900" indent="-342900" algn="l" rtl="0" eaLnBrk="1" fontAlgn="base" hangingPunct="1">
        <a:spcBef>
          <a:spcPct val="20000"/>
        </a:spcBef>
        <a:spcAft>
          <a:spcPct val="0"/>
        </a:spcAft>
        <a:buClr>
          <a:srgbClr val="D52B1E"/>
        </a:buClr>
        <a:buChar char="•"/>
        <a:defRPr>
          <a:solidFill>
            <a:srgbClr val="00337F"/>
          </a:solidFill>
          <a:latin typeface="+mn-lt"/>
          <a:ea typeface="+mn-ea"/>
          <a:cs typeface="+mn-cs"/>
        </a:defRPr>
      </a:lvl1pPr>
      <a:lvl2pPr marL="742950" indent="-285750" algn="l" rtl="0" eaLnBrk="1" fontAlgn="base" hangingPunct="1">
        <a:spcBef>
          <a:spcPct val="20000"/>
        </a:spcBef>
        <a:spcAft>
          <a:spcPct val="0"/>
        </a:spcAft>
        <a:buClr>
          <a:srgbClr val="D52B1E"/>
        </a:buClr>
        <a:buChar char="–"/>
        <a:defRPr>
          <a:solidFill>
            <a:srgbClr val="00337F"/>
          </a:solidFill>
          <a:latin typeface="+mn-lt"/>
        </a:defRPr>
      </a:lvl2pPr>
      <a:lvl3pPr marL="1143000" indent="-228600" algn="l" rtl="0" eaLnBrk="1" fontAlgn="base" hangingPunct="1">
        <a:spcBef>
          <a:spcPct val="20000"/>
        </a:spcBef>
        <a:spcAft>
          <a:spcPct val="0"/>
        </a:spcAft>
        <a:buClr>
          <a:srgbClr val="D52B1E"/>
        </a:buClr>
        <a:buChar char="•"/>
        <a:defRPr>
          <a:solidFill>
            <a:srgbClr val="00337F"/>
          </a:solidFill>
          <a:latin typeface="+mn-lt"/>
        </a:defRPr>
      </a:lvl3pPr>
      <a:lvl4pPr marL="1600200" indent="-228600" algn="l" rtl="0" eaLnBrk="1" fontAlgn="base" hangingPunct="1">
        <a:spcBef>
          <a:spcPct val="20000"/>
        </a:spcBef>
        <a:spcAft>
          <a:spcPct val="0"/>
        </a:spcAft>
        <a:buClr>
          <a:srgbClr val="D52B1E"/>
        </a:buClr>
        <a:buChar char="–"/>
        <a:defRPr>
          <a:solidFill>
            <a:srgbClr val="00337F"/>
          </a:solidFill>
          <a:latin typeface="+mn-lt"/>
        </a:defRPr>
      </a:lvl4pPr>
      <a:lvl5pPr marL="2057400" indent="-228600" algn="l" rtl="0" eaLnBrk="1" fontAlgn="base" hangingPunct="1">
        <a:spcBef>
          <a:spcPct val="20000"/>
        </a:spcBef>
        <a:spcAft>
          <a:spcPct val="0"/>
        </a:spcAft>
        <a:buClr>
          <a:srgbClr val="D52B1E"/>
        </a:buClr>
        <a:buChar char="•"/>
        <a:defRPr>
          <a:solidFill>
            <a:srgbClr val="00337F"/>
          </a:solidFill>
          <a:latin typeface="+mn-lt"/>
        </a:defRPr>
      </a:lvl5pPr>
      <a:lvl6pPr marL="2514600" indent="-228600" algn="l" rtl="0" eaLnBrk="1" fontAlgn="base" hangingPunct="1">
        <a:spcBef>
          <a:spcPct val="20000"/>
        </a:spcBef>
        <a:spcAft>
          <a:spcPct val="0"/>
        </a:spcAft>
        <a:buClr>
          <a:srgbClr val="D52B1E"/>
        </a:buClr>
        <a:buChar char="•"/>
        <a:defRPr>
          <a:solidFill>
            <a:srgbClr val="00337F"/>
          </a:solidFill>
          <a:latin typeface="+mn-lt"/>
        </a:defRPr>
      </a:lvl6pPr>
      <a:lvl7pPr marL="2971800" indent="-228600" algn="l" rtl="0" eaLnBrk="1" fontAlgn="base" hangingPunct="1">
        <a:spcBef>
          <a:spcPct val="20000"/>
        </a:spcBef>
        <a:spcAft>
          <a:spcPct val="0"/>
        </a:spcAft>
        <a:buClr>
          <a:srgbClr val="D52B1E"/>
        </a:buClr>
        <a:buChar char="•"/>
        <a:defRPr>
          <a:solidFill>
            <a:srgbClr val="00337F"/>
          </a:solidFill>
          <a:latin typeface="+mn-lt"/>
        </a:defRPr>
      </a:lvl7pPr>
      <a:lvl8pPr marL="3429000" indent="-228600" algn="l" rtl="0" eaLnBrk="1" fontAlgn="base" hangingPunct="1">
        <a:spcBef>
          <a:spcPct val="20000"/>
        </a:spcBef>
        <a:spcAft>
          <a:spcPct val="0"/>
        </a:spcAft>
        <a:buClr>
          <a:srgbClr val="D52B1E"/>
        </a:buClr>
        <a:buChar char="•"/>
        <a:defRPr>
          <a:solidFill>
            <a:srgbClr val="00337F"/>
          </a:solidFill>
          <a:latin typeface="+mn-lt"/>
        </a:defRPr>
      </a:lvl8pPr>
      <a:lvl9pPr marL="3886200" indent="-228600" algn="l" rtl="0" eaLnBrk="1" fontAlgn="base" hangingPunct="1">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438400" y="6049963"/>
            <a:ext cx="5791200" cy="685800"/>
          </a:xfrm>
        </p:spPr>
        <p:txBody>
          <a:bodyPr>
            <a:normAutofit/>
          </a:bodyPr>
          <a:lstStyle/>
          <a:p>
            <a:r>
              <a:rPr lang="en-US" dirty="0" smtClean="0"/>
              <a:t>         Rick Leichtweis, Ph.D.</a:t>
            </a:r>
            <a:endParaRPr lang="en-US" dirty="0"/>
          </a:p>
        </p:txBody>
      </p:sp>
      <p:sp>
        <p:nvSpPr>
          <p:cNvPr id="2" name="Title 1"/>
          <p:cNvSpPr>
            <a:spLocks noGrp="1"/>
          </p:cNvSpPr>
          <p:nvPr>
            <p:ph type="ctrTitle" idx="4294967295"/>
          </p:nvPr>
        </p:nvSpPr>
        <p:spPr>
          <a:xfrm>
            <a:off x="1665513" y="1665515"/>
            <a:ext cx="5758543" cy="4038600"/>
          </a:xfrm>
        </p:spPr>
        <p:txBody>
          <a:bodyPr/>
          <a:lstStyle/>
          <a:p>
            <a:pPr algn="ctr"/>
            <a:r>
              <a:rPr lang="en-US" sz="3200" b="1" dirty="0" smtClean="0">
                <a:solidFill>
                  <a:schemeClr val="accent2"/>
                </a:solidFill>
              </a:rPr>
              <a:t/>
            </a:r>
            <a:br>
              <a:rPr lang="en-US" sz="3200" b="1" dirty="0" smtClean="0">
                <a:solidFill>
                  <a:schemeClr val="accent2"/>
                </a:solidFill>
              </a:rPr>
            </a:br>
            <a:r>
              <a:rPr lang="en-US" sz="3200" b="1" dirty="0">
                <a:solidFill>
                  <a:schemeClr val="accent2"/>
                </a:solidFill>
              </a:rPr>
              <a:t/>
            </a:r>
            <a:br>
              <a:rPr lang="en-US" sz="3200" b="1" dirty="0">
                <a:solidFill>
                  <a:schemeClr val="accent2"/>
                </a:solidFill>
              </a:rPr>
            </a:br>
            <a:r>
              <a:rPr lang="en-US" sz="3200" b="1" dirty="0" smtClean="0">
                <a:solidFill>
                  <a:schemeClr val="accent2"/>
                </a:solidFill>
              </a:rPr>
              <a:t/>
            </a:r>
            <a:br>
              <a:rPr lang="en-US" sz="3200" b="1" dirty="0" smtClean="0">
                <a:solidFill>
                  <a:schemeClr val="accent2"/>
                </a:solidFill>
              </a:rPr>
            </a:br>
            <a:r>
              <a:rPr lang="en-US" sz="3200" b="1" dirty="0" smtClean="0">
                <a:solidFill>
                  <a:schemeClr val="accent2"/>
                </a:solidFill>
              </a:rPr>
              <a:t>Be the Employer of Choice for Behavioral Health: </a:t>
            </a:r>
            <a:br>
              <a:rPr lang="en-US" sz="3200" b="1" dirty="0" smtClean="0">
                <a:solidFill>
                  <a:schemeClr val="accent2"/>
                </a:solidFill>
              </a:rPr>
            </a:br>
            <a:r>
              <a:rPr lang="en-US" sz="3200" b="1" dirty="0">
                <a:solidFill>
                  <a:schemeClr val="accent2"/>
                </a:solidFill>
              </a:rPr>
              <a:t/>
            </a:r>
            <a:br>
              <a:rPr lang="en-US" sz="3200" b="1" dirty="0">
                <a:solidFill>
                  <a:schemeClr val="accent2"/>
                </a:solidFill>
              </a:rPr>
            </a:br>
            <a:r>
              <a:rPr lang="en-US" sz="2800" b="1" i="1" dirty="0" smtClean="0">
                <a:solidFill>
                  <a:schemeClr val="accent2"/>
                </a:solidFill>
              </a:rPr>
              <a:t>Lessons from </a:t>
            </a:r>
            <a:br>
              <a:rPr lang="en-US" sz="2800" b="1" i="1" dirty="0" smtClean="0">
                <a:solidFill>
                  <a:schemeClr val="accent2"/>
                </a:solidFill>
              </a:rPr>
            </a:br>
            <a:r>
              <a:rPr lang="en-US" sz="2800" b="1" i="1" dirty="0" smtClean="0">
                <a:solidFill>
                  <a:schemeClr val="accent2"/>
                </a:solidFill>
              </a:rPr>
              <a:t>Inova Kellar Center</a:t>
            </a:r>
            <a:br>
              <a:rPr lang="en-US" sz="2800" b="1" i="1" dirty="0" smtClean="0">
                <a:solidFill>
                  <a:schemeClr val="accent2"/>
                </a:solidFill>
              </a:rPr>
            </a:br>
            <a:r>
              <a:rPr lang="en-US" sz="2800" b="1" i="1" dirty="0" smtClean="0">
                <a:solidFill>
                  <a:schemeClr val="accent2"/>
                </a:solidFill>
              </a:rPr>
              <a:t/>
            </a:r>
            <a:br>
              <a:rPr lang="en-US" sz="2800" b="1" i="1" dirty="0" smtClean="0">
                <a:solidFill>
                  <a:schemeClr val="accent2"/>
                </a:solidFill>
              </a:rPr>
            </a:br>
            <a:r>
              <a:rPr lang="en-US" sz="1800" b="1" i="1" dirty="0" smtClean="0">
                <a:solidFill>
                  <a:schemeClr val="accent2"/>
                </a:solidFill>
              </a:rPr>
              <a:t>AHA</a:t>
            </a:r>
            <a:br>
              <a:rPr lang="en-US" sz="1800" b="1" i="1" dirty="0" smtClean="0">
                <a:solidFill>
                  <a:schemeClr val="accent2"/>
                </a:solidFill>
              </a:rPr>
            </a:br>
            <a:r>
              <a:rPr lang="en-US" sz="1800" b="1" i="1" dirty="0" smtClean="0">
                <a:solidFill>
                  <a:schemeClr val="accent2"/>
                </a:solidFill>
              </a:rPr>
              <a:t>Wednesday, May 15, 2019</a:t>
            </a:r>
            <a:r>
              <a:rPr lang="en-US" sz="4000" b="1" dirty="0" smtClean="0">
                <a:solidFill>
                  <a:schemeClr val="accent2"/>
                </a:solidFill>
              </a:rPr>
              <a:t> </a:t>
            </a:r>
            <a:br>
              <a:rPr lang="en-US" sz="4000" b="1" dirty="0" smtClean="0">
                <a:solidFill>
                  <a:schemeClr val="accent2"/>
                </a:solidFill>
              </a:rPr>
            </a:br>
            <a:r>
              <a:rPr lang="en-US" sz="4000" b="1" dirty="0" smtClean="0">
                <a:solidFill>
                  <a:schemeClr val="accent2"/>
                </a:solidFill>
              </a:rPr>
              <a:t/>
            </a:r>
            <a:br>
              <a:rPr lang="en-US" sz="4000" b="1" dirty="0" smtClean="0">
                <a:solidFill>
                  <a:schemeClr val="accent2"/>
                </a:solidFill>
              </a:rPr>
            </a:br>
            <a:r>
              <a:rPr lang="en-US" sz="1400" b="1" dirty="0" smtClean="0">
                <a:solidFill>
                  <a:schemeClr val="accent2"/>
                </a:solidFill>
              </a:rPr>
              <a:t>Senior Director</a:t>
            </a:r>
            <a:endParaRPr lang="en-US" sz="1400" dirty="0">
              <a:solidFill>
                <a:schemeClr val="accent2"/>
              </a:solidFill>
            </a:endParaRPr>
          </a:p>
        </p:txBody>
      </p:sp>
    </p:spTree>
    <p:extLst>
      <p:ext uri="{BB962C8B-B14F-4D97-AF65-F5344CB8AC3E}">
        <p14:creationId xmlns:p14="http://schemas.microsoft.com/office/powerpoint/2010/main" val="89099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749143" cy="1143000"/>
          </a:xfrm>
        </p:spPr>
        <p:txBody>
          <a:bodyPr/>
          <a:lstStyle/>
          <a:p>
            <a:pPr algn="ctr"/>
            <a:r>
              <a:rPr lang="en-US" sz="1800" b="1" dirty="0" smtClean="0"/>
              <a:t>Be the Employer of Choice for Mental Health and Substance Use Disorders</a:t>
            </a:r>
            <a:endParaRPr lang="en-US" sz="1800" b="1" dirty="0"/>
          </a:p>
        </p:txBody>
      </p:sp>
      <p:sp>
        <p:nvSpPr>
          <p:cNvPr id="3" name="Content Placeholder 2"/>
          <p:cNvSpPr>
            <a:spLocks noGrp="1"/>
          </p:cNvSpPr>
          <p:nvPr>
            <p:ph idx="1"/>
          </p:nvPr>
        </p:nvSpPr>
        <p:spPr>
          <a:xfrm>
            <a:off x="612648" y="1600200"/>
            <a:ext cx="8153400" cy="4896134"/>
          </a:xfrm>
        </p:spPr>
        <p:txBody>
          <a:bodyPr/>
          <a:lstStyle/>
          <a:p>
            <a:pPr marL="0" indent="0" algn="ctr">
              <a:buNone/>
            </a:pPr>
            <a:r>
              <a:rPr lang="en-US" sz="2000" dirty="0" smtClean="0"/>
              <a:t>DARE TO BE DIFFERENT</a:t>
            </a:r>
          </a:p>
          <a:p>
            <a:r>
              <a:rPr lang="en-US" sz="2000" dirty="0" smtClean="0"/>
              <a:t>Differentiate the Organization – Be attractive to the social media generation</a:t>
            </a:r>
          </a:p>
          <a:p>
            <a:pPr lvl="1"/>
            <a:r>
              <a:rPr lang="en-US" sz="2000" dirty="0"/>
              <a:t>Believe in what you’re </a:t>
            </a:r>
            <a:r>
              <a:rPr lang="en-US" sz="2000" dirty="0" smtClean="0"/>
              <a:t>selling</a:t>
            </a:r>
            <a:endParaRPr lang="en-US" sz="2000" dirty="0"/>
          </a:p>
          <a:p>
            <a:pPr lvl="1"/>
            <a:r>
              <a:rPr lang="en-US" sz="2000" dirty="0" smtClean="0"/>
              <a:t>Develop a reputation for being a “safe place to work”</a:t>
            </a:r>
          </a:p>
          <a:p>
            <a:pPr lvl="1"/>
            <a:r>
              <a:rPr lang="en-US" sz="2000" dirty="0" smtClean="0"/>
              <a:t>Develop creative opportunities with flexible types of positions</a:t>
            </a:r>
          </a:p>
          <a:p>
            <a:pPr lvl="1"/>
            <a:r>
              <a:rPr lang="en-US" sz="2000" dirty="0" smtClean="0"/>
              <a:t>Be known as a family first employer</a:t>
            </a:r>
          </a:p>
          <a:p>
            <a:pPr lvl="1"/>
            <a:r>
              <a:rPr lang="en-US" sz="2000" dirty="0" smtClean="0"/>
              <a:t>Provide excellent clinical supervision, varied clinical experiences and training in evidenced based treatment</a:t>
            </a:r>
          </a:p>
          <a:p>
            <a:pPr lvl="1"/>
            <a:r>
              <a:rPr lang="en-US" sz="2000" dirty="0" smtClean="0"/>
              <a:t>Dedicate appropriate time to treatment team meetings – Docs as teachers model</a:t>
            </a:r>
          </a:p>
          <a:p>
            <a:pPr lvl="1"/>
            <a:r>
              <a:rPr lang="en-US" sz="2000" dirty="0" smtClean="0"/>
              <a:t>Develop a clinical ladder with opportunities for growth</a:t>
            </a:r>
            <a:endParaRPr lang="en-US" sz="2000" dirty="0"/>
          </a:p>
          <a:p>
            <a:pPr lvl="1"/>
            <a:r>
              <a:rPr lang="en-US" sz="2000" dirty="0" smtClean="0"/>
              <a:t>Provide ongoing training and staff development</a:t>
            </a:r>
          </a:p>
          <a:p>
            <a:pPr lvl="1"/>
            <a:r>
              <a:rPr lang="en-US" sz="2000" dirty="0" smtClean="0"/>
              <a:t>Develop a strong internship/externship program(s)</a:t>
            </a:r>
          </a:p>
        </p:txBody>
      </p:sp>
    </p:spTree>
    <p:extLst>
      <p:ext uri="{BB962C8B-B14F-4D97-AF65-F5344CB8AC3E}">
        <p14:creationId xmlns:p14="http://schemas.microsoft.com/office/powerpoint/2010/main" val="2674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0"/>
            <a:ext cx="6542315" cy="1143000"/>
          </a:xfrm>
        </p:spPr>
        <p:txBody>
          <a:bodyPr/>
          <a:lstStyle/>
          <a:p>
            <a:pPr algn="ctr"/>
            <a:r>
              <a:rPr lang="en-US" sz="2000" b="1" dirty="0">
                <a:solidFill>
                  <a:srgbClr val="FFFF00"/>
                </a:solidFill>
              </a:rPr>
              <a:t>Be the Employer of Choice for Mental Health and Substance Use Disorders</a:t>
            </a:r>
            <a:endParaRPr lang="en-US" sz="2000" dirty="0">
              <a:solidFill>
                <a:srgbClr val="FFFF00"/>
              </a:solidFill>
            </a:endParaRPr>
          </a:p>
        </p:txBody>
      </p:sp>
      <p:sp>
        <p:nvSpPr>
          <p:cNvPr id="3" name="Content Placeholder 2"/>
          <p:cNvSpPr>
            <a:spLocks noGrp="1"/>
          </p:cNvSpPr>
          <p:nvPr>
            <p:ph idx="1"/>
          </p:nvPr>
        </p:nvSpPr>
        <p:spPr>
          <a:xfrm>
            <a:off x="612648" y="1600199"/>
            <a:ext cx="8153400" cy="4991669"/>
          </a:xfrm>
        </p:spPr>
        <p:txBody>
          <a:bodyPr/>
          <a:lstStyle/>
          <a:p>
            <a:pPr marL="0" lvl="0" indent="0">
              <a:buClr>
                <a:srgbClr val="C0504D"/>
              </a:buClr>
              <a:buNone/>
            </a:pPr>
            <a:r>
              <a:rPr lang="en-US" sz="2000" dirty="0" smtClean="0">
                <a:solidFill>
                  <a:prstClr val="black"/>
                </a:solidFill>
              </a:rPr>
              <a:t>Selection Process</a:t>
            </a:r>
          </a:p>
          <a:p>
            <a:pPr lvl="0">
              <a:buClr>
                <a:srgbClr val="C0504D"/>
              </a:buClr>
            </a:pPr>
            <a:r>
              <a:rPr lang="en-US" sz="2000" dirty="0" smtClean="0">
                <a:solidFill>
                  <a:prstClr val="black"/>
                </a:solidFill>
              </a:rPr>
              <a:t>#1 RULE:  Avoid “Desperate Hires” at all cost</a:t>
            </a:r>
          </a:p>
          <a:p>
            <a:pPr lvl="0">
              <a:buClr>
                <a:srgbClr val="C0504D"/>
              </a:buClr>
            </a:pPr>
            <a:r>
              <a:rPr lang="en-US" sz="2000" dirty="0" smtClean="0">
                <a:solidFill>
                  <a:prstClr val="black"/>
                </a:solidFill>
              </a:rPr>
              <a:t>Screen well and only put forward the best</a:t>
            </a:r>
          </a:p>
          <a:p>
            <a:pPr lvl="0">
              <a:buClr>
                <a:srgbClr val="C0504D"/>
              </a:buClr>
            </a:pPr>
            <a:r>
              <a:rPr lang="en-US" sz="2000" dirty="0" smtClean="0">
                <a:solidFill>
                  <a:prstClr val="black"/>
                </a:solidFill>
              </a:rPr>
              <a:t>Keep interview process consistent in all departments-admin, clinical, support</a:t>
            </a:r>
          </a:p>
          <a:p>
            <a:pPr lvl="0">
              <a:buClr>
                <a:srgbClr val="C0504D"/>
              </a:buClr>
            </a:pPr>
            <a:r>
              <a:rPr lang="en-US" sz="2000" dirty="0" smtClean="0">
                <a:solidFill>
                  <a:prstClr val="black"/>
                </a:solidFill>
              </a:rPr>
              <a:t>Initial interview with the leader is geared toward interpersonal fit and thorough assessment of clinical skill set and administrative ability  </a:t>
            </a:r>
          </a:p>
          <a:p>
            <a:pPr lvl="0">
              <a:buClr>
                <a:srgbClr val="C0504D"/>
              </a:buClr>
            </a:pPr>
            <a:r>
              <a:rPr lang="en-US" sz="2000" dirty="0" smtClean="0">
                <a:solidFill>
                  <a:prstClr val="black"/>
                </a:solidFill>
              </a:rPr>
              <a:t>Recruit only the highest performing interns/externs</a:t>
            </a:r>
          </a:p>
          <a:p>
            <a:pPr lvl="0">
              <a:buClr>
                <a:srgbClr val="C0504D"/>
              </a:buClr>
            </a:pPr>
            <a:r>
              <a:rPr lang="en-US" sz="2000" dirty="0" smtClean="0">
                <a:solidFill>
                  <a:prstClr val="black"/>
                </a:solidFill>
              </a:rPr>
              <a:t>Use </a:t>
            </a:r>
            <a:r>
              <a:rPr lang="en-US" sz="2000" dirty="0">
                <a:solidFill>
                  <a:prstClr val="black"/>
                </a:solidFill>
              </a:rPr>
              <a:t>Behavioral </a:t>
            </a:r>
            <a:r>
              <a:rPr lang="en-US" sz="2000" dirty="0" smtClean="0">
                <a:solidFill>
                  <a:prstClr val="black"/>
                </a:solidFill>
              </a:rPr>
              <a:t>Interviewing</a:t>
            </a:r>
          </a:p>
          <a:p>
            <a:pPr lvl="0">
              <a:buClr>
                <a:srgbClr val="C0504D"/>
              </a:buClr>
            </a:pPr>
            <a:r>
              <a:rPr lang="en-US" sz="2000" dirty="0" smtClean="0">
                <a:solidFill>
                  <a:prstClr val="black"/>
                </a:solidFill>
              </a:rPr>
              <a:t>Allow </a:t>
            </a:r>
            <a:r>
              <a:rPr lang="en-US" sz="2000" dirty="0">
                <a:solidFill>
                  <a:prstClr val="black"/>
                </a:solidFill>
              </a:rPr>
              <a:t>the staff to choose their team </a:t>
            </a:r>
            <a:r>
              <a:rPr lang="en-US" sz="2000" dirty="0" smtClean="0">
                <a:solidFill>
                  <a:prstClr val="black"/>
                </a:solidFill>
              </a:rPr>
              <a:t>members</a:t>
            </a:r>
          </a:p>
          <a:p>
            <a:pPr lvl="0">
              <a:buClr>
                <a:srgbClr val="C0504D"/>
              </a:buClr>
            </a:pPr>
            <a:r>
              <a:rPr lang="en-US" sz="2000" dirty="0" smtClean="0">
                <a:solidFill>
                  <a:prstClr val="black"/>
                </a:solidFill>
              </a:rPr>
              <a:t>Make offers or decline in a respectful timeframe</a:t>
            </a:r>
          </a:p>
          <a:p>
            <a:pPr lvl="0">
              <a:buClr>
                <a:srgbClr val="C0504D"/>
              </a:buClr>
            </a:pPr>
            <a:r>
              <a:rPr lang="en-US" sz="2000" dirty="0" smtClean="0">
                <a:solidFill>
                  <a:prstClr val="black"/>
                </a:solidFill>
              </a:rPr>
              <a:t>Take a “Chance” not a “Risk”</a:t>
            </a:r>
          </a:p>
          <a:p>
            <a:pPr lvl="0">
              <a:buClr>
                <a:srgbClr val="C0504D"/>
              </a:buClr>
            </a:pPr>
            <a:r>
              <a:rPr lang="en-US" sz="2000" dirty="0" smtClean="0">
                <a:solidFill>
                  <a:prstClr val="black"/>
                </a:solidFill>
              </a:rPr>
              <a:t>Send Thank You notes to new employees before start date</a:t>
            </a:r>
          </a:p>
          <a:p>
            <a:pPr lvl="0">
              <a:buClr>
                <a:srgbClr val="C0504D"/>
              </a:buClr>
            </a:pPr>
            <a:endParaRPr lang="en-US" sz="2000" dirty="0">
              <a:solidFill>
                <a:prstClr val="black"/>
              </a:solidFill>
            </a:endParaRPr>
          </a:p>
          <a:p>
            <a:endParaRPr lang="en-US" dirty="0"/>
          </a:p>
        </p:txBody>
      </p:sp>
      <p:pic>
        <p:nvPicPr>
          <p:cNvPr id="8194" name="Picture 2" descr="C:\Users\leichri\AppData\Local\Microsoft\Windows\Temporary Internet Files\Content.IE5\8S0RAZB3\DS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016" y="4223941"/>
            <a:ext cx="2112679" cy="144751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leichri\AppData\Local\Microsoft\Windows\Temporary Internet Files\Content.IE5\WRLUKPLJ\20080901-Rejecte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357" y="1212751"/>
            <a:ext cx="1315161" cy="131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10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553200" cy="1143000"/>
          </a:xfrm>
        </p:spPr>
        <p:txBody>
          <a:bodyPr/>
          <a:lstStyle/>
          <a:p>
            <a:pPr algn="ctr"/>
            <a:r>
              <a:rPr lang="en-US" sz="2000" b="1" dirty="0">
                <a:solidFill>
                  <a:srgbClr val="FFFF00"/>
                </a:solidFill>
              </a:rPr>
              <a:t>Be the Employer of Choice for Mental Health and Substance Use Disorders</a:t>
            </a:r>
            <a:endParaRPr lang="en-US" sz="2000" dirty="0">
              <a:solidFill>
                <a:srgbClr val="FFFF00"/>
              </a:solidFill>
            </a:endParaRPr>
          </a:p>
        </p:txBody>
      </p:sp>
      <p:sp>
        <p:nvSpPr>
          <p:cNvPr id="3" name="Content Placeholder 2"/>
          <p:cNvSpPr>
            <a:spLocks noGrp="1"/>
          </p:cNvSpPr>
          <p:nvPr>
            <p:ph idx="1"/>
          </p:nvPr>
        </p:nvSpPr>
        <p:spPr>
          <a:xfrm>
            <a:off x="612648" y="1600199"/>
            <a:ext cx="8153400" cy="4882487"/>
          </a:xfrm>
        </p:spPr>
        <p:txBody>
          <a:bodyPr/>
          <a:lstStyle/>
          <a:p>
            <a:pPr marL="0" indent="0">
              <a:buNone/>
            </a:pPr>
            <a:r>
              <a:rPr lang="en-US" sz="2400" dirty="0" smtClean="0"/>
              <a:t>Retention Strategies</a:t>
            </a:r>
            <a:endParaRPr lang="en-US" sz="2400" dirty="0"/>
          </a:p>
          <a:p>
            <a:r>
              <a:rPr lang="en-US" sz="2000" dirty="0" smtClean="0"/>
              <a:t>Listen to your mother and say Thank You</a:t>
            </a:r>
          </a:p>
          <a:p>
            <a:r>
              <a:rPr lang="en-US" sz="2000" b="1" i="1" dirty="0" smtClean="0"/>
              <a:t>Do not lie</a:t>
            </a:r>
          </a:p>
          <a:p>
            <a:pPr lvl="0">
              <a:buClr>
                <a:srgbClr val="C0504D"/>
              </a:buClr>
            </a:pPr>
            <a:r>
              <a:rPr lang="en-US" sz="2000" dirty="0">
                <a:solidFill>
                  <a:srgbClr val="002060"/>
                </a:solidFill>
              </a:rPr>
              <a:t>Visible, engaged and hands on leadership</a:t>
            </a:r>
          </a:p>
          <a:p>
            <a:r>
              <a:rPr lang="en-US" sz="2000" dirty="0" smtClean="0"/>
              <a:t>Recognition Programs are part of the culture</a:t>
            </a:r>
          </a:p>
          <a:p>
            <a:r>
              <a:rPr lang="en-US" sz="2000" dirty="0" smtClean="0"/>
              <a:t>Create an exciting learning environment</a:t>
            </a:r>
          </a:p>
          <a:p>
            <a:r>
              <a:rPr lang="en-US" sz="2000" dirty="0" smtClean="0"/>
              <a:t>SAY YES TO PTO!!!!!!!!!!!!!!!!!!!!!!!!!!! </a:t>
            </a:r>
          </a:p>
          <a:p>
            <a:r>
              <a:rPr lang="en-US" sz="2000" dirty="0" smtClean="0"/>
              <a:t>Frequent market compensation reviews</a:t>
            </a:r>
          </a:p>
          <a:p>
            <a:r>
              <a:rPr lang="en-US" sz="2000" dirty="0" smtClean="0"/>
              <a:t>Be transparent about productivity and financials</a:t>
            </a:r>
          </a:p>
          <a:p>
            <a:r>
              <a:rPr lang="en-US" sz="2000" dirty="0" smtClean="0"/>
              <a:t>Hold employees accountable to productivity equally</a:t>
            </a:r>
          </a:p>
          <a:p>
            <a:r>
              <a:rPr lang="en-US" sz="2000" dirty="0" smtClean="0"/>
              <a:t>Zero tolerance to inappropriate behaviors and address performance directly and quickly</a:t>
            </a:r>
          </a:p>
          <a:p>
            <a:r>
              <a:rPr lang="en-US" sz="2000" dirty="0" smtClean="0"/>
              <a:t>Cut losses before a wake of casualties  </a:t>
            </a:r>
          </a:p>
          <a:p>
            <a:endParaRPr lang="en-US" sz="2000" dirty="0" smtClean="0"/>
          </a:p>
          <a:p>
            <a:endParaRPr lang="en-US" sz="2000" dirty="0"/>
          </a:p>
        </p:txBody>
      </p:sp>
      <p:pic>
        <p:nvPicPr>
          <p:cNvPr id="9218" name="Picture 2" descr="C:\Users\leichri\AppData\Local\Microsoft\Windows\Temporary Internet Files\Content.IE5\QOBRRKMV\MotherCarto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1" y="1371601"/>
            <a:ext cx="2495877" cy="313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581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Examples</a:t>
            </a:r>
            <a:endParaRPr lang="en-US" dirty="0"/>
          </a:p>
        </p:txBody>
      </p:sp>
      <p:sp>
        <p:nvSpPr>
          <p:cNvPr id="3" name="Content Placeholder 2"/>
          <p:cNvSpPr>
            <a:spLocks noGrp="1"/>
          </p:cNvSpPr>
          <p:nvPr>
            <p:ph idx="1"/>
          </p:nvPr>
        </p:nvSpPr>
        <p:spPr/>
        <p:txBody>
          <a:bodyPr/>
          <a:lstStyle/>
          <a:p>
            <a:r>
              <a:rPr lang="en-US" sz="2000" i="1" dirty="0" smtClean="0"/>
              <a:t>“Health, Family, Inova” model of self care</a:t>
            </a:r>
          </a:p>
          <a:p>
            <a:r>
              <a:rPr lang="en-US" sz="2000" dirty="0" smtClean="0"/>
              <a:t>Empowering leadership</a:t>
            </a:r>
          </a:p>
          <a:p>
            <a:r>
              <a:rPr lang="en-US" sz="2000" dirty="0" smtClean="0"/>
              <a:t>Creation of 10, 11, and 12 month positions and integrated clinical model</a:t>
            </a:r>
          </a:p>
          <a:p>
            <a:r>
              <a:rPr lang="en-US" sz="2000" dirty="0" smtClean="0"/>
              <a:t>Implementation of Behavioral Interviewing</a:t>
            </a:r>
          </a:p>
          <a:p>
            <a:r>
              <a:rPr lang="en-US" sz="2000" dirty="0" smtClean="0"/>
              <a:t>Culture of Safety Implementation</a:t>
            </a:r>
          </a:p>
          <a:p>
            <a:r>
              <a:rPr lang="en-US" sz="2000" dirty="0" smtClean="0"/>
              <a:t>Strong Behavior Management System</a:t>
            </a:r>
          </a:p>
          <a:p>
            <a:r>
              <a:rPr lang="en-US" sz="2000" dirty="0" smtClean="0"/>
              <a:t>Development of a strong intern/extern program creating a pool of resources</a:t>
            </a:r>
          </a:p>
          <a:p>
            <a:r>
              <a:rPr lang="en-US" sz="2000" dirty="0" smtClean="0"/>
              <a:t>Quarterly Pulse Meetings with senior leader and staff</a:t>
            </a:r>
          </a:p>
          <a:p>
            <a:r>
              <a:rPr lang="en-US" sz="2000" dirty="0" smtClean="0"/>
              <a:t>Development of Employee Recognition Program – ROSE Award, Outstanding Achieve Award, What’s the Buzz program </a:t>
            </a:r>
          </a:p>
          <a:p>
            <a:r>
              <a:rPr lang="en-US" sz="2000" dirty="0" smtClean="0"/>
              <a:t>Implementation of a cloud based Measurement Based Care system</a:t>
            </a:r>
          </a:p>
          <a:p>
            <a:endParaRPr lang="en-US" sz="2000" dirty="0"/>
          </a:p>
        </p:txBody>
      </p:sp>
    </p:spTree>
    <p:extLst>
      <p:ext uri="{BB962C8B-B14F-4D97-AF65-F5344CB8AC3E}">
        <p14:creationId xmlns:p14="http://schemas.microsoft.com/office/powerpoint/2010/main" val="403440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Outcomes</a:t>
            </a:r>
            <a:endParaRPr lang="en-US" dirty="0"/>
          </a:p>
        </p:txBody>
      </p:sp>
      <p:sp>
        <p:nvSpPr>
          <p:cNvPr id="3" name="Content Placeholder 2"/>
          <p:cNvSpPr>
            <a:spLocks noGrp="1"/>
          </p:cNvSpPr>
          <p:nvPr>
            <p:ph idx="1"/>
          </p:nvPr>
        </p:nvSpPr>
        <p:spPr/>
        <p:txBody>
          <a:bodyPr/>
          <a:lstStyle/>
          <a:p>
            <a:r>
              <a:rPr lang="en-US" sz="2400" dirty="0" smtClean="0"/>
              <a:t>Decreased turnover rate from 15% in 2006 to 4% in 2008 – average 4.7% 2008-2019</a:t>
            </a:r>
          </a:p>
          <a:p>
            <a:r>
              <a:rPr lang="en-US" sz="2400" dirty="0" smtClean="0"/>
              <a:t>0 turnover in physicians from 2006 – 2019***</a:t>
            </a:r>
          </a:p>
          <a:p>
            <a:r>
              <a:rPr lang="en-US" sz="2400" dirty="0" smtClean="0"/>
              <a:t>Consistent success in Advisory Board Employee Engagement Scores</a:t>
            </a:r>
          </a:p>
          <a:p>
            <a:r>
              <a:rPr lang="en-US" sz="2400" dirty="0"/>
              <a:t>7</a:t>
            </a:r>
            <a:r>
              <a:rPr lang="en-US" sz="2400" dirty="0" smtClean="0"/>
              <a:t>0% of Clinical Staff Licensed </a:t>
            </a:r>
          </a:p>
          <a:p>
            <a:r>
              <a:rPr lang="en-US" sz="2400" dirty="0"/>
              <a:t>2</a:t>
            </a:r>
            <a:r>
              <a:rPr lang="en-US" sz="2400" dirty="0" smtClean="0"/>
              <a:t>0% of Clinical Staff former Intern/Externs</a:t>
            </a:r>
          </a:p>
          <a:p>
            <a:r>
              <a:rPr lang="en-US" sz="2400" dirty="0" smtClean="0"/>
              <a:t>Low absence rate</a:t>
            </a:r>
          </a:p>
          <a:p>
            <a:r>
              <a:rPr lang="en-US" sz="2400" dirty="0" smtClean="0"/>
              <a:t>Employees on Performance Improvement Plans – average &lt;3 annually</a:t>
            </a:r>
            <a:endParaRPr lang="en-US" sz="2400" dirty="0"/>
          </a:p>
        </p:txBody>
      </p:sp>
    </p:spTree>
    <p:extLst>
      <p:ext uri="{BB962C8B-B14F-4D97-AF65-F5344CB8AC3E}">
        <p14:creationId xmlns:p14="http://schemas.microsoft.com/office/powerpoint/2010/main" val="8986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Outcomes 2000-2018</a:t>
            </a:r>
            <a:endParaRPr lang="en-US" dirty="0"/>
          </a:p>
        </p:txBody>
      </p:sp>
      <p:sp>
        <p:nvSpPr>
          <p:cNvPr id="3" name="Content Placeholder 2"/>
          <p:cNvSpPr>
            <a:spLocks noGrp="1"/>
          </p:cNvSpPr>
          <p:nvPr>
            <p:ph idx="1"/>
          </p:nvPr>
        </p:nvSpPr>
        <p:spPr/>
        <p:txBody>
          <a:bodyPr/>
          <a:lstStyle/>
          <a:p>
            <a:endParaRPr lang="en-US" sz="2400" dirty="0" smtClean="0"/>
          </a:p>
          <a:p>
            <a:r>
              <a:rPr lang="en-US" sz="2400" dirty="0" smtClean="0"/>
              <a:t>Restraints:                   	Clinical – 0	  School – 12</a:t>
            </a:r>
          </a:p>
          <a:p>
            <a:r>
              <a:rPr lang="en-US" sz="2400" dirty="0" smtClean="0"/>
              <a:t>Serious Safety Events: 	 Clinical – 0	  School – 1</a:t>
            </a:r>
          </a:p>
          <a:p>
            <a:r>
              <a:rPr lang="en-US" sz="2400" dirty="0" smtClean="0"/>
              <a:t>Staff Assaults:            	 Clinical – 0	   School – 0</a:t>
            </a:r>
          </a:p>
          <a:p>
            <a:r>
              <a:rPr lang="en-US" sz="2400" dirty="0" smtClean="0"/>
              <a:t>Prop. Damage Events: 	 Clinical – 4	   School – 22</a:t>
            </a:r>
          </a:p>
          <a:p>
            <a:r>
              <a:rPr lang="en-US" sz="2400" dirty="0" smtClean="0"/>
              <a:t>Patient/Student Fights: 	 Clinical – 0	   School – 2</a:t>
            </a:r>
          </a:p>
          <a:p>
            <a:r>
              <a:rPr lang="en-US" sz="2400" dirty="0" smtClean="0"/>
              <a:t>Administrative DC:      	 Clinical - &lt;5	   School &lt;20%</a:t>
            </a:r>
          </a:p>
          <a:p>
            <a:r>
              <a:rPr lang="en-US" sz="2400" dirty="0" smtClean="0"/>
              <a:t>Mock Survey Scores:   	 Clinical – 89% School – NA</a:t>
            </a:r>
          </a:p>
          <a:p>
            <a:r>
              <a:rPr lang="en-US" sz="2400" dirty="0" smtClean="0"/>
              <a:t>Patient/Parent Sat.</a:t>
            </a:r>
            <a:r>
              <a:rPr lang="en-US" sz="2400" dirty="0"/>
              <a:t>	</a:t>
            </a:r>
            <a:r>
              <a:rPr lang="en-US" sz="2400" dirty="0" smtClean="0"/>
              <a:t> Clinical – 89% School – 95</a:t>
            </a:r>
          </a:p>
          <a:p>
            <a:r>
              <a:rPr lang="en-US" sz="2400" dirty="0" smtClean="0"/>
              <a:t>Parent Sat. Physicians	  Docs  -    95%	</a:t>
            </a:r>
            <a:endParaRPr lang="en-US" sz="2400" dirty="0"/>
          </a:p>
        </p:txBody>
      </p:sp>
    </p:spTree>
    <p:extLst>
      <p:ext uri="{BB962C8B-B14F-4D97-AF65-F5344CB8AC3E}">
        <p14:creationId xmlns:p14="http://schemas.microsoft.com/office/powerpoint/2010/main" val="39361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 Outcomes </a:t>
            </a:r>
            <a:endParaRPr lang="en-US" dirty="0"/>
          </a:p>
        </p:txBody>
      </p:sp>
      <p:sp>
        <p:nvSpPr>
          <p:cNvPr id="3" name="Content Placeholder 2"/>
          <p:cNvSpPr>
            <a:spLocks noGrp="1"/>
          </p:cNvSpPr>
          <p:nvPr>
            <p:ph idx="1"/>
          </p:nvPr>
        </p:nvSpPr>
        <p:spPr/>
        <p:txBody>
          <a:bodyPr/>
          <a:lstStyle/>
          <a:p>
            <a:r>
              <a:rPr lang="en-US" sz="2400" dirty="0" smtClean="0"/>
              <a:t>90% of physicians met productivity targets at or above 100% 2010-2018</a:t>
            </a:r>
          </a:p>
          <a:p>
            <a:r>
              <a:rPr lang="en-US" sz="2400" dirty="0" smtClean="0"/>
              <a:t>Outpatient Services targets met at or above 94% 2010-2018</a:t>
            </a:r>
          </a:p>
          <a:p>
            <a:r>
              <a:rPr lang="en-US" sz="2400" dirty="0" smtClean="0"/>
              <a:t>Financial Targets met 8/10 years</a:t>
            </a:r>
          </a:p>
          <a:p>
            <a:r>
              <a:rPr lang="en-US" sz="2400" dirty="0" smtClean="0"/>
              <a:t>Community Benefit Contribution stagnant for 20 years with an increase in annual encounters from 5475 – 40,000 (includes duplicate counts)</a:t>
            </a:r>
          </a:p>
          <a:p>
            <a:r>
              <a:rPr lang="en-US" sz="2400" dirty="0" smtClean="0"/>
              <a:t>Exceptional performance on Joint Commission Survey’s</a:t>
            </a:r>
          </a:p>
          <a:p>
            <a:r>
              <a:rPr lang="en-US" sz="2400" dirty="0" smtClean="0"/>
              <a:t>Fundraising – 17 million since inception</a:t>
            </a:r>
            <a:endParaRPr lang="en-US" sz="2400" dirty="0"/>
          </a:p>
        </p:txBody>
      </p:sp>
    </p:spTree>
    <p:extLst>
      <p:ext uri="{BB962C8B-B14F-4D97-AF65-F5344CB8AC3E}">
        <p14:creationId xmlns:p14="http://schemas.microsoft.com/office/powerpoint/2010/main" val="161602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Text Placeholder 8"/>
          <p:cNvSpPr>
            <a:spLocks noGrp="1"/>
          </p:cNvSpPr>
          <p:nvPr>
            <p:ph type="body" idx="1"/>
          </p:nvPr>
        </p:nvSpPr>
        <p:spPr/>
        <p:txBody>
          <a:bodyPr/>
          <a:lstStyle/>
          <a:p>
            <a:pPr algn="ctr"/>
            <a:r>
              <a:rPr lang="en-US" sz="7200" dirty="0" smtClean="0"/>
              <a:t>Questions</a:t>
            </a:r>
            <a:endParaRPr lang="en-US" sz="7200" dirty="0"/>
          </a:p>
        </p:txBody>
      </p:sp>
    </p:spTree>
    <p:extLst>
      <p:ext uri="{BB962C8B-B14F-4D97-AF65-F5344CB8AC3E}">
        <p14:creationId xmlns:p14="http://schemas.microsoft.com/office/powerpoint/2010/main" val="361484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0"/>
            <a:ext cx="5105400" cy="792163"/>
          </a:xfrm>
        </p:spPr>
        <p:txBody>
          <a:bodyPr/>
          <a:lstStyle/>
          <a:p>
            <a:pPr algn="l"/>
            <a:r>
              <a:rPr lang="en-US" altLang="en-US" sz="3600"/>
              <a:t>Inova Kellar Center</a:t>
            </a:r>
          </a:p>
        </p:txBody>
      </p:sp>
      <p:grpSp>
        <p:nvGrpSpPr>
          <p:cNvPr id="2" name="SmartArt Placeholder 34818"/>
          <p:cNvGrpSpPr>
            <a:grpSpLocks/>
          </p:cNvGrpSpPr>
          <p:nvPr/>
        </p:nvGrpSpPr>
        <p:grpSpPr bwMode="auto">
          <a:xfrm>
            <a:off x="1447800" y="609600"/>
            <a:ext cx="7543800" cy="6019800"/>
            <a:chOff x="288" y="1017"/>
            <a:chExt cx="6045" cy="3310"/>
          </a:xfrm>
        </p:grpSpPr>
        <p:cxnSp>
          <p:nvCxnSpPr>
            <p:cNvPr id="2052" name="_s2052"/>
            <p:cNvCxnSpPr>
              <a:cxnSpLocks noChangeShapeType="1"/>
              <a:stCxn id="22" idx="0"/>
              <a:endCxn id="20" idx="2"/>
            </p:cNvCxnSpPr>
            <p:nvPr/>
          </p:nvCxnSpPr>
          <p:spPr bwMode="auto">
            <a:xfrm rot="5400000" flipH="1">
              <a:off x="4785" y="1557"/>
              <a:ext cx="144" cy="504"/>
            </a:xfrm>
            <a:prstGeom prst="bentConnector3">
              <a:avLst>
                <a:gd name="adj1" fmla="val 4363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21" idx="0"/>
              <a:endCxn id="20" idx="2"/>
            </p:cNvCxnSpPr>
            <p:nvPr/>
          </p:nvCxnSpPr>
          <p:spPr bwMode="auto">
            <a:xfrm rot="16200000">
              <a:off x="4282" y="1557"/>
              <a:ext cx="144" cy="503"/>
            </a:xfrm>
            <a:prstGeom prst="bentConnector3">
              <a:avLst>
                <a:gd name="adj1" fmla="val 4363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20" idx="1"/>
              <a:endCxn id="3" idx="2"/>
            </p:cNvCxnSpPr>
            <p:nvPr/>
          </p:nvCxnSpPr>
          <p:spPr bwMode="auto">
            <a:xfrm rot="10800000">
              <a:off x="3526" y="1305"/>
              <a:ext cx="648"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19" idx="3"/>
              <a:endCxn id="3" idx="2"/>
            </p:cNvCxnSpPr>
            <p:nvPr/>
          </p:nvCxnSpPr>
          <p:spPr bwMode="auto">
            <a:xfrm flipV="1">
              <a:off x="3382" y="1305"/>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6" name="_s2056"/>
            <p:cNvCxnSpPr>
              <a:cxnSpLocks noChangeShapeType="1"/>
              <a:stCxn id="18" idx="1"/>
              <a:endCxn id="6" idx="2"/>
            </p:cNvCxnSpPr>
            <p:nvPr/>
          </p:nvCxnSpPr>
          <p:spPr bwMode="auto">
            <a:xfrm rot="10800000">
              <a:off x="5326" y="2601"/>
              <a:ext cx="144" cy="158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7" name="_s2057"/>
            <p:cNvCxnSpPr>
              <a:cxnSpLocks noChangeShapeType="1"/>
              <a:stCxn id="17" idx="1"/>
              <a:endCxn id="6" idx="2"/>
            </p:cNvCxnSpPr>
            <p:nvPr/>
          </p:nvCxnSpPr>
          <p:spPr bwMode="auto">
            <a:xfrm rot="10800000">
              <a:off x="5326" y="2601"/>
              <a:ext cx="144" cy="115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8" name="_s2058"/>
            <p:cNvCxnSpPr>
              <a:cxnSpLocks noChangeShapeType="1"/>
              <a:stCxn id="16" idx="1"/>
              <a:endCxn id="6" idx="2"/>
            </p:cNvCxnSpPr>
            <p:nvPr/>
          </p:nvCxnSpPr>
          <p:spPr bwMode="auto">
            <a:xfrm rot="10800000">
              <a:off x="5326" y="2601"/>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9" name="_s2059"/>
            <p:cNvCxnSpPr>
              <a:cxnSpLocks noChangeShapeType="1"/>
              <a:stCxn id="15" idx="1"/>
              <a:endCxn id="6" idx="2"/>
            </p:cNvCxnSpPr>
            <p:nvPr/>
          </p:nvCxnSpPr>
          <p:spPr bwMode="auto">
            <a:xfrm rot="10800000">
              <a:off x="5326" y="2601"/>
              <a:ext cx="144" cy="28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0" name="_s2060"/>
            <p:cNvCxnSpPr>
              <a:cxnSpLocks noChangeShapeType="1"/>
              <a:stCxn id="14" idx="3"/>
              <a:endCxn id="5" idx="2"/>
            </p:cNvCxnSpPr>
            <p:nvPr/>
          </p:nvCxnSpPr>
          <p:spPr bwMode="auto">
            <a:xfrm flipV="1">
              <a:off x="4174" y="2601"/>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1" name="_s2061"/>
            <p:cNvCxnSpPr>
              <a:cxnSpLocks noChangeShapeType="1"/>
              <a:stCxn id="13" idx="3"/>
              <a:endCxn id="5" idx="2"/>
            </p:cNvCxnSpPr>
            <p:nvPr/>
          </p:nvCxnSpPr>
          <p:spPr bwMode="auto">
            <a:xfrm flipV="1">
              <a:off x="4174" y="2601"/>
              <a:ext cx="144" cy="28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2" name="_s2062"/>
            <p:cNvCxnSpPr>
              <a:cxnSpLocks noChangeShapeType="1"/>
              <a:stCxn id="12" idx="3"/>
              <a:endCxn id="8" idx="2"/>
            </p:cNvCxnSpPr>
            <p:nvPr/>
          </p:nvCxnSpPr>
          <p:spPr bwMode="auto">
            <a:xfrm flipV="1">
              <a:off x="1582" y="3033"/>
              <a:ext cx="146"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3" name="_s2063"/>
            <p:cNvCxnSpPr>
              <a:cxnSpLocks noChangeShapeType="1"/>
              <a:stCxn id="11" idx="1"/>
              <a:endCxn id="8" idx="2"/>
            </p:cNvCxnSpPr>
            <p:nvPr/>
          </p:nvCxnSpPr>
          <p:spPr bwMode="auto">
            <a:xfrm rot="10800000">
              <a:off x="1728" y="3033"/>
              <a:ext cx="170"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4" name="_s2064"/>
            <p:cNvCxnSpPr>
              <a:cxnSpLocks noChangeShapeType="1"/>
              <a:stCxn id="10" idx="3"/>
              <a:endCxn id="8" idx="2"/>
            </p:cNvCxnSpPr>
            <p:nvPr/>
          </p:nvCxnSpPr>
          <p:spPr bwMode="auto">
            <a:xfrm flipV="1">
              <a:off x="1582" y="3033"/>
              <a:ext cx="146"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5" name="_s2065"/>
            <p:cNvCxnSpPr>
              <a:cxnSpLocks noChangeShapeType="1"/>
              <a:stCxn id="9" idx="0"/>
              <a:endCxn id="4" idx="2"/>
            </p:cNvCxnSpPr>
            <p:nvPr/>
          </p:nvCxnSpPr>
          <p:spPr bwMode="auto">
            <a:xfrm rot="5400000" flipH="1">
              <a:off x="2160" y="2169"/>
              <a:ext cx="144" cy="1007"/>
            </a:xfrm>
            <a:prstGeom prst="bentConnector3">
              <a:avLst>
                <a:gd name="adj1" fmla="val 4363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6" name="_s2066"/>
            <p:cNvCxnSpPr>
              <a:cxnSpLocks noChangeShapeType="1"/>
              <a:stCxn id="8" idx="0"/>
              <a:endCxn id="4" idx="2"/>
            </p:cNvCxnSpPr>
            <p:nvPr/>
          </p:nvCxnSpPr>
          <p:spPr bwMode="auto">
            <a:xfrm rot="16200000">
              <a:off x="1657" y="2672"/>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67" name="_s2067"/>
            <p:cNvCxnSpPr>
              <a:cxnSpLocks noChangeShapeType="1"/>
              <a:stCxn id="7" idx="0"/>
              <a:endCxn id="4" idx="2"/>
            </p:cNvCxnSpPr>
            <p:nvPr/>
          </p:nvCxnSpPr>
          <p:spPr bwMode="auto">
            <a:xfrm rot="16200000">
              <a:off x="1152" y="2169"/>
              <a:ext cx="144" cy="1008"/>
            </a:xfrm>
            <a:prstGeom prst="bentConnector3">
              <a:avLst>
                <a:gd name="adj1" fmla="val 4363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8" name="_s2068"/>
            <p:cNvCxnSpPr>
              <a:cxnSpLocks noChangeShapeType="1"/>
              <a:stCxn id="6" idx="0"/>
              <a:endCxn id="3" idx="2"/>
            </p:cNvCxnSpPr>
            <p:nvPr/>
          </p:nvCxnSpPr>
          <p:spPr bwMode="auto">
            <a:xfrm rot="5400000" flipH="1">
              <a:off x="3922" y="909"/>
              <a:ext cx="1008" cy="1800"/>
            </a:xfrm>
            <a:prstGeom prst="bentConnector3">
              <a:avLst>
                <a:gd name="adj1" fmla="val 62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9" name="_s2069"/>
            <p:cNvCxnSpPr>
              <a:cxnSpLocks noChangeShapeType="1"/>
              <a:stCxn id="5" idx="0"/>
              <a:endCxn id="3" idx="2"/>
            </p:cNvCxnSpPr>
            <p:nvPr/>
          </p:nvCxnSpPr>
          <p:spPr bwMode="auto">
            <a:xfrm rot="5400000" flipH="1">
              <a:off x="3418" y="1413"/>
              <a:ext cx="1008" cy="792"/>
            </a:xfrm>
            <a:prstGeom prst="bentConnector3">
              <a:avLst>
                <a:gd name="adj1" fmla="val 62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70" name="_s2070"/>
            <p:cNvCxnSpPr>
              <a:cxnSpLocks noChangeShapeType="1"/>
              <a:stCxn id="4" idx="0"/>
              <a:endCxn id="3" idx="2"/>
            </p:cNvCxnSpPr>
            <p:nvPr/>
          </p:nvCxnSpPr>
          <p:spPr bwMode="auto">
            <a:xfrm rot="16200000">
              <a:off x="2123" y="910"/>
              <a:ext cx="1008" cy="1798"/>
            </a:xfrm>
            <a:prstGeom prst="bentConnector3">
              <a:avLst>
                <a:gd name="adj1" fmla="val 62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2071"/>
            <p:cNvSpPr>
              <a:spLocks noChangeArrowheads="1"/>
            </p:cNvSpPr>
            <p:nvPr/>
          </p:nvSpPr>
          <p:spPr bwMode="auto">
            <a:xfrm>
              <a:off x="3094" y="1017"/>
              <a:ext cx="864" cy="288"/>
            </a:xfrm>
            <a:prstGeom prst="roundRect">
              <a:avLst>
                <a:gd name="adj" fmla="val 16667"/>
              </a:avLst>
            </a:prstGeom>
            <a:solidFill>
              <a:srgbClr val="CC99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Partial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Hospitalization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Program (PHP)</a:t>
              </a:r>
            </a:p>
          </p:txBody>
        </p:sp>
        <p:sp>
          <p:nvSpPr>
            <p:cNvPr id="4" name="_s2072"/>
            <p:cNvSpPr>
              <a:spLocks noChangeArrowheads="1"/>
            </p:cNvSpPr>
            <p:nvPr/>
          </p:nvSpPr>
          <p:spPr bwMode="auto">
            <a:xfrm>
              <a:off x="1295" y="2313"/>
              <a:ext cx="864" cy="288"/>
            </a:xfrm>
            <a:prstGeom prst="roundRect">
              <a:avLst>
                <a:gd name="adj" fmla="val 16667"/>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Outpatient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Family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Services</a:t>
              </a:r>
            </a:p>
          </p:txBody>
        </p:sp>
        <p:sp>
          <p:nvSpPr>
            <p:cNvPr id="5" name="_s2073"/>
            <p:cNvSpPr>
              <a:spLocks noChangeArrowheads="1"/>
            </p:cNvSpPr>
            <p:nvPr/>
          </p:nvSpPr>
          <p:spPr bwMode="auto">
            <a:xfrm>
              <a:off x="3886" y="2313"/>
              <a:ext cx="864" cy="288"/>
            </a:xfrm>
            <a:prstGeom prst="roundRect">
              <a:avLst>
                <a:gd name="adj" fmla="val 16667"/>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Physician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Services</a:t>
              </a:r>
            </a:p>
          </p:txBody>
        </p:sp>
        <p:sp>
          <p:nvSpPr>
            <p:cNvPr id="6" name="_s2074"/>
            <p:cNvSpPr>
              <a:spLocks noChangeArrowheads="1"/>
            </p:cNvSpPr>
            <p:nvPr/>
          </p:nvSpPr>
          <p:spPr bwMode="auto">
            <a:xfrm>
              <a:off x="4894" y="2313"/>
              <a:ext cx="863" cy="288"/>
            </a:xfrm>
            <a:prstGeom prst="roundRect">
              <a:avLst>
                <a:gd name="adj" fmla="val 16667"/>
              </a:avLst>
            </a:prstGeom>
            <a:solidFill>
              <a:srgbClr val="FFCC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Psychological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Services</a:t>
              </a:r>
            </a:p>
          </p:txBody>
        </p:sp>
        <p:sp>
          <p:nvSpPr>
            <p:cNvPr id="7" name="_s2075"/>
            <p:cNvSpPr>
              <a:spLocks noChangeArrowheads="1"/>
            </p:cNvSpPr>
            <p:nvPr/>
          </p:nvSpPr>
          <p:spPr bwMode="auto">
            <a:xfrm>
              <a:off x="288" y="274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Individual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Therapy</a:t>
              </a:r>
            </a:p>
          </p:txBody>
        </p:sp>
        <p:sp>
          <p:nvSpPr>
            <p:cNvPr id="8" name="_s2076"/>
            <p:cNvSpPr>
              <a:spLocks noChangeArrowheads="1"/>
            </p:cNvSpPr>
            <p:nvPr/>
          </p:nvSpPr>
          <p:spPr bwMode="auto">
            <a:xfrm>
              <a:off x="1296" y="2745"/>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Group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Therapy</a:t>
              </a:r>
            </a:p>
          </p:txBody>
        </p:sp>
        <p:sp>
          <p:nvSpPr>
            <p:cNvPr id="9" name="_s2077"/>
            <p:cNvSpPr>
              <a:spLocks noChangeArrowheads="1"/>
            </p:cNvSpPr>
            <p:nvPr/>
          </p:nvSpPr>
          <p:spPr bwMode="auto">
            <a:xfrm>
              <a:off x="2303" y="2745"/>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Family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Therapy</a:t>
              </a:r>
            </a:p>
          </p:txBody>
        </p:sp>
        <p:sp>
          <p:nvSpPr>
            <p:cNvPr id="10" name="_s2078"/>
            <p:cNvSpPr>
              <a:spLocks noChangeArrowheads="1"/>
            </p:cNvSpPr>
            <p:nvPr/>
          </p:nvSpPr>
          <p:spPr bwMode="auto">
            <a:xfrm>
              <a:off x="719" y="3177"/>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900" b="1" dirty="0" smtClean="0"/>
                <a:t>Process Mixed </a:t>
              </a:r>
              <a:r>
                <a:rPr kumimoji="0" lang="en-US" altLang="en-US" sz="900" b="1"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Groups</a:t>
              </a:r>
            </a:p>
          </p:txBody>
        </p:sp>
        <p:sp>
          <p:nvSpPr>
            <p:cNvPr id="11" name="_s2079"/>
            <p:cNvSpPr>
              <a:spLocks noChangeArrowheads="1"/>
            </p:cNvSpPr>
            <p:nvPr/>
          </p:nvSpPr>
          <p:spPr bwMode="auto">
            <a:xfrm>
              <a:off x="1898" y="3177"/>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900" b="1" dirty="0" smtClean="0"/>
                <a:t>Gender</a:t>
              </a:r>
              <a:r>
                <a:rPr kumimoji="0" lang="en-US" altLang="en-US" sz="900" b="1" i="0" u="none" strike="noStrike" cap="none" normalizeH="0" baseline="0" dirty="0" smtClean="0">
                  <a:ln>
                    <a:noFill/>
                  </a:ln>
                  <a:solidFill>
                    <a:schemeClr val="tx1"/>
                  </a:solidFill>
                  <a:effectLst/>
                  <a:latin typeface="Arial" charset="0"/>
                </a:rPr>
                <a:t> Groups</a:t>
              </a:r>
            </a:p>
          </p:txBody>
        </p:sp>
        <p:sp>
          <p:nvSpPr>
            <p:cNvPr id="12" name="_s2080"/>
            <p:cNvSpPr>
              <a:spLocks noChangeArrowheads="1"/>
            </p:cNvSpPr>
            <p:nvPr/>
          </p:nvSpPr>
          <p:spPr bwMode="auto">
            <a:xfrm>
              <a:off x="719" y="3609"/>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Dialectical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Behavioral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Therapy Group</a:t>
              </a:r>
            </a:p>
          </p:txBody>
        </p:sp>
        <p:sp>
          <p:nvSpPr>
            <p:cNvPr id="13" name="_s2081"/>
            <p:cNvSpPr>
              <a:spLocks noChangeArrowheads="1"/>
            </p:cNvSpPr>
            <p:nvPr/>
          </p:nvSpPr>
          <p:spPr bwMode="auto">
            <a:xfrm>
              <a:off x="3310" y="2745"/>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Medication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Management</a:t>
              </a:r>
            </a:p>
          </p:txBody>
        </p:sp>
        <p:sp>
          <p:nvSpPr>
            <p:cNvPr id="14" name="_s2082"/>
            <p:cNvSpPr>
              <a:spLocks noChangeArrowheads="1"/>
            </p:cNvSpPr>
            <p:nvPr/>
          </p:nvSpPr>
          <p:spPr bwMode="auto">
            <a:xfrm>
              <a:off x="3310" y="3177"/>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Psychiatric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Evaluations</a:t>
              </a:r>
            </a:p>
          </p:txBody>
        </p:sp>
        <p:sp>
          <p:nvSpPr>
            <p:cNvPr id="15" name="_s2083"/>
            <p:cNvSpPr>
              <a:spLocks noChangeArrowheads="1"/>
            </p:cNvSpPr>
            <p:nvPr/>
          </p:nvSpPr>
          <p:spPr bwMode="auto">
            <a:xfrm>
              <a:off x="5469" y="2745"/>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ADHD/LD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Evaluations</a:t>
              </a:r>
            </a:p>
          </p:txBody>
        </p:sp>
        <p:sp>
          <p:nvSpPr>
            <p:cNvPr id="16" name="_s2084"/>
            <p:cNvSpPr>
              <a:spLocks noChangeArrowheads="1"/>
            </p:cNvSpPr>
            <p:nvPr/>
          </p:nvSpPr>
          <p:spPr bwMode="auto">
            <a:xfrm>
              <a:off x="5469" y="3177"/>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Psychological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Assessments</a:t>
              </a:r>
            </a:p>
          </p:txBody>
        </p:sp>
        <p:sp>
          <p:nvSpPr>
            <p:cNvPr id="17" name="_s2085"/>
            <p:cNvSpPr>
              <a:spLocks noChangeArrowheads="1"/>
            </p:cNvSpPr>
            <p:nvPr/>
          </p:nvSpPr>
          <p:spPr bwMode="auto">
            <a:xfrm>
              <a:off x="5469" y="3609"/>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Educational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Testing</a:t>
              </a:r>
            </a:p>
          </p:txBody>
        </p:sp>
        <p:sp>
          <p:nvSpPr>
            <p:cNvPr id="18" name="_s2086"/>
            <p:cNvSpPr>
              <a:spLocks noChangeArrowheads="1"/>
            </p:cNvSpPr>
            <p:nvPr/>
          </p:nvSpPr>
          <p:spPr bwMode="auto">
            <a:xfrm>
              <a:off x="5469" y="4040"/>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Autism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Spectrum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Services</a:t>
              </a:r>
            </a:p>
          </p:txBody>
        </p:sp>
        <p:sp>
          <p:nvSpPr>
            <p:cNvPr id="19" name="_s2087"/>
            <p:cNvSpPr>
              <a:spLocks noChangeArrowheads="1"/>
            </p:cNvSpPr>
            <p:nvPr/>
          </p:nvSpPr>
          <p:spPr bwMode="auto">
            <a:xfrm>
              <a:off x="2520" y="1449"/>
              <a:ext cx="862"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In Home Services</a:t>
              </a:r>
            </a:p>
          </p:txBody>
        </p:sp>
        <p:sp>
          <p:nvSpPr>
            <p:cNvPr id="20" name="_s2088"/>
            <p:cNvSpPr>
              <a:spLocks noChangeArrowheads="1"/>
            </p:cNvSpPr>
            <p:nvPr/>
          </p:nvSpPr>
          <p:spPr bwMode="auto">
            <a:xfrm>
              <a:off x="4174" y="1449"/>
              <a:ext cx="862"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Intensive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Outpatient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Programs</a:t>
              </a:r>
            </a:p>
          </p:txBody>
        </p:sp>
        <p:sp>
          <p:nvSpPr>
            <p:cNvPr id="21" name="_s2089"/>
            <p:cNvSpPr>
              <a:spLocks noChangeArrowheads="1"/>
            </p:cNvSpPr>
            <p:nvPr/>
          </p:nvSpPr>
          <p:spPr bwMode="auto">
            <a:xfrm>
              <a:off x="3670" y="1881"/>
              <a:ext cx="863" cy="288"/>
            </a:xfrm>
            <a:prstGeom prst="roundRect">
              <a:avLst>
                <a:gd name="adj" fmla="val 16667"/>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Mental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Health</a:t>
              </a:r>
            </a:p>
          </p:txBody>
        </p:sp>
        <p:sp>
          <p:nvSpPr>
            <p:cNvPr id="22" name="_s2090"/>
            <p:cNvSpPr>
              <a:spLocks noChangeArrowheads="1"/>
            </p:cNvSpPr>
            <p:nvPr/>
          </p:nvSpPr>
          <p:spPr bwMode="auto">
            <a:xfrm>
              <a:off x="4677" y="1881"/>
              <a:ext cx="863" cy="288"/>
            </a:xfrm>
            <a:prstGeom prst="roundRect">
              <a:avLst>
                <a:gd name="adj" fmla="val 16667"/>
              </a:avLst>
            </a:prstGeom>
            <a:solidFill>
              <a:srgbClr val="CCFF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Substance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Related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Arial" charset="0"/>
                </a:rPr>
                <a:t>Disorders</a:t>
              </a:r>
            </a:p>
          </p:txBody>
        </p:sp>
      </p:grpSp>
      <p:pic>
        <p:nvPicPr>
          <p:cNvPr id="34860" name="Picture 44" descr="MC90038257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4861" name="Text Box 45"/>
          <p:cNvSpPr txBox="1">
            <a:spLocks noChangeArrowheads="1"/>
          </p:cNvSpPr>
          <p:nvPr/>
        </p:nvSpPr>
        <p:spPr bwMode="auto">
          <a:xfrm>
            <a:off x="762000" y="2970213"/>
            <a:ext cx="11144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a:r>
              <a:rPr lang="en-US" altLang="en-US" sz="800" b="1" smtClean="0">
                <a:solidFill>
                  <a:srgbClr val="000000"/>
                </a:solidFill>
              </a:rPr>
              <a:t>The Kellar School</a:t>
            </a:r>
          </a:p>
          <a:p>
            <a:pPr algn="ctr" defTabSz="914400"/>
            <a:r>
              <a:rPr lang="en-US" altLang="en-US" sz="800" b="1" smtClean="0">
                <a:solidFill>
                  <a:srgbClr val="000000"/>
                </a:solidFill>
              </a:rPr>
              <a:t>of </a:t>
            </a:r>
          </a:p>
          <a:p>
            <a:pPr algn="ctr" defTabSz="914400"/>
            <a:r>
              <a:rPr lang="en-US" altLang="en-US" sz="800" b="1" smtClean="0">
                <a:solidFill>
                  <a:srgbClr val="000000"/>
                </a:solidFill>
              </a:rPr>
              <a:t>Inova Kellar Center</a:t>
            </a:r>
          </a:p>
        </p:txBody>
      </p:sp>
    </p:spTree>
    <p:extLst>
      <p:ext uri="{BB962C8B-B14F-4D97-AF65-F5344CB8AC3E}">
        <p14:creationId xmlns:p14="http://schemas.microsoft.com/office/powerpoint/2010/main" val="383881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ublic-affairs.jpg"/>
          <p:cNvPicPr>
            <a:picLocks noChangeAspect="1"/>
          </p:cNvPicPr>
          <p:nvPr/>
        </p:nvPicPr>
        <p:blipFill>
          <a:blip r:embed="rId3">
            <a:duotone>
              <a:schemeClr val="bg2">
                <a:shade val="45000"/>
                <a:satMod val="135000"/>
              </a:schemeClr>
              <a:prstClr val="white"/>
            </a:duotone>
          </a:blip>
          <a:srcRect r="5873"/>
          <a:stretch>
            <a:fillRect/>
          </a:stretch>
        </p:blipFill>
        <p:spPr>
          <a:xfrm>
            <a:off x="0" y="1548264"/>
            <a:ext cx="9144000" cy="5309736"/>
          </a:xfrm>
          <a:prstGeom prst="rect">
            <a:avLst/>
          </a:prstGeom>
        </p:spPr>
      </p:pic>
      <p:sp>
        <p:nvSpPr>
          <p:cNvPr id="6" name="Rectangle 5"/>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498475" y="1937657"/>
            <a:ext cx="7773988" cy="4085318"/>
          </a:xfrm>
        </p:spPr>
        <p:txBody>
          <a:bodyPr>
            <a:normAutofit fontScale="92500" lnSpcReduction="10000"/>
          </a:bodyPr>
          <a:lstStyle/>
          <a:p>
            <a:pPr eaLnBrk="1" hangingPunct="1">
              <a:lnSpc>
                <a:spcPct val="90000"/>
              </a:lnSpc>
            </a:pPr>
            <a:endParaRPr lang="en-US" sz="2500" b="1" dirty="0" smtClean="0">
              <a:solidFill>
                <a:srgbClr val="10253F"/>
              </a:solidFill>
              <a:latin typeface="Garamond" pitchFamily="18" charset="0"/>
            </a:endParaRPr>
          </a:p>
          <a:p>
            <a:pPr eaLnBrk="1" hangingPunct="1">
              <a:lnSpc>
                <a:spcPct val="90000"/>
              </a:lnSpc>
            </a:pPr>
            <a:r>
              <a:rPr lang="en-US" sz="3200" b="1" dirty="0" smtClean="0">
                <a:solidFill>
                  <a:srgbClr val="10253F"/>
                </a:solidFill>
                <a:latin typeface="Garamond" pitchFamily="18" charset="0"/>
              </a:rPr>
              <a:t>Board-Certified Child and Adolescent Psychiatrists</a:t>
            </a:r>
          </a:p>
          <a:p>
            <a:pPr eaLnBrk="1" hangingPunct="1">
              <a:lnSpc>
                <a:spcPct val="90000"/>
              </a:lnSpc>
            </a:pPr>
            <a:r>
              <a:rPr lang="en-US" sz="2500" b="1" dirty="0" smtClean="0">
                <a:solidFill>
                  <a:srgbClr val="10253F"/>
                </a:solidFill>
                <a:latin typeface="Garamond" pitchFamily="18" charset="0"/>
              </a:rPr>
              <a:t>Licensed Therapists – LCSW, LPC, LMFT</a:t>
            </a:r>
          </a:p>
          <a:p>
            <a:pPr eaLnBrk="1" hangingPunct="1">
              <a:lnSpc>
                <a:spcPct val="90000"/>
              </a:lnSpc>
            </a:pPr>
            <a:r>
              <a:rPr lang="en-US" sz="2500" b="1" dirty="0" smtClean="0">
                <a:solidFill>
                  <a:srgbClr val="10253F"/>
                </a:solidFill>
                <a:latin typeface="Garamond" pitchFamily="18" charset="0"/>
              </a:rPr>
              <a:t>Licensed Clinical Psychologists-</a:t>
            </a:r>
            <a:r>
              <a:rPr lang="en-US" sz="2500" b="1" dirty="0" err="1" smtClean="0">
                <a:solidFill>
                  <a:srgbClr val="10253F"/>
                </a:solidFill>
                <a:latin typeface="Garamond" pitchFamily="18" charset="0"/>
              </a:rPr>
              <a:t>Ph.D</a:t>
            </a:r>
            <a:r>
              <a:rPr lang="en-US" sz="2500" b="1" dirty="0" smtClean="0">
                <a:solidFill>
                  <a:srgbClr val="10253F"/>
                </a:solidFill>
                <a:latin typeface="Garamond" pitchFamily="18" charset="0"/>
              </a:rPr>
              <a:t>, </a:t>
            </a:r>
            <a:r>
              <a:rPr lang="en-US" sz="2500" b="1" dirty="0" err="1" smtClean="0">
                <a:solidFill>
                  <a:srgbClr val="10253F"/>
                </a:solidFill>
                <a:latin typeface="Garamond" pitchFamily="18" charset="0"/>
              </a:rPr>
              <a:t>Psy.D</a:t>
            </a:r>
            <a:r>
              <a:rPr lang="en-US" sz="2500" b="1" dirty="0" smtClean="0">
                <a:solidFill>
                  <a:srgbClr val="10253F"/>
                </a:solidFill>
                <a:latin typeface="Garamond" pitchFamily="18" charset="0"/>
              </a:rPr>
              <a:t>.</a:t>
            </a:r>
          </a:p>
          <a:p>
            <a:pPr eaLnBrk="1" hangingPunct="1">
              <a:lnSpc>
                <a:spcPct val="90000"/>
              </a:lnSpc>
            </a:pPr>
            <a:r>
              <a:rPr lang="en-US" sz="2500" b="1" dirty="0" smtClean="0">
                <a:solidFill>
                  <a:srgbClr val="10253F"/>
                </a:solidFill>
                <a:latin typeface="Garamond" pitchFamily="18" charset="0"/>
              </a:rPr>
              <a:t>Masters Prepared Therapists</a:t>
            </a:r>
          </a:p>
          <a:p>
            <a:pPr eaLnBrk="1" hangingPunct="1">
              <a:lnSpc>
                <a:spcPct val="90000"/>
              </a:lnSpc>
            </a:pPr>
            <a:r>
              <a:rPr lang="en-US" sz="2500" b="1" dirty="0" smtClean="0">
                <a:solidFill>
                  <a:srgbClr val="10253F"/>
                </a:solidFill>
                <a:latin typeface="Garamond" pitchFamily="18" charset="0"/>
              </a:rPr>
              <a:t>Mental Health Counselors and Milieu  Specialists </a:t>
            </a:r>
          </a:p>
          <a:p>
            <a:pPr eaLnBrk="1" hangingPunct="1">
              <a:lnSpc>
                <a:spcPct val="90000"/>
              </a:lnSpc>
            </a:pPr>
            <a:r>
              <a:rPr lang="en-US" sz="2500" b="1" dirty="0" smtClean="0">
                <a:solidFill>
                  <a:srgbClr val="10253F"/>
                </a:solidFill>
                <a:latin typeface="Garamond" pitchFamily="18" charset="0"/>
              </a:rPr>
              <a:t>Special Education Teachers</a:t>
            </a:r>
          </a:p>
          <a:p>
            <a:pPr eaLnBrk="1" hangingPunct="1">
              <a:lnSpc>
                <a:spcPct val="90000"/>
              </a:lnSpc>
            </a:pPr>
            <a:r>
              <a:rPr lang="en-US" sz="2500" b="1" dirty="0" smtClean="0">
                <a:solidFill>
                  <a:srgbClr val="10253F"/>
                </a:solidFill>
                <a:latin typeface="Garamond" pitchFamily="18" charset="0"/>
              </a:rPr>
              <a:t>Registered Nurses </a:t>
            </a:r>
          </a:p>
          <a:p>
            <a:pPr eaLnBrk="1" hangingPunct="1">
              <a:lnSpc>
                <a:spcPct val="90000"/>
              </a:lnSpc>
            </a:pPr>
            <a:r>
              <a:rPr lang="en-US" sz="2500" b="1" dirty="0" smtClean="0">
                <a:solidFill>
                  <a:srgbClr val="10253F"/>
                </a:solidFill>
                <a:latin typeface="Garamond" pitchFamily="18" charset="0"/>
              </a:rPr>
              <a:t>Expressive Therapists</a:t>
            </a:r>
          </a:p>
          <a:p>
            <a:pPr eaLnBrk="1" hangingPunct="1">
              <a:lnSpc>
                <a:spcPct val="90000"/>
              </a:lnSpc>
            </a:pPr>
            <a:r>
              <a:rPr lang="en-US" sz="2500" b="1" dirty="0" smtClean="0">
                <a:solidFill>
                  <a:srgbClr val="10253F"/>
                </a:solidFill>
                <a:latin typeface="Garamond" pitchFamily="18" charset="0"/>
              </a:rPr>
              <a:t>Administrative Support </a:t>
            </a:r>
          </a:p>
          <a:p>
            <a:pPr lvl="1" eaLnBrk="1" hangingPunct="1">
              <a:lnSpc>
                <a:spcPct val="90000"/>
              </a:lnSpc>
            </a:pPr>
            <a:endParaRPr lang="en-US" sz="2200" dirty="0" smtClean="0"/>
          </a:p>
          <a:p>
            <a:pPr lvl="1" eaLnBrk="1" hangingPunct="1">
              <a:lnSpc>
                <a:spcPct val="90000"/>
              </a:lnSpc>
              <a:buFont typeface="Wingdings 2" pitchFamily="18" charset="2"/>
              <a:buNone/>
            </a:pPr>
            <a:endParaRPr lang="en-US" sz="2200" dirty="0" smtClean="0"/>
          </a:p>
        </p:txBody>
      </p:sp>
      <p:sp>
        <p:nvSpPr>
          <p:cNvPr id="5" name="TextBox 4"/>
          <p:cNvSpPr txBox="1"/>
          <p:nvPr/>
        </p:nvSpPr>
        <p:spPr>
          <a:xfrm>
            <a:off x="524730" y="718011"/>
            <a:ext cx="8676420" cy="1323439"/>
          </a:xfrm>
          <a:prstGeom prst="rect">
            <a:avLst/>
          </a:prstGeom>
          <a:noFill/>
        </p:spPr>
        <p:txBody>
          <a:bodyPr>
            <a:spAutoFit/>
          </a:bodyPr>
          <a:lstStyle/>
          <a:p>
            <a:pPr fontAlgn="auto">
              <a:spcBef>
                <a:spcPts val="0"/>
              </a:spcBef>
              <a:spcAft>
                <a:spcPts val="0"/>
              </a:spcAft>
              <a:defRPr/>
            </a:pPr>
            <a:endParaRPr lang="en-US" sz="4000" b="1" dirty="0" smtClean="0">
              <a:solidFill>
                <a:schemeClr val="accent2">
                  <a:lumMod val="50000"/>
                </a:schemeClr>
              </a:solidFill>
              <a:effectLst>
                <a:reflection blurRad="6350" stA="55000" endA="300" endPos="45500" dir="5400000" sy="-100000" algn="bl" rotWithShape="0"/>
              </a:effectLst>
              <a:latin typeface="Goudy Old Style" pitchFamily="18" charset="0"/>
            </a:endParaRPr>
          </a:p>
          <a:p>
            <a:pPr fontAlgn="auto">
              <a:spcBef>
                <a:spcPts val="0"/>
              </a:spcBef>
              <a:spcAft>
                <a:spcPts val="0"/>
              </a:spcAft>
              <a:defRPr/>
            </a:pPr>
            <a:r>
              <a:rPr lang="en-US" sz="4000" b="1" dirty="0" smtClean="0">
                <a:solidFill>
                  <a:schemeClr val="accent2">
                    <a:lumMod val="50000"/>
                  </a:schemeClr>
                </a:solidFill>
                <a:effectLst>
                  <a:reflection blurRad="6350" stA="55000" endA="300" endPos="45500" dir="5400000" sy="-100000" algn="bl" rotWithShape="0"/>
                </a:effectLst>
                <a:latin typeface="Goudy Old Style" pitchFamily="18" charset="0"/>
              </a:rPr>
              <a:t>The </a:t>
            </a:r>
            <a:r>
              <a:rPr lang="en-US" sz="4000" b="1" dirty="0">
                <a:solidFill>
                  <a:schemeClr val="accent2">
                    <a:lumMod val="50000"/>
                  </a:schemeClr>
                </a:solidFill>
                <a:effectLst>
                  <a:reflection blurRad="6350" stA="55000" endA="300" endPos="45500" dir="5400000" sy="-100000" algn="bl" rotWithShape="0"/>
                </a:effectLst>
                <a:latin typeface="Goudy Old Style" pitchFamily="18" charset="0"/>
              </a:rPr>
              <a:t>Diverse Staff of Inova Kellar Center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Recruitment </a:t>
            </a:r>
            <a:endParaRPr lang="en-US" dirty="0"/>
          </a:p>
        </p:txBody>
      </p:sp>
      <p:sp>
        <p:nvSpPr>
          <p:cNvPr id="3" name="Content Placeholder 2"/>
          <p:cNvSpPr>
            <a:spLocks noGrp="1"/>
          </p:cNvSpPr>
          <p:nvPr>
            <p:ph idx="1"/>
          </p:nvPr>
        </p:nvSpPr>
        <p:spPr/>
        <p:txBody>
          <a:bodyPr/>
          <a:lstStyle/>
          <a:p>
            <a:r>
              <a:rPr lang="en-US" sz="2400" dirty="0" smtClean="0"/>
              <a:t>Fitting a square into a circle.</a:t>
            </a:r>
          </a:p>
          <a:p>
            <a:r>
              <a:rPr lang="en-US" sz="2400" dirty="0" smtClean="0"/>
              <a:t>Finding competent licensed therapists.</a:t>
            </a:r>
          </a:p>
          <a:p>
            <a:r>
              <a:rPr lang="en-US" sz="2400" dirty="0"/>
              <a:t>Competing with a complex private practice community</a:t>
            </a:r>
            <a:r>
              <a:rPr lang="en-US" sz="2400" dirty="0" smtClean="0"/>
              <a:t>.</a:t>
            </a:r>
          </a:p>
          <a:p>
            <a:r>
              <a:rPr lang="en-US" sz="2400" dirty="0"/>
              <a:t>Competing with large jurisdictions </a:t>
            </a:r>
            <a:r>
              <a:rPr lang="en-US" sz="2400" dirty="0" smtClean="0"/>
              <a:t>Community </a:t>
            </a:r>
            <a:r>
              <a:rPr lang="en-US" sz="2400" dirty="0"/>
              <a:t>Service Boards (CSB) with higher salaries</a:t>
            </a:r>
            <a:r>
              <a:rPr lang="en-US" sz="2400" dirty="0" smtClean="0"/>
              <a:t>.</a:t>
            </a:r>
          </a:p>
          <a:p>
            <a:r>
              <a:rPr lang="en-US" sz="2400" dirty="0" smtClean="0"/>
              <a:t>Finding the unicorn -	</a:t>
            </a:r>
          </a:p>
          <a:p>
            <a:pPr lvl="1"/>
            <a:r>
              <a:rPr lang="en-US" sz="2400" dirty="0" smtClean="0"/>
              <a:t>Child and Adolescent Psychiatrists</a:t>
            </a:r>
          </a:p>
          <a:p>
            <a:pPr lvl="1"/>
            <a:r>
              <a:rPr lang="en-US" sz="2400" dirty="0" smtClean="0"/>
              <a:t>Special Education Teachers</a:t>
            </a:r>
            <a:endParaRPr lang="en-US" sz="2400" dirty="0"/>
          </a:p>
          <a:p>
            <a:endParaRPr lang="en-US" dirty="0"/>
          </a:p>
          <a:p>
            <a:endParaRPr lang="en-US" dirty="0" smtClean="0"/>
          </a:p>
          <a:p>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834" y="4531057"/>
            <a:ext cx="2709578" cy="1897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400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Challenges with Retention </a:t>
            </a:r>
            <a:br>
              <a:rPr lang="en-US" dirty="0" smtClean="0"/>
            </a:br>
            <a:r>
              <a:rPr lang="en-US" dirty="0" smtClean="0"/>
              <a:t>in Mental Health</a:t>
            </a:r>
            <a:endParaRPr lang="en-US" dirty="0"/>
          </a:p>
        </p:txBody>
      </p:sp>
      <p:sp>
        <p:nvSpPr>
          <p:cNvPr id="3" name="Content Placeholder 2"/>
          <p:cNvSpPr>
            <a:spLocks noGrp="1"/>
          </p:cNvSpPr>
          <p:nvPr>
            <p:ph idx="1"/>
          </p:nvPr>
        </p:nvSpPr>
        <p:spPr/>
        <p:txBody>
          <a:bodyPr/>
          <a:lstStyle/>
          <a:p>
            <a:r>
              <a:rPr lang="en-US" sz="2800" dirty="0" smtClean="0"/>
              <a:t>Burnout, burnout, burnout</a:t>
            </a:r>
          </a:p>
          <a:p>
            <a:r>
              <a:rPr lang="en-US" sz="2800" dirty="0" smtClean="0"/>
              <a:t>Feeling Unsafe within Environment</a:t>
            </a:r>
          </a:p>
          <a:p>
            <a:r>
              <a:rPr lang="en-US" sz="2800" dirty="0" smtClean="0"/>
              <a:t>Feeling Unsupported by Leadership</a:t>
            </a:r>
          </a:p>
          <a:p>
            <a:r>
              <a:rPr lang="en-US" sz="2800" dirty="0" smtClean="0"/>
              <a:t>Lack of Recognition</a:t>
            </a:r>
          </a:p>
          <a:p>
            <a:r>
              <a:rPr lang="en-US" sz="2800" dirty="0" smtClean="0"/>
              <a:t>Lack of Leadership Opportunities</a:t>
            </a:r>
          </a:p>
          <a:p>
            <a:r>
              <a:rPr lang="en-US" sz="2800" dirty="0" smtClean="0"/>
              <a:t>Obtain Licensure and moves to Private Practice</a:t>
            </a:r>
          </a:p>
          <a:p>
            <a:r>
              <a:rPr lang="en-US" sz="2800" dirty="0" smtClean="0"/>
              <a:t>Compensation</a:t>
            </a:r>
          </a:p>
          <a:p>
            <a:endParaRPr lang="en-US" dirty="0" smtClean="0"/>
          </a:p>
          <a:p>
            <a:endParaRPr lang="en-US" dirty="0"/>
          </a:p>
        </p:txBody>
      </p:sp>
      <p:pic>
        <p:nvPicPr>
          <p:cNvPr id="3074" name="Picture 2" descr="C:\Users\leichri\AppData\Local\Microsoft\Windows\Temporary Internet Files\Content.IE5\GQRXQZUF\Stress-ZebraStripe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829" y="1443535"/>
            <a:ext cx="2082219" cy="259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7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to a Healthier Place is Scary</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53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Burnout/Low Engagement</a:t>
            </a:r>
            <a:endParaRPr lang="en-US" dirty="0"/>
          </a:p>
        </p:txBody>
      </p:sp>
      <p:sp>
        <p:nvSpPr>
          <p:cNvPr id="3" name="Content Placeholder 2"/>
          <p:cNvSpPr>
            <a:spLocks noGrp="1"/>
          </p:cNvSpPr>
          <p:nvPr>
            <p:ph type="body" idx="1"/>
          </p:nvPr>
        </p:nvSpPr>
        <p:spPr>
          <a:xfrm>
            <a:off x="1371600" y="2471057"/>
            <a:ext cx="7123113" cy="3297917"/>
          </a:xfrm>
        </p:spPr>
        <p:txBody>
          <a:bodyPr/>
          <a:lstStyle/>
          <a:p>
            <a:pPr algn="ctr"/>
            <a:endParaRPr lang="en-US" sz="2800" i="1" dirty="0" smtClean="0"/>
          </a:p>
          <a:p>
            <a:pPr algn="ctr"/>
            <a:endParaRPr lang="en-US" sz="2800" i="1" dirty="0"/>
          </a:p>
          <a:p>
            <a:pPr algn="ctr"/>
            <a:r>
              <a:rPr lang="en-US" sz="2400" i="1" dirty="0" smtClean="0"/>
              <a:t>Burnout </a:t>
            </a:r>
            <a:r>
              <a:rPr lang="en-US" sz="2400" i="1" dirty="0"/>
              <a:t>is primarily caused by organizational factors and tends to be a process rather than a fixed </a:t>
            </a:r>
            <a:r>
              <a:rPr lang="en-US" sz="2400" i="1" dirty="0" smtClean="0"/>
              <a:t>state.  </a:t>
            </a:r>
            <a:r>
              <a:rPr lang="en-US" sz="2400" i="1" dirty="0"/>
              <a:t>It is a negative experience and results from the interaction between the individual and the </a:t>
            </a:r>
            <a:r>
              <a:rPr lang="en-US" sz="2400" i="1" dirty="0" smtClean="0"/>
              <a:t>environment</a:t>
            </a:r>
            <a:r>
              <a:rPr lang="en-US" sz="2800" dirty="0"/>
              <a:t>. </a:t>
            </a:r>
            <a:r>
              <a:rPr lang="en-US" sz="2800" dirty="0" smtClean="0"/>
              <a:t> </a:t>
            </a:r>
          </a:p>
          <a:p>
            <a:pPr algn="ctr"/>
            <a:endParaRPr lang="en-US" dirty="0" smtClean="0"/>
          </a:p>
          <a:p>
            <a:pPr algn="ctr"/>
            <a:r>
              <a:rPr lang="en-US" dirty="0" smtClean="0"/>
              <a:t>Matthias </a:t>
            </a:r>
            <a:r>
              <a:rPr lang="en-US" dirty="0" err="1"/>
              <a:t>Burisch</a:t>
            </a:r>
            <a:endParaRPr lang="en-US" dirty="0"/>
          </a:p>
          <a:p>
            <a:endParaRPr lang="en-US" dirty="0"/>
          </a:p>
        </p:txBody>
      </p:sp>
      <p:pic>
        <p:nvPicPr>
          <p:cNvPr id="2050" name="Picture 2" descr="C:\Users\leichri\AppData\Local\Microsoft\Windows\Temporary Internet Files\Content.IE5\SAOUAVZG\BurningCandle-1140x6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08" y="1197429"/>
            <a:ext cx="3330054" cy="115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9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i="1" dirty="0" smtClean="0"/>
              <a:t>It’s All About the Culture Baby!</a:t>
            </a:r>
            <a:endParaRPr lang="en-US" b="1" i="1" dirty="0"/>
          </a:p>
        </p:txBody>
      </p:sp>
      <p:sp>
        <p:nvSpPr>
          <p:cNvPr id="12" name="Content Placeholder 11"/>
          <p:cNvSpPr>
            <a:spLocks noGrp="1"/>
          </p:cNvSpPr>
          <p:nvPr>
            <p:ph idx="1"/>
          </p:nvPr>
        </p:nvSpPr>
        <p:spPr/>
        <p:txBody>
          <a:bodyPr/>
          <a:lstStyle/>
          <a:p>
            <a:pPr marL="0" indent="0" algn="ctr">
              <a:buNone/>
            </a:pPr>
            <a:endParaRPr lang="en-US" sz="3600" i="1" dirty="0" smtClean="0">
              <a:solidFill>
                <a:schemeClr val="tx2"/>
              </a:solidFill>
            </a:endParaRPr>
          </a:p>
          <a:p>
            <a:pPr marL="0" indent="0" algn="ctr">
              <a:buNone/>
            </a:pPr>
            <a:endParaRPr lang="en-US" sz="2800" i="1" dirty="0" smtClean="0">
              <a:solidFill>
                <a:schemeClr val="tx2"/>
              </a:solidFill>
            </a:endParaRPr>
          </a:p>
          <a:p>
            <a:pPr marL="0" indent="0" algn="ctr">
              <a:buNone/>
            </a:pPr>
            <a:r>
              <a:rPr lang="en-US" sz="2800" i="1" dirty="0" smtClean="0">
                <a:solidFill>
                  <a:schemeClr val="tx2"/>
                </a:solidFill>
              </a:rPr>
              <a:t>Inova Kellar Center’s Culture of Safety is embedded in an agreed upon belief that all individuals have the right to remain emotionally safe and physically safe with each team member, client and family being individually responsible to ensure the safety of all</a:t>
            </a:r>
            <a:r>
              <a:rPr lang="en-US" sz="2800" i="1" dirty="0" smtClean="0">
                <a:solidFill>
                  <a:srgbClr val="1A5DF2"/>
                </a:solidFill>
              </a:rPr>
              <a:t>.</a:t>
            </a:r>
            <a:endParaRPr lang="en-US" sz="2800" i="1" dirty="0">
              <a:solidFill>
                <a:srgbClr val="1A5DF2"/>
              </a:solidFill>
            </a:endParaRPr>
          </a:p>
        </p:txBody>
      </p:sp>
      <p:pic>
        <p:nvPicPr>
          <p:cNvPr id="4104" name="Picture 8" descr="C:\Users\leichri\AppData\Local\Microsoft\Windows\Temporary Internet Files\Content.IE5\02BIMMSE\teach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573" y="1143000"/>
            <a:ext cx="1542196" cy="122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02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Kellar Team Mantra</a:t>
            </a:r>
            <a:endParaRPr lang="en-US" dirty="0"/>
          </a:p>
        </p:txBody>
      </p:sp>
      <p:sp>
        <p:nvSpPr>
          <p:cNvPr id="3" name="Content Placeholder 2"/>
          <p:cNvSpPr>
            <a:spLocks noGrp="1"/>
          </p:cNvSpPr>
          <p:nvPr>
            <p:ph idx="1"/>
          </p:nvPr>
        </p:nvSpPr>
        <p:spPr/>
        <p:txBody>
          <a:bodyPr/>
          <a:lstStyle/>
          <a:p>
            <a:pPr marL="0" indent="0" algn="ctr">
              <a:buNone/>
            </a:pPr>
            <a:r>
              <a:rPr lang="en-US" sz="2000" dirty="0" smtClean="0"/>
              <a:t>As an Inova Kellar Center team member, </a:t>
            </a:r>
            <a:r>
              <a:rPr lang="en-US" sz="2000" i="1" u="sng" dirty="0" smtClean="0"/>
              <a:t>we will not ask</a:t>
            </a:r>
            <a:r>
              <a:rPr lang="en-US" sz="2000" i="1" dirty="0" smtClean="0"/>
              <a:t> </a:t>
            </a:r>
            <a:r>
              <a:rPr lang="en-US" sz="2000" dirty="0" smtClean="0"/>
              <a:t>our patients, students, families and guests to do anything that we are not willing to live by, demonstrate and model every day, every time.</a:t>
            </a:r>
            <a:endParaRPr lang="en-US" sz="2000" dirty="0"/>
          </a:p>
        </p:txBody>
      </p:sp>
      <p:pic>
        <p:nvPicPr>
          <p:cNvPr id="5122" name="Picture 2" descr="C:\Users\leichri\AppData\Local\Microsoft\Windows\Temporary Internet Files\Content.IE5\SAOUAVZG\Te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43" y="3189514"/>
            <a:ext cx="4626428" cy="268648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leichri\AppData\Local\Microsoft\Windows\Temporary Internet Files\Content.IE5\GQRXQZUF\704944,1292129523,1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814" y="341194"/>
            <a:ext cx="932233" cy="77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77377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Median</Template>
  <TotalTime>16617</TotalTime>
  <Words>844</Words>
  <Application>Microsoft Office PowerPoint</Application>
  <PresentationFormat>On-screen Show (4:3)</PresentationFormat>
  <Paragraphs>171</Paragraphs>
  <Slides>17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Garamond</vt:lpstr>
      <vt:lpstr>Goudy Old Style</vt:lpstr>
      <vt:lpstr>Wingdings 2</vt:lpstr>
      <vt:lpstr>Default Design</vt:lpstr>
      <vt:lpstr>Custom Design</vt:lpstr>
      <vt:lpstr>   Be the Employer of Choice for Behavioral Health:   Lessons from  Inova Kellar Center  AHA Wednesday, May 15, 2019   Senior Director</vt:lpstr>
      <vt:lpstr>Inova Kellar Center</vt:lpstr>
      <vt:lpstr>PowerPoint Presentation</vt:lpstr>
      <vt:lpstr>Challenges in Recruitment </vt:lpstr>
      <vt:lpstr>Challenges with Retention  in Mental Health</vt:lpstr>
      <vt:lpstr>The Journey to a Healthier Place is Scary</vt:lpstr>
      <vt:lpstr>Burnout/Low Engagement</vt:lpstr>
      <vt:lpstr>It’s All About the Culture Baby!</vt:lpstr>
      <vt:lpstr>The Kellar Team Mantra</vt:lpstr>
      <vt:lpstr>Be the Employer of Choice for Mental Health and Substance Use Disorders</vt:lpstr>
      <vt:lpstr>Be the Employer of Choice for Mental Health and Substance Use Disorders</vt:lpstr>
      <vt:lpstr>Be the Employer of Choice for Mental Health and Substance Use Disorders</vt:lpstr>
      <vt:lpstr>Strategic Examples</vt:lpstr>
      <vt:lpstr>People Outcomes</vt:lpstr>
      <vt:lpstr>Quality Outcomes 2000-2018</vt:lpstr>
      <vt:lpstr>Productivity Outcomes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  Kellar Center</dc:title>
  <dc:creator>Nasser Mikdadi</dc:creator>
  <cp:lastModifiedBy>Samuels, Debra</cp:lastModifiedBy>
  <cp:revision>537</cp:revision>
  <dcterms:created xsi:type="dcterms:W3CDTF">2010-06-23T14:37:17Z</dcterms:created>
  <dcterms:modified xsi:type="dcterms:W3CDTF">2019-05-15T20:02:32Z</dcterms:modified>
</cp:coreProperties>
</file>