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handoutMasterIdLst>
    <p:handoutMasterId r:id="rId23"/>
  </p:handoutMasterIdLst>
  <p:sldIdLst>
    <p:sldId id="266" r:id="rId2"/>
    <p:sldId id="258" r:id="rId3"/>
    <p:sldId id="259" r:id="rId4"/>
    <p:sldId id="260" r:id="rId5"/>
    <p:sldId id="261" r:id="rId6"/>
    <p:sldId id="262" r:id="rId7"/>
    <p:sldId id="267" r:id="rId8"/>
    <p:sldId id="277" r:id="rId9"/>
    <p:sldId id="263" r:id="rId10"/>
    <p:sldId id="264" r:id="rId11"/>
    <p:sldId id="273" r:id="rId12"/>
    <p:sldId id="274" r:id="rId13"/>
    <p:sldId id="275" r:id="rId14"/>
    <p:sldId id="276" r:id="rId15"/>
    <p:sldId id="268" r:id="rId16"/>
    <p:sldId id="269" r:id="rId17"/>
    <p:sldId id="270" r:id="rId18"/>
    <p:sldId id="271" r:id="rId19"/>
    <p:sldId id="272" r:id="rId20"/>
    <p:sldId id="279"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looley, Caitlin" initials="GC" lastIdx="1" clrIdx="0">
    <p:extLst>
      <p:ext uri="{19B8F6BF-5375-455C-9EA6-DF929625EA0E}">
        <p15:presenceInfo xmlns:p15="http://schemas.microsoft.com/office/powerpoint/2012/main" userId="S-1-5-21-921608389-1917390104-3615547825-17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77086" autoAdjust="0"/>
  </p:normalViewPr>
  <p:slideViewPr>
    <p:cSldViewPr snapToGrid="0">
      <p:cViewPr varScale="1">
        <p:scale>
          <a:sx n="63" d="100"/>
          <a:sy n="63" d="100"/>
        </p:scale>
        <p:origin x="69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39E58-ECF6-4178-B6E0-54FB5B3A8E21}" type="doc">
      <dgm:prSet loTypeId="urn:microsoft.com/office/officeart/2005/8/layout/funnel1" loCatId="relationship" qsTypeId="urn:microsoft.com/office/officeart/2005/8/quickstyle/simple1" qsCatId="simple" csTypeId="urn:microsoft.com/office/officeart/2005/8/colors/accent2_2" csCatId="accent2" phldr="1"/>
      <dgm:spPr/>
      <dgm:t>
        <a:bodyPr/>
        <a:lstStyle/>
        <a:p>
          <a:endParaRPr lang="en-US"/>
        </a:p>
      </dgm:t>
    </dgm:pt>
    <dgm:pt modelId="{326B871E-98FA-4E3A-AEC4-8092681B62EE}">
      <dgm:prSet phldrT="[Text]"/>
      <dgm:spPr/>
      <dgm:t>
        <a:bodyPr/>
        <a:lstStyle/>
        <a:p>
          <a:r>
            <a:rPr lang="en-US" dirty="0" smtClean="0"/>
            <a:t>PQRS</a:t>
          </a:r>
          <a:endParaRPr lang="en-US" dirty="0"/>
        </a:p>
      </dgm:t>
    </dgm:pt>
    <dgm:pt modelId="{3B39EFA4-AECB-42DB-B714-778AEA32D2B7}" type="parTrans" cxnId="{1D0675A2-502E-4BA8-B507-41E0605EC0F0}">
      <dgm:prSet/>
      <dgm:spPr/>
      <dgm:t>
        <a:bodyPr/>
        <a:lstStyle/>
        <a:p>
          <a:endParaRPr lang="en-US"/>
        </a:p>
      </dgm:t>
    </dgm:pt>
    <dgm:pt modelId="{502F24FF-4749-4781-BBB5-67349AF2D7DE}" type="sibTrans" cxnId="{1D0675A2-502E-4BA8-B507-41E0605EC0F0}">
      <dgm:prSet/>
      <dgm:spPr/>
      <dgm:t>
        <a:bodyPr/>
        <a:lstStyle/>
        <a:p>
          <a:endParaRPr lang="en-US"/>
        </a:p>
      </dgm:t>
    </dgm:pt>
    <dgm:pt modelId="{056316D1-ECA5-49D7-94FA-57466AEF2AB5}">
      <dgm:prSet phldrT="[Text]" custT="1"/>
      <dgm:spPr/>
      <dgm:t>
        <a:bodyPr/>
        <a:lstStyle/>
        <a:p>
          <a:r>
            <a:rPr lang="en-US" sz="2800" dirty="0" smtClean="0"/>
            <a:t>VM</a:t>
          </a:r>
          <a:endParaRPr lang="en-US" sz="2800" dirty="0"/>
        </a:p>
      </dgm:t>
    </dgm:pt>
    <dgm:pt modelId="{4540302B-1AA9-44C7-A42D-4B457864CB76}" type="parTrans" cxnId="{97874642-958D-4794-8050-C6488D988E35}">
      <dgm:prSet/>
      <dgm:spPr/>
      <dgm:t>
        <a:bodyPr/>
        <a:lstStyle/>
        <a:p>
          <a:endParaRPr lang="en-US"/>
        </a:p>
      </dgm:t>
    </dgm:pt>
    <dgm:pt modelId="{A6E2F284-D644-4B21-A42C-8920792FB9F2}" type="sibTrans" cxnId="{97874642-958D-4794-8050-C6488D988E35}">
      <dgm:prSet/>
      <dgm:spPr/>
      <dgm:t>
        <a:bodyPr/>
        <a:lstStyle/>
        <a:p>
          <a:endParaRPr lang="en-US"/>
        </a:p>
      </dgm:t>
    </dgm:pt>
    <dgm:pt modelId="{211C1F4C-9C6D-4E11-A4CC-615B3792D68F}">
      <dgm:prSet phldrT="[Text]"/>
      <dgm:spPr/>
      <dgm:t>
        <a:bodyPr/>
        <a:lstStyle/>
        <a:p>
          <a:r>
            <a:rPr lang="en-US" dirty="0" smtClean="0"/>
            <a:t>MU</a:t>
          </a:r>
          <a:endParaRPr lang="en-US" dirty="0"/>
        </a:p>
      </dgm:t>
    </dgm:pt>
    <dgm:pt modelId="{9D46A349-B3AC-4765-8D45-6D2C1553B4B4}" type="parTrans" cxnId="{834F376E-9D50-4437-9FC4-0022DA1947AE}">
      <dgm:prSet/>
      <dgm:spPr/>
      <dgm:t>
        <a:bodyPr/>
        <a:lstStyle/>
        <a:p>
          <a:endParaRPr lang="en-US"/>
        </a:p>
      </dgm:t>
    </dgm:pt>
    <dgm:pt modelId="{3D8B88AA-1AF2-4020-A975-6A3ACE7E7BB9}" type="sibTrans" cxnId="{834F376E-9D50-4437-9FC4-0022DA1947AE}">
      <dgm:prSet/>
      <dgm:spPr/>
      <dgm:t>
        <a:bodyPr/>
        <a:lstStyle/>
        <a:p>
          <a:endParaRPr lang="en-US"/>
        </a:p>
      </dgm:t>
    </dgm:pt>
    <dgm:pt modelId="{CACD9B1A-A35F-4D5B-96A4-30B0D6397300}">
      <dgm:prSet phldrT="[Text]" custT="1"/>
      <dgm:spPr/>
      <dgm:t>
        <a:bodyPr/>
        <a:lstStyle/>
        <a:p>
          <a:endParaRPr lang="en-US" sz="2800" dirty="0"/>
        </a:p>
      </dgm:t>
    </dgm:pt>
    <dgm:pt modelId="{70B991D3-235E-44F9-B844-5E5BB1C42DDA}" type="parTrans" cxnId="{3131DAD0-7309-40A2-BB66-F4420C304204}">
      <dgm:prSet/>
      <dgm:spPr/>
      <dgm:t>
        <a:bodyPr/>
        <a:lstStyle/>
        <a:p>
          <a:endParaRPr lang="en-US"/>
        </a:p>
      </dgm:t>
    </dgm:pt>
    <dgm:pt modelId="{06AD9CA8-DCF7-493F-9EE1-1C7AFC72B0E0}" type="sibTrans" cxnId="{3131DAD0-7309-40A2-BB66-F4420C304204}">
      <dgm:prSet/>
      <dgm:spPr/>
      <dgm:t>
        <a:bodyPr/>
        <a:lstStyle/>
        <a:p>
          <a:endParaRPr lang="en-US"/>
        </a:p>
      </dgm:t>
    </dgm:pt>
    <dgm:pt modelId="{1F57F598-1BB9-4C50-8C7A-AF21F0B733B9}" type="pres">
      <dgm:prSet presAssocID="{17839E58-ECF6-4178-B6E0-54FB5B3A8E21}" presName="Name0" presStyleCnt="0">
        <dgm:presLayoutVars>
          <dgm:chMax val="4"/>
          <dgm:resizeHandles val="exact"/>
        </dgm:presLayoutVars>
      </dgm:prSet>
      <dgm:spPr/>
      <dgm:t>
        <a:bodyPr/>
        <a:lstStyle/>
        <a:p>
          <a:endParaRPr lang="en-US"/>
        </a:p>
      </dgm:t>
    </dgm:pt>
    <dgm:pt modelId="{B04F41B0-8CAB-49B0-B8D3-33F51453F42F}" type="pres">
      <dgm:prSet presAssocID="{17839E58-ECF6-4178-B6E0-54FB5B3A8E21}" presName="ellipse" presStyleLbl="trBgShp" presStyleIdx="0" presStyleCnt="1"/>
      <dgm:spPr/>
    </dgm:pt>
    <dgm:pt modelId="{4DA9140B-8CFF-4263-9F3A-CA0995CDA377}" type="pres">
      <dgm:prSet presAssocID="{17839E58-ECF6-4178-B6E0-54FB5B3A8E21}" presName="arrow1" presStyleLbl="fgShp" presStyleIdx="0" presStyleCnt="1"/>
      <dgm:spPr/>
    </dgm:pt>
    <dgm:pt modelId="{7DAC44F7-644F-4B63-AA8A-8C28BED7F8FA}" type="pres">
      <dgm:prSet presAssocID="{17839E58-ECF6-4178-B6E0-54FB5B3A8E21}" presName="rectangle" presStyleLbl="revTx" presStyleIdx="0" presStyleCnt="1">
        <dgm:presLayoutVars>
          <dgm:bulletEnabled val="1"/>
        </dgm:presLayoutVars>
      </dgm:prSet>
      <dgm:spPr/>
      <dgm:t>
        <a:bodyPr/>
        <a:lstStyle/>
        <a:p>
          <a:endParaRPr lang="en-US"/>
        </a:p>
      </dgm:t>
    </dgm:pt>
    <dgm:pt modelId="{B86197E4-3E45-461A-9F92-62014157C596}" type="pres">
      <dgm:prSet presAssocID="{056316D1-ECA5-49D7-94FA-57466AEF2AB5}" presName="item1" presStyleLbl="node1" presStyleIdx="0" presStyleCnt="3">
        <dgm:presLayoutVars>
          <dgm:bulletEnabled val="1"/>
        </dgm:presLayoutVars>
      </dgm:prSet>
      <dgm:spPr/>
      <dgm:t>
        <a:bodyPr/>
        <a:lstStyle/>
        <a:p>
          <a:endParaRPr lang="en-US"/>
        </a:p>
      </dgm:t>
    </dgm:pt>
    <dgm:pt modelId="{12D90771-A880-47B2-9B48-C7E9317A8732}" type="pres">
      <dgm:prSet presAssocID="{211C1F4C-9C6D-4E11-A4CC-615B3792D68F}" presName="item2" presStyleLbl="node1" presStyleIdx="1" presStyleCnt="3">
        <dgm:presLayoutVars>
          <dgm:bulletEnabled val="1"/>
        </dgm:presLayoutVars>
      </dgm:prSet>
      <dgm:spPr/>
      <dgm:t>
        <a:bodyPr/>
        <a:lstStyle/>
        <a:p>
          <a:endParaRPr lang="en-US"/>
        </a:p>
      </dgm:t>
    </dgm:pt>
    <dgm:pt modelId="{4A670FBB-DBAF-4567-8D29-BF1CD9577FB3}" type="pres">
      <dgm:prSet presAssocID="{CACD9B1A-A35F-4D5B-96A4-30B0D6397300}" presName="item3" presStyleLbl="node1" presStyleIdx="2" presStyleCnt="3">
        <dgm:presLayoutVars>
          <dgm:bulletEnabled val="1"/>
        </dgm:presLayoutVars>
      </dgm:prSet>
      <dgm:spPr/>
      <dgm:t>
        <a:bodyPr/>
        <a:lstStyle/>
        <a:p>
          <a:endParaRPr lang="en-US"/>
        </a:p>
      </dgm:t>
    </dgm:pt>
    <dgm:pt modelId="{751C34BD-D10E-42D8-B30F-25768C4073BB}" type="pres">
      <dgm:prSet presAssocID="{17839E58-ECF6-4178-B6E0-54FB5B3A8E21}" presName="funnel" presStyleLbl="trAlignAcc1" presStyleIdx="0" presStyleCnt="1"/>
      <dgm:spPr/>
      <dgm:t>
        <a:bodyPr/>
        <a:lstStyle/>
        <a:p>
          <a:endParaRPr lang="en-US"/>
        </a:p>
      </dgm:t>
    </dgm:pt>
  </dgm:ptLst>
  <dgm:cxnLst>
    <dgm:cxn modelId="{D5613300-DADB-4D5B-BA99-FFAA557652F1}" type="presOf" srcId="{326B871E-98FA-4E3A-AEC4-8092681B62EE}" destId="{4A670FBB-DBAF-4567-8D29-BF1CD9577FB3}" srcOrd="0" destOrd="0" presId="urn:microsoft.com/office/officeart/2005/8/layout/funnel1"/>
    <dgm:cxn modelId="{65E1C32C-A0EA-4795-83D3-44A4A2EF9C02}" type="presOf" srcId="{CACD9B1A-A35F-4D5B-96A4-30B0D6397300}" destId="{7DAC44F7-644F-4B63-AA8A-8C28BED7F8FA}" srcOrd="0" destOrd="0" presId="urn:microsoft.com/office/officeart/2005/8/layout/funnel1"/>
    <dgm:cxn modelId="{3131DAD0-7309-40A2-BB66-F4420C304204}" srcId="{17839E58-ECF6-4178-B6E0-54FB5B3A8E21}" destId="{CACD9B1A-A35F-4D5B-96A4-30B0D6397300}" srcOrd="3" destOrd="0" parTransId="{70B991D3-235E-44F9-B844-5E5BB1C42DDA}" sibTransId="{06AD9CA8-DCF7-493F-9EE1-1C7AFC72B0E0}"/>
    <dgm:cxn modelId="{9A8DC5D0-5AB0-4AF8-8F9B-8B6BB4D50AE6}" type="presOf" srcId="{211C1F4C-9C6D-4E11-A4CC-615B3792D68F}" destId="{B86197E4-3E45-461A-9F92-62014157C596}" srcOrd="0" destOrd="0" presId="urn:microsoft.com/office/officeart/2005/8/layout/funnel1"/>
    <dgm:cxn modelId="{1546C0A1-9BCF-4B1E-B6C7-D31AD887775D}" type="presOf" srcId="{056316D1-ECA5-49D7-94FA-57466AEF2AB5}" destId="{12D90771-A880-47B2-9B48-C7E9317A8732}" srcOrd="0" destOrd="0" presId="urn:microsoft.com/office/officeart/2005/8/layout/funnel1"/>
    <dgm:cxn modelId="{1D0675A2-502E-4BA8-B507-41E0605EC0F0}" srcId="{17839E58-ECF6-4178-B6E0-54FB5B3A8E21}" destId="{326B871E-98FA-4E3A-AEC4-8092681B62EE}" srcOrd="0" destOrd="0" parTransId="{3B39EFA4-AECB-42DB-B714-778AEA32D2B7}" sibTransId="{502F24FF-4749-4781-BBB5-67349AF2D7DE}"/>
    <dgm:cxn modelId="{97874642-958D-4794-8050-C6488D988E35}" srcId="{17839E58-ECF6-4178-B6E0-54FB5B3A8E21}" destId="{056316D1-ECA5-49D7-94FA-57466AEF2AB5}" srcOrd="1" destOrd="0" parTransId="{4540302B-1AA9-44C7-A42D-4B457864CB76}" sibTransId="{A6E2F284-D644-4B21-A42C-8920792FB9F2}"/>
    <dgm:cxn modelId="{BC6AD048-6CEB-4312-A41D-B5147238F205}" type="presOf" srcId="{17839E58-ECF6-4178-B6E0-54FB5B3A8E21}" destId="{1F57F598-1BB9-4C50-8C7A-AF21F0B733B9}" srcOrd="0" destOrd="0" presId="urn:microsoft.com/office/officeart/2005/8/layout/funnel1"/>
    <dgm:cxn modelId="{834F376E-9D50-4437-9FC4-0022DA1947AE}" srcId="{17839E58-ECF6-4178-B6E0-54FB5B3A8E21}" destId="{211C1F4C-9C6D-4E11-A4CC-615B3792D68F}" srcOrd="2" destOrd="0" parTransId="{9D46A349-B3AC-4765-8D45-6D2C1553B4B4}" sibTransId="{3D8B88AA-1AF2-4020-A975-6A3ACE7E7BB9}"/>
    <dgm:cxn modelId="{8B87DD2A-2EC1-424B-8CDF-9A9AAD47C0CB}" type="presParOf" srcId="{1F57F598-1BB9-4C50-8C7A-AF21F0B733B9}" destId="{B04F41B0-8CAB-49B0-B8D3-33F51453F42F}" srcOrd="0" destOrd="0" presId="urn:microsoft.com/office/officeart/2005/8/layout/funnel1"/>
    <dgm:cxn modelId="{CEBB27D4-D08E-4FC1-B95E-7080985DD683}" type="presParOf" srcId="{1F57F598-1BB9-4C50-8C7A-AF21F0B733B9}" destId="{4DA9140B-8CFF-4263-9F3A-CA0995CDA377}" srcOrd="1" destOrd="0" presId="urn:microsoft.com/office/officeart/2005/8/layout/funnel1"/>
    <dgm:cxn modelId="{12DAAFAA-BBE4-4591-84D1-FDCAA0F11C6C}" type="presParOf" srcId="{1F57F598-1BB9-4C50-8C7A-AF21F0B733B9}" destId="{7DAC44F7-644F-4B63-AA8A-8C28BED7F8FA}" srcOrd="2" destOrd="0" presId="urn:microsoft.com/office/officeart/2005/8/layout/funnel1"/>
    <dgm:cxn modelId="{0D25D1D6-0512-4F6E-8696-1C3D97630F0B}" type="presParOf" srcId="{1F57F598-1BB9-4C50-8C7A-AF21F0B733B9}" destId="{B86197E4-3E45-461A-9F92-62014157C596}" srcOrd="3" destOrd="0" presId="urn:microsoft.com/office/officeart/2005/8/layout/funnel1"/>
    <dgm:cxn modelId="{8FF08095-440D-40B1-89E9-5B82AB98EDB4}" type="presParOf" srcId="{1F57F598-1BB9-4C50-8C7A-AF21F0B733B9}" destId="{12D90771-A880-47B2-9B48-C7E9317A8732}" srcOrd="4" destOrd="0" presId="urn:microsoft.com/office/officeart/2005/8/layout/funnel1"/>
    <dgm:cxn modelId="{669C039F-1AAC-4B0B-8C80-9347EFFA045D}" type="presParOf" srcId="{1F57F598-1BB9-4C50-8C7A-AF21F0B733B9}" destId="{4A670FBB-DBAF-4567-8D29-BF1CD9577FB3}" srcOrd="5" destOrd="0" presId="urn:microsoft.com/office/officeart/2005/8/layout/funnel1"/>
    <dgm:cxn modelId="{49894A1F-C772-4484-9937-7B5040169B5D}" type="presParOf" srcId="{1F57F598-1BB9-4C50-8C7A-AF21F0B733B9}" destId="{751C34BD-D10E-42D8-B30F-25768C4073B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A0DCC4-4CE4-4A91-9B71-DA6CEEAC02B1}"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8DC3CE1E-AF04-487A-9321-AF2EC9309B35}">
      <dgm:prSet phldrT="[Text]"/>
      <dgm:spPr/>
      <dgm:t>
        <a:bodyPr/>
        <a:lstStyle/>
        <a:p>
          <a:r>
            <a:rPr lang="en-US" b="1" dirty="0" smtClean="0"/>
            <a:t>Advanced APM</a:t>
          </a:r>
          <a:endParaRPr lang="en-US" b="1" dirty="0"/>
        </a:p>
      </dgm:t>
    </dgm:pt>
    <dgm:pt modelId="{D0AE2341-A1CD-492B-A53D-BFACC06CA649}" type="parTrans" cxnId="{F5ADBFE9-CA52-4B13-8D44-24DCF7378170}">
      <dgm:prSet/>
      <dgm:spPr/>
      <dgm:t>
        <a:bodyPr/>
        <a:lstStyle/>
        <a:p>
          <a:endParaRPr lang="en-US"/>
        </a:p>
      </dgm:t>
    </dgm:pt>
    <dgm:pt modelId="{1FE5FF52-3E5E-4E7E-8BF0-63DA15FDF60C}" type="sibTrans" cxnId="{F5ADBFE9-CA52-4B13-8D44-24DCF7378170}">
      <dgm:prSet/>
      <dgm:spPr/>
      <dgm:t>
        <a:bodyPr/>
        <a:lstStyle/>
        <a:p>
          <a:endParaRPr lang="en-US"/>
        </a:p>
      </dgm:t>
    </dgm:pt>
    <dgm:pt modelId="{9C4FB52B-6290-47FF-82C4-F154E4E7897C}">
      <dgm:prSet phldrT="[Text]"/>
      <dgm:spPr>
        <a:solidFill>
          <a:schemeClr val="accent5">
            <a:lumMod val="90000"/>
          </a:schemeClr>
        </a:solidFill>
      </dgm:spPr>
      <dgm:t>
        <a:bodyPr/>
        <a:lstStyle/>
        <a:p>
          <a:r>
            <a:rPr lang="en-US" b="0" dirty="0" smtClean="0">
              <a:solidFill>
                <a:schemeClr val="tx1"/>
              </a:solidFill>
              <a:latin typeface="Arial" panose="020B0604020202020204" pitchFamily="34" charset="0"/>
              <a:cs typeface="Arial" panose="020B0604020202020204" pitchFamily="34" charset="0"/>
            </a:rPr>
            <a:t>Require use of certified EHR technology</a:t>
          </a:r>
          <a:endParaRPr lang="en-US" dirty="0">
            <a:solidFill>
              <a:schemeClr val="tx1"/>
            </a:solidFill>
          </a:endParaRPr>
        </a:p>
      </dgm:t>
    </dgm:pt>
    <dgm:pt modelId="{0E295AA7-EE05-48FF-BDA2-29B48363644D}" type="parTrans" cxnId="{28C10254-3B6C-4426-A2D5-761CFC5A2D2B}">
      <dgm:prSet/>
      <dgm:spPr>
        <a:solidFill>
          <a:schemeClr val="accent5">
            <a:lumMod val="90000"/>
          </a:schemeClr>
        </a:solidFill>
      </dgm:spPr>
      <dgm:t>
        <a:bodyPr/>
        <a:lstStyle/>
        <a:p>
          <a:endParaRPr lang="en-US"/>
        </a:p>
      </dgm:t>
    </dgm:pt>
    <dgm:pt modelId="{C77D44F7-FE33-4E7B-8DC9-8C0266BA4893}" type="sibTrans" cxnId="{28C10254-3B6C-4426-A2D5-761CFC5A2D2B}">
      <dgm:prSet/>
      <dgm:spPr/>
      <dgm:t>
        <a:bodyPr/>
        <a:lstStyle/>
        <a:p>
          <a:endParaRPr lang="en-US"/>
        </a:p>
      </dgm:t>
    </dgm:pt>
    <dgm:pt modelId="{516E866E-89FB-4CA0-87C6-7AB1E795DBAD}">
      <dgm:prSet phldrT="[Text]"/>
      <dgm:spPr/>
      <dgm:t>
        <a:bodyPr/>
        <a:lstStyle/>
        <a:p>
          <a:r>
            <a:rPr lang="en-US" b="0" smtClean="0">
              <a:latin typeface="Arial" panose="020B0604020202020204" pitchFamily="34" charset="0"/>
              <a:cs typeface="Arial" panose="020B0604020202020204" pitchFamily="34" charset="0"/>
            </a:rPr>
            <a:t>Tie payment to quality</a:t>
          </a:r>
          <a:endParaRPr lang="en-US" dirty="0"/>
        </a:p>
      </dgm:t>
    </dgm:pt>
    <dgm:pt modelId="{95A94A33-9C7C-45EC-AE66-B4EDE343D359}" type="parTrans" cxnId="{FDE7483C-FC99-4995-93F7-C6BBF6C278DB}">
      <dgm:prSet/>
      <dgm:spPr/>
      <dgm:t>
        <a:bodyPr/>
        <a:lstStyle/>
        <a:p>
          <a:endParaRPr lang="en-US"/>
        </a:p>
      </dgm:t>
    </dgm:pt>
    <dgm:pt modelId="{56A4E415-D175-4379-AFEB-54E50C21B998}" type="sibTrans" cxnId="{FDE7483C-FC99-4995-93F7-C6BBF6C278DB}">
      <dgm:prSet/>
      <dgm:spPr/>
      <dgm:t>
        <a:bodyPr/>
        <a:lstStyle/>
        <a:p>
          <a:endParaRPr lang="en-US"/>
        </a:p>
      </dgm:t>
    </dgm:pt>
    <dgm:pt modelId="{27773CB9-A84E-400F-8573-9503638842F8}">
      <dgm:prSet phldrT="[Text]"/>
      <dgm:spPr/>
      <dgm:t>
        <a:bodyPr/>
        <a:lstStyle/>
        <a:p>
          <a:r>
            <a:rPr lang="en-US" b="0" smtClean="0">
              <a:latin typeface="Arial" panose="020B0604020202020204" pitchFamily="34" charset="0"/>
              <a:cs typeface="Arial" panose="020B0604020202020204" pitchFamily="34" charset="0"/>
            </a:rPr>
            <a:t>Require downside risk</a:t>
          </a:r>
          <a:endParaRPr lang="en-US" dirty="0"/>
        </a:p>
      </dgm:t>
    </dgm:pt>
    <dgm:pt modelId="{07CBC99E-B1E2-4772-920B-558E5800EC84}" type="parTrans" cxnId="{36009297-CAEF-48C2-B642-4CEA1C9BCFA7}">
      <dgm:prSet/>
      <dgm:spPr/>
      <dgm:t>
        <a:bodyPr/>
        <a:lstStyle/>
        <a:p>
          <a:endParaRPr lang="en-US"/>
        </a:p>
      </dgm:t>
    </dgm:pt>
    <dgm:pt modelId="{3D64D4A8-A046-43EC-9DB8-3EBE6F2206ED}" type="sibTrans" cxnId="{36009297-CAEF-48C2-B642-4CEA1C9BCFA7}">
      <dgm:prSet/>
      <dgm:spPr/>
      <dgm:t>
        <a:bodyPr/>
        <a:lstStyle/>
        <a:p>
          <a:endParaRPr lang="en-US"/>
        </a:p>
      </dgm:t>
    </dgm:pt>
    <dgm:pt modelId="{46B6F2A4-631D-4A3B-88F6-4B0037F35374}" type="pres">
      <dgm:prSet presAssocID="{1AA0DCC4-4CE4-4A91-9B71-DA6CEEAC02B1}" presName="cycle" presStyleCnt="0">
        <dgm:presLayoutVars>
          <dgm:chMax val="1"/>
          <dgm:dir/>
          <dgm:animLvl val="ctr"/>
          <dgm:resizeHandles val="exact"/>
        </dgm:presLayoutVars>
      </dgm:prSet>
      <dgm:spPr/>
      <dgm:t>
        <a:bodyPr/>
        <a:lstStyle/>
        <a:p>
          <a:endParaRPr lang="en-US"/>
        </a:p>
      </dgm:t>
    </dgm:pt>
    <dgm:pt modelId="{DFDC6897-E918-4BCD-8F7F-D244B471A7A9}" type="pres">
      <dgm:prSet presAssocID="{8DC3CE1E-AF04-487A-9321-AF2EC9309B35}" presName="centerShape" presStyleLbl="node0" presStyleIdx="0" presStyleCnt="1"/>
      <dgm:spPr/>
      <dgm:t>
        <a:bodyPr/>
        <a:lstStyle/>
        <a:p>
          <a:endParaRPr lang="en-US"/>
        </a:p>
      </dgm:t>
    </dgm:pt>
    <dgm:pt modelId="{A8CB8FE4-A76E-4F3C-8C74-BF4819085F97}" type="pres">
      <dgm:prSet presAssocID="{0E295AA7-EE05-48FF-BDA2-29B48363644D}" presName="parTrans" presStyleLbl="bgSibTrans2D1" presStyleIdx="0" presStyleCnt="3"/>
      <dgm:spPr/>
      <dgm:t>
        <a:bodyPr/>
        <a:lstStyle/>
        <a:p>
          <a:endParaRPr lang="en-US"/>
        </a:p>
      </dgm:t>
    </dgm:pt>
    <dgm:pt modelId="{22BAE630-1732-4751-9F47-4B2557105D73}" type="pres">
      <dgm:prSet presAssocID="{9C4FB52B-6290-47FF-82C4-F154E4E7897C}" presName="node" presStyleLbl="node1" presStyleIdx="0" presStyleCnt="3">
        <dgm:presLayoutVars>
          <dgm:bulletEnabled val="1"/>
        </dgm:presLayoutVars>
      </dgm:prSet>
      <dgm:spPr/>
      <dgm:t>
        <a:bodyPr/>
        <a:lstStyle/>
        <a:p>
          <a:endParaRPr lang="en-US"/>
        </a:p>
      </dgm:t>
    </dgm:pt>
    <dgm:pt modelId="{367F9232-200C-41A4-AB60-B99471782B97}" type="pres">
      <dgm:prSet presAssocID="{95A94A33-9C7C-45EC-AE66-B4EDE343D359}" presName="parTrans" presStyleLbl="bgSibTrans2D1" presStyleIdx="1" presStyleCnt="3"/>
      <dgm:spPr/>
      <dgm:t>
        <a:bodyPr/>
        <a:lstStyle/>
        <a:p>
          <a:endParaRPr lang="en-US"/>
        </a:p>
      </dgm:t>
    </dgm:pt>
    <dgm:pt modelId="{1D83B045-F3E2-4A3D-8226-E6A87F3F197B}" type="pres">
      <dgm:prSet presAssocID="{516E866E-89FB-4CA0-87C6-7AB1E795DBAD}" presName="node" presStyleLbl="node1" presStyleIdx="1" presStyleCnt="3">
        <dgm:presLayoutVars>
          <dgm:bulletEnabled val="1"/>
        </dgm:presLayoutVars>
      </dgm:prSet>
      <dgm:spPr/>
      <dgm:t>
        <a:bodyPr/>
        <a:lstStyle/>
        <a:p>
          <a:endParaRPr lang="en-US"/>
        </a:p>
      </dgm:t>
    </dgm:pt>
    <dgm:pt modelId="{1A976C7D-1A0E-4E70-8DBA-708854DA388C}" type="pres">
      <dgm:prSet presAssocID="{07CBC99E-B1E2-4772-920B-558E5800EC84}" presName="parTrans" presStyleLbl="bgSibTrans2D1" presStyleIdx="2" presStyleCnt="3"/>
      <dgm:spPr/>
      <dgm:t>
        <a:bodyPr/>
        <a:lstStyle/>
        <a:p>
          <a:endParaRPr lang="en-US"/>
        </a:p>
      </dgm:t>
    </dgm:pt>
    <dgm:pt modelId="{20A5EB6C-C736-485B-A559-9C93E34BB228}" type="pres">
      <dgm:prSet presAssocID="{27773CB9-A84E-400F-8573-9503638842F8}" presName="node" presStyleLbl="node1" presStyleIdx="2" presStyleCnt="3">
        <dgm:presLayoutVars>
          <dgm:bulletEnabled val="1"/>
        </dgm:presLayoutVars>
      </dgm:prSet>
      <dgm:spPr/>
      <dgm:t>
        <a:bodyPr/>
        <a:lstStyle/>
        <a:p>
          <a:endParaRPr lang="en-US"/>
        </a:p>
      </dgm:t>
    </dgm:pt>
  </dgm:ptLst>
  <dgm:cxnLst>
    <dgm:cxn modelId="{98C370B9-891F-4F70-BF21-B278A9AAE9ED}" type="presOf" srcId="{07CBC99E-B1E2-4772-920B-558E5800EC84}" destId="{1A976C7D-1A0E-4E70-8DBA-708854DA388C}" srcOrd="0" destOrd="0" presId="urn:microsoft.com/office/officeart/2005/8/layout/radial4"/>
    <dgm:cxn modelId="{F5ADBFE9-CA52-4B13-8D44-24DCF7378170}" srcId="{1AA0DCC4-4CE4-4A91-9B71-DA6CEEAC02B1}" destId="{8DC3CE1E-AF04-487A-9321-AF2EC9309B35}" srcOrd="0" destOrd="0" parTransId="{D0AE2341-A1CD-492B-A53D-BFACC06CA649}" sibTransId="{1FE5FF52-3E5E-4E7E-8BF0-63DA15FDF60C}"/>
    <dgm:cxn modelId="{36009297-CAEF-48C2-B642-4CEA1C9BCFA7}" srcId="{8DC3CE1E-AF04-487A-9321-AF2EC9309B35}" destId="{27773CB9-A84E-400F-8573-9503638842F8}" srcOrd="2" destOrd="0" parTransId="{07CBC99E-B1E2-4772-920B-558E5800EC84}" sibTransId="{3D64D4A8-A046-43EC-9DB8-3EBE6F2206ED}"/>
    <dgm:cxn modelId="{FDE7483C-FC99-4995-93F7-C6BBF6C278DB}" srcId="{8DC3CE1E-AF04-487A-9321-AF2EC9309B35}" destId="{516E866E-89FB-4CA0-87C6-7AB1E795DBAD}" srcOrd="1" destOrd="0" parTransId="{95A94A33-9C7C-45EC-AE66-B4EDE343D359}" sibTransId="{56A4E415-D175-4379-AFEB-54E50C21B998}"/>
    <dgm:cxn modelId="{C6A62CF1-9613-4EBB-8D99-A6C24D85D510}" type="presOf" srcId="{516E866E-89FB-4CA0-87C6-7AB1E795DBAD}" destId="{1D83B045-F3E2-4A3D-8226-E6A87F3F197B}" srcOrd="0" destOrd="0" presId="urn:microsoft.com/office/officeart/2005/8/layout/radial4"/>
    <dgm:cxn modelId="{3CC06D0A-4710-45AF-ACB4-953F42DAA768}" type="presOf" srcId="{27773CB9-A84E-400F-8573-9503638842F8}" destId="{20A5EB6C-C736-485B-A559-9C93E34BB228}" srcOrd="0" destOrd="0" presId="urn:microsoft.com/office/officeart/2005/8/layout/radial4"/>
    <dgm:cxn modelId="{B57621C1-07A1-42E5-ACB1-F951F05117AB}" type="presOf" srcId="{9C4FB52B-6290-47FF-82C4-F154E4E7897C}" destId="{22BAE630-1732-4751-9F47-4B2557105D73}" srcOrd="0" destOrd="0" presId="urn:microsoft.com/office/officeart/2005/8/layout/radial4"/>
    <dgm:cxn modelId="{28C10254-3B6C-4426-A2D5-761CFC5A2D2B}" srcId="{8DC3CE1E-AF04-487A-9321-AF2EC9309B35}" destId="{9C4FB52B-6290-47FF-82C4-F154E4E7897C}" srcOrd="0" destOrd="0" parTransId="{0E295AA7-EE05-48FF-BDA2-29B48363644D}" sibTransId="{C77D44F7-FE33-4E7B-8DC9-8C0266BA4893}"/>
    <dgm:cxn modelId="{01BA3176-F5C2-493E-B6BC-1532DE5469FB}" type="presOf" srcId="{8DC3CE1E-AF04-487A-9321-AF2EC9309B35}" destId="{DFDC6897-E918-4BCD-8F7F-D244B471A7A9}" srcOrd="0" destOrd="0" presId="urn:microsoft.com/office/officeart/2005/8/layout/radial4"/>
    <dgm:cxn modelId="{89B16D0E-4996-4DCC-B70E-5F72D6431A8D}" type="presOf" srcId="{95A94A33-9C7C-45EC-AE66-B4EDE343D359}" destId="{367F9232-200C-41A4-AB60-B99471782B97}" srcOrd="0" destOrd="0" presId="urn:microsoft.com/office/officeart/2005/8/layout/radial4"/>
    <dgm:cxn modelId="{22259832-61CD-4ED2-90AC-5757DBFCDA9E}" type="presOf" srcId="{1AA0DCC4-4CE4-4A91-9B71-DA6CEEAC02B1}" destId="{46B6F2A4-631D-4A3B-88F6-4B0037F35374}" srcOrd="0" destOrd="0" presId="urn:microsoft.com/office/officeart/2005/8/layout/radial4"/>
    <dgm:cxn modelId="{71B065A3-9A35-419E-A308-88D3684366D3}" type="presOf" srcId="{0E295AA7-EE05-48FF-BDA2-29B48363644D}" destId="{A8CB8FE4-A76E-4F3C-8C74-BF4819085F97}" srcOrd="0" destOrd="0" presId="urn:microsoft.com/office/officeart/2005/8/layout/radial4"/>
    <dgm:cxn modelId="{FC9B6EE7-821A-4CA9-B25F-5912A3AF20DE}" type="presParOf" srcId="{46B6F2A4-631D-4A3B-88F6-4B0037F35374}" destId="{DFDC6897-E918-4BCD-8F7F-D244B471A7A9}" srcOrd="0" destOrd="0" presId="urn:microsoft.com/office/officeart/2005/8/layout/radial4"/>
    <dgm:cxn modelId="{C9971ED2-052B-482E-A2AC-3865D4246C00}" type="presParOf" srcId="{46B6F2A4-631D-4A3B-88F6-4B0037F35374}" destId="{A8CB8FE4-A76E-4F3C-8C74-BF4819085F97}" srcOrd="1" destOrd="0" presId="urn:microsoft.com/office/officeart/2005/8/layout/radial4"/>
    <dgm:cxn modelId="{30734919-015F-444D-9BB0-6A4F000ACC0D}" type="presParOf" srcId="{46B6F2A4-631D-4A3B-88F6-4B0037F35374}" destId="{22BAE630-1732-4751-9F47-4B2557105D73}" srcOrd="2" destOrd="0" presId="urn:microsoft.com/office/officeart/2005/8/layout/radial4"/>
    <dgm:cxn modelId="{7205E7E4-400B-4638-8701-0A3AA4CF8F0C}" type="presParOf" srcId="{46B6F2A4-631D-4A3B-88F6-4B0037F35374}" destId="{367F9232-200C-41A4-AB60-B99471782B97}" srcOrd="3" destOrd="0" presId="urn:microsoft.com/office/officeart/2005/8/layout/radial4"/>
    <dgm:cxn modelId="{BEEA313D-A43C-4FEB-AD2F-3E630B23E7B1}" type="presParOf" srcId="{46B6F2A4-631D-4A3B-88F6-4B0037F35374}" destId="{1D83B045-F3E2-4A3D-8226-E6A87F3F197B}" srcOrd="4" destOrd="0" presId="urn:microsoft.com/office/officeart/2005/8/layout/radial4"/>
    <dgm:cxn modelId="{AE21F406-99B8-4DD0-8FB2-09A5F16F7F58}" type="presParOf" srcId="{46B6F2A4-631D-4A3B-88F6-4B0037F35374}" destId="{1A976C7D-1A0E-4E70-8DBA-708854DA388C}" srcOrd="5" destOrd="0" presId="urn:microsoft.com/office/officeart/2005/8/layout/radial4"/>
    <dgm:cxn modelId="{3155D05B-9270-4C83-B4F4-BD99545AD7C3}" type="presParOf" srcId="{46B6F2A4-631D-4A3B-88F6-4B0037F35374}" destId="{20A5EB6C-C736-485B-A559-9C93E34BB22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4DC3D2-517F-4922-B2DA-A9AECBD97692}"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19D128D8-D965-43E0-B797-853D708A4112}">
      <dgm:prSet phldrT="[Text]"/>
      <dgm:spPr/>
      <dgm:t>
        <a:bodyPr/>
        <a:lstStyle/>
        <a:p>
          <a:r>
            <a:rPr lang="en-US" dirty="0" smtClean="0">
              <a:solidFill>
                <a:schemeClr val="tx1"/>
              </a:solidFill>
            </a:rPr>
            <a:t>Models that qualify in 2018:</a:t>
          </a:r>
          <a:endParaRPr lang="en-US" dirty="0">
            <a:solidFill>
              <a:schemeClr val="tx1"/>
            </a:solidFill>
          </a:endParaRPr>
        </a:p>
      </dgm:t>
    </dgm:pt>
    <dgm:pt modelId="{364CC793-4B6D-47D8-8546-5E4B3D8A055B}" type="parTrans" cxnId="{49ACA7F1-C89E-4A14-ADD8-C61923290FBB}">
      <dgm:prSet/>
      <dgm:spPr/>
      <dgm:t>
        <a:bodyPr/>
        <a:lstStyle/>
        <a:p>
          <a:endParaRPr lang="en-US"/>
        </a:p>
      </dgm:t>
    </dgm:pt>
    <dgm:pt modelId="{F0385848-7C7A-4736-8F03-C8903DBDCCC6}" type="sibTrans" cxnId="{49ACA7F1-C89E-4A14-ADD8-C61923290FBB}">
      <dgm:prSet/>
      <dgm:spPr/>
      <dgm:t>
        <a:bodyPr/>
        <a:lstStyle/>
        <a:p>
          <a:endParaRPr lang="en-US"/>
        </a:p>
      </dgm:t>
    </dgm:pt>
    <dgm:pt modelId="{9172CB83-5F50-49B2-8605-2DAC7A9D8636}">
      <dgm:prSet phldrT="[Text]"/>
      <dgm:spPr/>
      <dgm:t>
        <a:bodyPr/>
        <a:lstStyle/>
        <a:p>
          <a:pPr marL="801688" indent="0"/>
          <a:r>
            <a:rPr lang="en-US" b="0" dirty="0" smtClean="0">
              <a:solidFill>
                <a:schemeClr val="tx1"/>
              </a:solidFill>
            </a:rPr>
            <a:t>MSSP Track 2</a:t>
          </a:r>
          <a:endParaRPr lang="en-US" b="0" dirty="0">
            <a:solidFill>
              <a:schemeClr val="tx1"/>
            </a:solidFill>
          </a:endParaRPr>
        </a:p>
      </dgm:t>
    </dgm:pt>
    <dgm:pt modelId="{2C73CD1E-6997-4750-8665-9B0B5B730B3D}" type="parTrans" cxnId="{D0561505-62C7-4C5A-BBD0-63A9B95D65F0}">
      <dgm:prSet/>
      <dgm:spPr/>
      <dgm:t>
        <a:bodyPr/>
        <a:lstStyle/>
        <a:p>
          <a:endParaRPr lang="en-US"/>
        </a:p>
      </dgm:t>
    </dgm:pt>
    <dgm:pt modelId="{9BB182CB-73F6-465E-8DF5-D316C3015F1D}" type="sibTrans" cxnId="{D0561505-62C7-4C5A-BBD0-63A9B95D65F0}">
      <dgm:prSet/>
      <dgm:spPr/>
      <dgm:t>
        <a:bodyPr/>
        <a:lstStyle/>
        <a:p>
          <a:endParaRPr lang="en-US"/>
        </a:p>
      </dgm:t>
    </dgm:pt>
    <dgm:pt modelId="{51E82402-8D57-412D-8225-F5BBA5EE43F7}">
      <dgm:prSet phldrT="[Text]"/>
      <dgm:spPr/>
      <dgm:t>
        <a:bodyPr/>
        <a:lstStyle/>
        <a:p>
          <a:pPr marL="801688" indent="0"/>
          <a:r>
            <a:rPr lang="en-US" b="0" dirty="0" smtClean="0">
              <a:solidFill>
                <a:schemeClr val="tx1"/>
              </a:solidFill>
            </a:rPr>
            <a:t>MSSP Track 3</a:t>
          </a:r>
          <a:endParaRPr lang="en-US" b="0" dirty="0">
            <a:solidFill>
              <a:schemeClr val="tx1"/>
            </a:solidFill>
          </a:endParaRPr>
        </a:p>
      </dgm:t>
    </dgm:pt>
    <dgm:pt modelId="{17864F19-6530-4D6C-A6ED-823839943837}" type="parTrans" cxnId="{4026590E-F5A0-43FA-BDB4-D4E8A2799D37}">
      <dgm:prSet/>
      <dgm:spPr/>
      <dgm:t>
        <a:bodyPr/>
        <a:lstStyle/>
        <a:p>
          <a:endParaRPr lang="en-US"/>
        </a:p>
      </dgm:t>
    </dgm:pt>
    <dgm:pt modelId="{002A313A-7798-471B-85B9-07D5966B8FA2}" type="sibTrans" cxnId="{4026590E-F5A0-43FA-BDB4-D4E8A2799D37}">
      <dgm:prSet/>
      <dgm:spPr/>
      <dgm:t>
        <a:bodyPr/>
        <a:lstStyle/>
        <a:p>
          <a:endParaRPr lang="en-US"/>
        </a:p>
      </dgm:t>
    </dgm:pt>
    <dgm:pt modelId="{FC78E715-99D3-4823-9A4A-923889F6020B}">
      <dgm:prSet phldrT="[Text]"/>
      <dgm:spPr/>
      <dgm:t>
        <a:bodyPr/>
        <a:lstStyle/>
        <a:p>
          <a:pPr marL="801688" indent="0"/>
          <a:r>
            <a:rPr lang="en-US" b="0" dirty="0" smtClean="0">
              <a:solidFill>
                <a:schemeClr val="tx1"/>
              </a:solidFill>
            </a:rPr>
            <a:t>Next Generation ACO</a:t>
          </a:r>
          <a:endParaRPr lang="en-US" b="0" dirty="0">
            <a:solidFill>
              <a:schemeClr val="tx1"/>
            </a:solidFill>
          </a:endParaRPr>
        </a:p>
      </dgm:t>
    </dgm:pt>
    <dgm:pt modelId="{B602B589-CDEF-4611-BFDE-542ABD6FB990}" type="parTrans" cxnId="{049D0609-4D60-4710-80FF-F981813E7D2C}">
      <dgm:prSet/>
      <dgm:spPr/>
      <dgm:t>
        <a:bodyPr/>
        <a:lstStyle/>
        <a:p>
          <a:endParaRPr lang="en-US"/>
        </a:p>
      </dgm:t>
    </dgm:pt>
    <dgm:pt modelId="{BB7E658C-FB77-40BC-B843-9529BEED3385}" type="sibTrans" cxnId="{049D0609-4D60-4710-80FF-F981813E7D2C}">
      <dgm:prSet/>
      <dgm:spPr/>
      <dgm:t>
        <a:bodyPr/>
        <a:lstStyle/>
        <a:p>
          <a:endParaRPr lang="en-US"/>
        </a:p>
      </dgm:t>
    </dgm:pt>
    <dgm:pt modelId="{2DCB4BAE-CB05-4CB7-8973-10ADC28D8AAB}">
      <dgm:prSet phldrT="[Text]"/>
      <dgm:spPr/>
      <dgm:t>
        <a:bodyPr/>
        <a:lstStyle/>
        <a:p>
          <a:pPr marL="801688" indent="0"/>
          <a:r>
            <a:rPr lang="en-US" b="0" dirty="0" smtClean="0">
              <a:solidFill>
                <a:schemeClr val="tx1"/>
              </a:solidFill>
            </a:rPr>
            <a:t>Comprehensive</a:t>
          </a:r>
          <a:r>
            <a:rPr lang="en-US" b="0" baseline="0" dirty="0" smtClean="0">
              <a:solidFill>
                <a:schemeClr val="tx1"/>
              </a:solidFill>
            </a:rPr>
            <a:t> ESRD Care</a:t>
          </a:r>
          <a:endParaRPr lang="en-US" b="0" dirty="0">
            <a:solidFill>
              <a:schemeClr val="tx1"/>
            </a:solidFill>
          </a:endParaRPr>
        </a:p>
      </dgm:t>
    </dgm:pt>
    <dgm:pt modelId="{4E84E5AA-92B8-4487-9E4E-04925B1DE0B9}" type="parTrans" cxnId="{13113B53-415B-4CEA-8E61-05BE39A49327}">
      <dgm:prSet/>
      <dgm:spPr/>
      <dgm:t>
        <a:bodyPr/>
        <a:lstStyle/>
        <a:p>
          <a:endParaRPr lang="en-US"/>
        </a:p>
      </dgm:t>
    </dgm:pt>
    <dgm:pt modelId="{DC80D731-96AD-46C9-B6F6-7BB8D7996467}" type="sibTrans" cxnId="{13113B53-415B-4CEA-8E61-05BE39A49327}">
      <dgm:prSet/>
      <dgm:spPr/>
      <dgm:t>
        <a:bodyPr/>
        <a:lstStyle/>
        <a:p>
          <a:endParaRPr lang="en-US"/>
        </a:p>
      </dgm:t>
    </dgm:pt>
    <dgm:pt modelId="{D2BF86F9-DE63-4CCE-B708-4D2768D2193B}">
      <dgm:prSet phldrT="[Text]"/>
      <dgm:spPr/>
      <dgm:t>
        <a:bodyPr/>
        <a:lstStyle/>
        <a:p>
          <a:pPr marL="801688" indent="0"/>
          <a:r>
            <a:rPr lang="en-US" b="0" dirty="0" smtClean="0">
              <a:solidFill>
                <a:schemeClr val="tx1"/>
              </a:solidFill>
            </a:rPr>
            <a:t>Oncology</a:t>
          </a:r>
          <a:r>
            <a:rPr lang="en-US" b="0" baseline="0" dirty="0" smtClean="0">
              <a:solidFill>
                <a:schemeClr val="tx1"/>
              </a:solidFill>
            </a:rPr>
            <a:t> Care Model (two-sided track)</a:t>
          </a:r>
          <a:endParaRPr lang="en-US" b="0" dirty="0">
            <a:solidFill>
              <a:schemeClr val="tx1"/>
            </a:solidFill>
          </a:endParaRPr>
        </a:p>
      </dgm:t>
    </dgm:pt>
    <dgm:pt modelId="{01838662-EDB0-4951-90A3-2FFBC2DCE841}" type="parTrans" cxnId="{352F3734-B0FC-473B-A72C-71B2129D617B}">
      <dgm:prSet/>
      <dgm:spPr/>
      <dgm:t>
        <a:bodyPr/>
        <a:lstStyle/>
        <a:p>
          <a:endParaRPr lang="en-US"/>
        </a:p>
      </dgm:t>
    </dgm:pt>
    <dgm:pt modelId="{31A1E007-54EA-404E-9CBC-C9EDFB33DF84}" type="sibTrans" cxnId="{352F3734-B0FC-473B-A72C-71B2129D617B}">
      <dgm:prSet/>
      <dgm:spPr/>
      <dgm:t>
        <a:bodyPr/>
        <a:lstStyle/>
        <a:p>
          <a:endParaRPr lang="en-US"/>
        </a:p>
      </dgm:t>
    </dgm:pt>
    <dgm:pt modelId="{E5C602FA-53C9-4086-B2C1-25474CDC6B84}">
      <dgm:prSet phldrT="[Text]"/>
      <dgm:spPr/>
      <dgm:t>
        <a:bodyPr/>
        <a:lstStyle/>
        <a:p>
          <a:pPr marL="801688" indent="0"/>
          <a:r>
            <a:rPr lang="en-US" b="0" dirty="0" smtClean="0">
              <a:solidFill>
                <a:schemeClr val="tx1"/>
              </a:solidFill>
            </a:rPr>
            <a:t>Comprehensive</a:t>
          </a:r>
          <a:r>
            <a:rPr lang="en-US" b="0" baseline="0" dirty="0" smtClean="0">
              <a:solidFill>
                <a:schemeClr val="tx1"/>
              </a:solidFill>
            </a:rPr>
            <a:t> Primary Care Plus (as medical home)</a:t>
          </a:r>
          <a:endParaRPr lang="en-US" b="0" dirty="0">
            <a:solidFill>
              <a:schemeClr val="tx1"/>
            </a:solidFill>
          </a:endParaRPr>
        </a:p>
      </dgm:t>
    </dgm:pt>
    <dgm:pt modelId="{87C88E5F-5831-4398-B02F-5AA8F603CF0B}" type="parTrans" cxnId="{154729D7-7AEA-4198-9614-1208D9C8CB25}">
      <dgm:prSet/>
      <dgm:spPr/>
      <dgm:t>
        <a:bodyPr/>
        <a:lstStyle/>
        <a:p>
          <a:endParaRPr lang="en-US"/>
        </a:p>
      </dgm:t>
    </dgm:pt>
    <dgm:pt modelId="{1C7F8ADD-E024-4EF2-AE42-151BF327FBB2}" type="sibTrans" cxnId="{154729D7-7AEA-4198-9614-1208D9C8CB25}">
      <dgm:prSet/>
      <dgm:spPr/>
      <dgm:t>
        <a:bodyPr/>
        <a:lstStyle/>
        <a:p>
          <a:endParaRPr lang="en-US"/>
        </a:p>
      </dgm:t>
    </dgm:pt>
    <dgm:pt modelId="{405BC463-D705-4E8E-8D70-BA81B54090D2}">
      <dgm:prSet phldrT="[Text]"/>
      <dgm:spPr/>
      <dgm:t>
        <a:bodyPr/>
        <a:lstStyle/>
        <a:p>
          <a:pPr marL="801688" indent="0"/>
          <a:r>
            <a:rPr lang="en-US" b="0" dirty="0" smtClean="0">
              <a:solidFill>
                <a:schemeClr val="tx1"/>
              </a:solidFill>
            </a:rPr>
            <a:t>Comprehensive Care for Joint Replacement (CJR)</a:t>
          </a:r>
          <a:endParaRPr lang="en-US" b="0" dirty="0">
            <a:solidFill>
              <a:schemeClr val="tx1"/>
            </a:solidFill>
          </a:endParaRPr>
        </a:p>
      </dgm:t>
    </dgm:pt>
    <dgm:pt modelId="{D3227FBE-7EF0-4F0F-A3A6-D254636C0200}" type="parTrans" cxnId="{45EC30B1-1A56-451C-8076-CCCBD6CBDE33}">
      <dgm:prSet/>
      <dgm:spPr/>
      <dgm:t>
        <a:bodyPr/>
        <a:lstStyle/>
        <a:p>
          <a:endParaRPr lang="en-US"/>
        </a:p>
      </dgm:t>
    </dgm:pt>
    <dgm:pt modelId="{9C3CD8AA-5F38-492A-913C-D966746FEE8F}" type="sibTrans" cxnId="{45EC30B1-1A56-451C-8076-CCCBD6CBDE33}">
      <dgm:prSet/>
      <dgm:spPr/>
      <dgm:t>
        <a:bodyPr/>
        <a:lstStyle/>
        <a:p>
          <a:endParaRPr lang="en-US"/>
        </a:p>
      </dgm:t>
    </dgm:pt>
    <dgm:pt modelId="{50325DB3-768A-4980-B006-012601E5B547}">
      <dgm:prSet phldrT="[Text]"/>
      <dgm:spPr/>
      <dgm:t>
        <a:bodyPr/>
        <a:lstStyle/>
        <a:p>
          <a:pPr marL="801688" indent="0"/>
          <a:r>
            <a:rPr lang="en-US" b="0" dirty="0" smtClean="0">
              <a:solidFill>
                <a:schemeClr val="tx1"/>
              </a:solidFill>
            </a:rPr>
            <a:t>MSSP Track 1+</a:t>
          </a:r>
          <a:endParaRPr lang="en-US" b="0" dirty="0">
            <a:solidFill>
              <a:schemeClr val="tx1"/>
            </a:solidFill>
          </a:endParaRPr>
        </a:p>
      </dgm:t>
    </dgm:pt>
    <dgm:pt modelId="{08D3C726-EC03-4308-BB92-4B0B85531DEB}" type="parTrans" cxnId="{0CA4631B-F770-4CAF-A879-F6E610286A1E}">
      <dgm:prSet/>
      <dgm:spPr/>
      <dgm:t>
        <a:bodyPr/>
        <a:lstStyle/>
        <a:p>
          <a:endParaRPr lang="en-US"/>
        </a:p>
      </dgm:t>
    </dgm:pt>
    <dgm:pt modelId="{C5512934-2FAC-4BFD-B13F-8E1FABEB7011}" type="sibTrans" cxnId="{0CA4631B-F770-4CAF-A879-F6E610286A1E}">
      <dgm:prSet/>
      <dgm:spPr/>
      <dgm:t>
        <a:bodyPr/>
        <a:lstStyle/>
        <a:p>
          <a:endParaRPr lang="en-US"/>
        </a:p>
      </dgm:t>
    </dgm:pt>
    <dgm:pt modelId="{E88A0419-10D7-45F5-A763-CF013D057532}" type="pres">
      <dgm:prSet presAssocID="{E34DC3D2-517F-4922-B2DA-A9AECBD97692}" presName="linear" presStyleCnt="0">
        <dgm:presLayoutVars>
          <dgm:dir/>
          <dgm:resizeHandles val="exact"/>
        </dgm:presLayoutVars>
      </dgm:prSet>
      <dgm:spPr/>
      <dgm:t>
        <a:bodyPr/>
        <a:lstStyle/>
        <a:p>
          <a:endParaRPr lang="en-US"/>
        </a:p>
      </dgm:t>
    </dgm:pt>
    <dgm:pt modelId="{419B4601-8625-4CB3-BCAC-1EC09902C79C}" type="pres">
      <dgm:prSet presAssocID="{19D128D8-D965-43E0-B797-853D708A4112}" presName="comp" presStyleCnt="0"/>
      <dgm:spPr/>
    </dgm:pt>
    <dgm:pt modelId="{1CB6BE0D-C963-46C9-BD7E-824CC156AE31}" type="pres">
      <dgm:prSet presAssocID="{19D128D8-D965-43E0-B797-853D708A4112}" presName="box" presStyleLbl="node1" presStyleIdx="0" presStyleCnt="1"/>
      <dgm:spPr/>
      <dgm:t>
        <a:bodyPr/>
        <a:lstStyle/>
        <a:p>
          <a:endParaRPr lang="en-US"/>
        </a:p>
      </dgm:t>
    </dgm:pt>
    <dgm:pt modelId="{78A5E2AB-3873-4201-A264-67C283F40DA4}" type="pres">
      <dgm:prSet presAssocID="{19D128D8-D965-43E0-B797-853D708A4112}" presName="img" presStyleLbl="fgImgPlace1" presStyleIdx="0" presStyleCnt="1" custScaleX="170884" custScaleY="86853" custLinFactNeighborX="5074" custLinFactNeighborY="-958"/>
      <dgm:spPr>
        <a:blipFill>
          <a:blip xmlns:r="http://schemas.openxmlformats.org/officeDocument/2006/relationships" r:embed="rId1"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4000" r="-24000"/>
          </a:stretch>
        </a:blipFill>
      </dgm:spPr>
      <dgm:t>
        <a:bodyPr/>
        <a:lstStyle/>
        <a:p>
          <a:endParaRPr lang="en-US"/>
        </a:p>
      </dgm:t>
    </dgm:pt>
    <dgm:pt modelId="{2DAA2F51-82B2-4FAC-B5FD-8C38DB401984}" type="pres">
      <dgm:prSet presAssocID="{19D128D8-D965-43E0-B797-853D708A4112}" presName="text" presStyleLbl="node1" presStyleIdx="0" presStyleCnt="1">
        <dgm:presLayoutVars>
          <dgm:bulletEnabled val="1"/>
        </dgm:presLayoutVars>
      </dgm:prSet>
      <dgm:spPr/>
      <dgm:t>
        <a:bodyPr/>
        <a:lstStyle/>
        <a:p>
          <a:endParaRPr lang="en-US"/>
        </a:p>
      </dgm:t>
    </dgm:pt>
  </dgm:ptLst>
  <dgm:cxnLst>
    <dgm:cxn modelId="{45EC30B1-1A56-451C-8076-CCCBD6CBDE33}" srcId="{19D128D8-D965-43E0-B797-853D708A4112}" destId="{405BC463-D705-4E8E-8D70-BA81B54090D2}" srcOrd="7" destOrd="0" parTransId="{D3227FBE-7EF0-4F0F-A3A6-D254636C0200}" sibTransId="{9C3CD8AA-5F38-492A-913C-D966746FEE8F}"/>
    <dgm:cxn modelId="{0CA4631B-F770-4CAF-A879-F6E610286A1E}" srcId="{19D128D8-D965-43E0-B797-853D708A4112}" destId="{50325DB3-768A-4980-B006-012601E5B547}" srcOrd="0" destOrd="0" parTransId="{08D3C726-EC03-4308-BB92-4B0B85531DEB}" sibTransId="{C5512934-2FAC-4BFD-B13F-8E1FABEB7011}"/>
    <dgm:cxn modelId="{E2C5837C-726E-4687-8C07-165B09D042C6}" type="presOf" srcId="{FC78E715-99D3-4823-9A4A-923889F6020B}" destId="{2DAA2F51-82B2-4FAC-B5FD-8C38DB401984}" srcOrd="1" destOrd="4" presId="urn:microsoft.com/office/officeart/2005/8/layout/vList4"/>
    <dgm:cxn modelId="{5D736C1F-EBF4-4151-83DC-C3ABBF494D8B}" type="presOf" srcId="{50325DB3-768A-4980-B006-012601E5B547}" destId="{1CB6BE0D-C963-46C9-BD7E-824CC156AE31}" srcOrd="0" destOrd="1" presId="urn:microsoft.com/office/officeart/2005/8/layout/vList4"/>
    <dgm:cxn modelId="{0716FB59-602F-4D52-954C-05DA23C62846}" type="presOf" srcId="{2DCB4BAE-CB05-4CB7-8973-10ADC28D8AAB}" destId="{2DAA2F51-82B2-4FAC-B5FD-8C38DB401984}" srcOrd="1" destOrd="5" presId="urn:microsoft.com/office/officeart/2005/8/layout/vList4"/>
    <dgm:cxn modelId="{352F3734-B0FC-473B-A72C-71B2129D617B}" srcId="{19D128D8-D965-43E0-B797-853D708A4112}" destId="{D2BF86F9-DE63-4CCE-B708-4D2768D2193B}" srcOrd="5" destOrd="0" parTransId="{01838662-EDB0-4951-90A3-2FFBC2DCE841}" sibTransId="{31A1E007-54EA-404E-9CBC-C9EDFB33DF84}"/>
    <dgm:cxn modelId="{9EE17402-E653-4B95-A0A0-1DD1949226EA}" type="presOf" srcId="{FC78E715-99D3-4823-9A4A-923889F6020B}" destId="{1CB6BE0D-C963-46C9-BD7E-824CC156AE31}" srcOrd="0" destOrd="4" presId="urn:microsoft.com/office/officeart/2005/8/layout/vList4"/>
    <dgm:cxn modelId="{7CC1F41C-0A09-4EFB-9E88-4C1037F29050}" type="presOf" srcId="{405BC463-D705-4E8E-8D70-BA81B54090D2}" destId="{1CB6BE0D-C963-46C9-BD7E-824CC156AE31}" srcOrd="0" destOrd="8" presId="urn:microsoft.com/office/officeart/2005/8/layout/vList4"/>
    <dgm:cxn modelId="{FA4F26B1-DA7D-4D53-9517-02DDD4091C5F}" type="presOf" srcId="{9172CB83-5F50-49B2-8605-2DAC7A9D8636}" destId="{2DAA2F51-82B2-4FAC-B5FD-8C38DB401984}" srcOrd="1" destOrd="2" presId="urn:microsoft.com/office/officeart/2005/8/layout/vList4"/>
    <dgm:cxn modelId="{4D64B399-3BBF-438E-8110-817E58271E9F}" type="presOf" srcId="{D2BF86F9-DE63-4CCE-B708-4D2768D2193B}" destId="{2DAA2F51-82B2-4FAC-B5FD-8C38DB401984}" srcOrd="1" destOrd="6" presId="urn:microsoft.com/office/officeart/2005/8/layout/vList4"/>
    <dgm:cxn modelId="{F5448879-29C3-4274-B72C-14831FDC91CA}" type="presOf" srcId="{E34DC3D2-517F-4922-B2DA-A9AECBD97692}" destId="{E88A0419-10D7-45F5-A763-CF013D057532}" srcOrd="0" destOrd="0" presId="urn:microsoft.com/office/officeart/2005/8/layout/vList4"/>
    <dgm:cxn modelId="{C7CBCDA8-F62A-4302-A72B-0965848CB98E}" type="presOf" srcId="{2DCB4BAE-CB05-4CB7-8973-10ADC28D8AAB}" destId="{1CB6BE0D-C963-46C9-BD7E-824CC156AE31}" srcOrd="0" destOrd="5" presId="urn:microsoft.com/office/officeart/2005/8/layout/vList4"/>
    <dgm:cxn modelId="{13113B53-415B-4CEA-8E61-05BE39A49327}" srcId="{19D128D8-D965-43E0-B797-853D708A4112}" destId="{2DCB4BAE-CB05-4CB7-8973-10ADC28D8AAB}" srcOrd="4" destOrd="0" parTransId="{4E84E5AA-92B8-4487-9E4E-04925B1DE0B9}" sibTransId="{DC80D731-96AD-46C9-B6F6-7BB8D7996467}"/>
    <dgm:cxn modelId="{49ACA7F1-C89E-4A14-ADD8-C61923290FBB}" srcId="{E34DC3D2-517F-4922-B2DA-A9AECBD97692}" destId="{19D128D8-D965-43E0-B797-853D708A4112}" srcOrd="0" destOrd="0" parTransId="{364CC793-4B6D-47D8-8546-5E4B3D8A055B}" sibTransId="{F0385848-7C7A-4736-8F03-C8903DBDCCC6}"/>
    <dgm:cxn modelId="{87C94E63-64EB-49C2-838F-A7CBF083097B}" type="presOf" srcId="{50325DB3-768A-4980-B006-012601E5B547}" destId="{2DAA2F51-82B2-4FAC-B5FD-8C38DB401984}" srcOrd="1" destOrd="1" presId="urn:microsoft.com/office/officeart/2005/8/layout/vList4"/>
    <dgm:cxn modelId="{F73B5BD6-606A-48F9-8C0E-576DB014265C}" type="presOf" srcId="{51E82402-8D57-412D-8225-F5BBA5EE43F7}" destId="{2DAA2F51-82B2-4FAC-B5FD-8C38DB401984}" srcOrd="1" destOrd="3" presId="urn:microsoft.com/office/officeart/2005/8/layout/vList4"/>
    <dgm:cxn modelId="{D0561505-62C7-4C5A-BBD0-63A9B95D65F0}" srcId="{19D128D8-D965-43E0-B797-853D708A4112}" destId="{9172CB83-5F50-49B2-8605-2DAC7A9D8636}" srcOrd="1" destOrd="0" parTransId="{2C73CD1E-6997-4750-8665-9B0B5B730B3D}" sibTransId="{9BB182CB-73F6-465E-8DF5-D316C3015F1D}"/>
    <dgm:cxn modelId="{E28FE629-8B0C-4A12-9A25-FCB468E460B3}" type="presOf" srcId="{19D128D8-D965-43E0-B797-853D708A4112}" destId="{2DAA2F51-82B2-4FAC-B5FD-8C38DB401984}" srcOrd="1" destOrd="0" presId="urn:microsoft.com/office/officeart/2005/8/layout/vList4"/>
    <dgm:cxn modelId="{FA6DCC93-7D86-4EAE-AB48-3A0983B2CF01}" type="presOf" srcId="{19D128D8-D965-43E0-B797-853D708A4112}" destId="{1CB6BE0D-C963-46C9-BD7E-824CC156AE31}" srcOrd="0" destOrd="0" presId="urn:microsoft.com/office/officeart/2005/8/layout/vList4"/>
    <dgm:cxn modelId="{F0A77431-62B6-4FDC-88AA-DE3ADF8D69AF}" type="presOf" srcId="{405BC463-D705-4E8E-8D70-BA81B54090D2}" destId="{2DAA2F51-82B2-4FAC-B5FD-8C38DB401984}" srcOrd="1" destOrd="8" presId="urn:microsoft.com/office/officeart/2005/8/layout/vList4"/>
    <dgm:cxn modelId="{05073133-301E-4E54-9AC4-8B3699B900A6}" type="presOf" srcId="{9172CB83-5F50-49B2-8605-2DAC7A9D8636}" destId="{1CB6BE0D-C963-46C9-BD7E-824CC156AE31}" srcOrd="0" destOrd="2" presId="urn:microsoft.com/office/officeart/2005/8/layout/vList4"/>
    <dgm:cxn modelId="{2C65CE84-74CC-4DDB-B08C-5D4FFE10553A}" type="presOf" srcId="{51E82402-8D57-412D-8225-F5BBA5EE43F7}" destId="{1CB6BE0D-C963-46C9-BD7E-824CC156AE31}" srcOrd="0" destOrd="3" presId="urn:microsoft.com/office/officeart/2005/8/layout/vList4"/>
    <dgm:cxn modelId="{154729D7-7AEA-4198-9614-1208D9C8CB25}" srcId="{19D128D8-D965-43E0-B797-853D708A4112}" destId="{E5C602FA-53C9-4086-B2C1-25474CDC6B84}" srcOrd="6" destOrd="0" parTransId="{87C88E5F-5831-4398-B02F-5AA8F603CF0B}" sibTransId="{1C7F8ADD-E024-4EF2-AE42-151BF327FBB2}"/>
    <dgm:cxn modelId="{B3A2E069-E665-4FA2-87C0-810D912C6DA6}" type="presOf" srcId="{E5C602FA-53C9-4086-B2C1-25474CDC6B84}" destId="{1CB6BE0D-C963-46C9-BD7E-824CC156AE31}" srcOrd="0" destOrd="7" presId="urn:microsoft.com/office/officeart/2005/8/layout/vList4"/>
    <dgm:cxn modelId="{049D0609-4D60-4710-80FF-F981813E7D2C}" srcId="{19D128D8-D965-43E0-B797-853D708A4112}" destId="{FC78E715-99D3-4823-9A4A-923889F6020B}" srcOrd="3" destOrd="0" parTransId="{B602B589-CDEF-4611-BFDE-542ABD6FB990}" sibTransId="{BB7E658C-FB77-40BC-B843-9529BEED3385}"/>
    <dgm:cxn modelId="{4026590E-F5A0-43FA-BDB4-D4E8A2799D37}" srcId="{19D128D8-D965-43E0-B797-853D708A4112}" destId="{51E82402-8D57-412D-8225-F5BBA5EE43F7}" srcOrd="2" destOrd="0" parTransId="{17864F19-6530-4D6C-A6ED-823839943837}" sibTransId="{002A313A-7798-471B-85B9-07D5966B8FA2}"/>
    <dgm:cxn modelId="{4EC6CC3E-EC8B-401A-84D3-56B3FD54E50E}" type="presOf" srcId="{D2BF86F9-DE63-4CCE-B708-4D2768D2193B}" destId="{1CB6BE0D-C963-46C9-BD7E-824CC156AE31}" srcOrd="0" destOrd="6" presId="urn:microsoft.com/office/officeart/2005/8/layout/vList4"/>
    <dgm:cxn modelId="{01913D14-EB51-4251-8A18-C0860D72311A}" type="presOf" srcId="{E5C602FA-53C9-4086-B2C1-25474CDC6B84}" destId="{2DAA2F51-82B2-4FAC-B5FD-8C38DB401984}" srcOrd="1" destOrd="7" presId="urn:microsoft.com/office/officeart/2005/8/layout/vList4"/>
    <dgm:cxn modelId="{6CAD2BA8-0D6E-4BFE-AD71-559EA56FB421}" type="presParOf" srcId="{E88A0419-10D7-45F5-A763-CF013D057532}" destId="{419B4601-8625-4CB3-BCAC-1EC09902C79C}" srcOrd="0" destOrd="0" presId="urn:microsoft.com/office/officeart/2005/8/layout/vList4"/>
    <dgm:cxn modelId="{1900BCD4-B97D-4175-AE81-10910B4C5C64}" type="presParOf" srcId="{419B4601-8625-4CB3-BCAC-1EC09902C79C}" destId="{1CB6BE0D-C963-46C9-BD7E-824CC156AE31}" srcOrd="0" destOrd="0" presId="urn:microsoft.com/office/officeart/2005/8/layout/vList4"/>
    <dgm:cxn modelId="{50D970CD-A0CF-44A4-BE76-F3A7CB9216B2}" type="presParOf" srcId="{419B4601-8625-4CB3-BCAC-1EC09902C79C}" destId="{78A5E2AB-3873-4201-A264-67C283F40DA4}" srcOrd="1" destOrd="0" presId="urn:microsoft.com/office/officeart/2005/8/layout/vList4"/>
    <dgm:cxn modelId="{C4F7C3BC-D0EA-47E1-936D-4E5EE549B566}" type="presParOf" srcId="{419B4601-8625-4CB3-BCAC-1EC09902C79C}" destId="{2DAA2F51-82B2-4FAC-B5FD-8C38DB40198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25591A4-0931-42CB-BCC6-35BB56CE02D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7BBCC44E-0F1F-4002-8379-80DB8451831A}">
      <dgm:prSet phldrT="[Text]"/>
      <dgm:spPr/>
      <dgm:t>
        <a:bodyPr/>
        <a:lstStyle/>
        <a:p>
          <a:r>
            <a:rPr lang="en-US" dirty="0" smtClean="0"/>
            <a:t>Non-Facility Based Clinicians</a:t>
          </a:r>
          <a:endParaRPr lang="en-US" dirty="0"/>
        </a:p>
      </dgm:t>
    </dgm:pt>
    <dgm:pt modelId="{8D24E8DA-694E-45AF-AC9E-4C1BC7C5C400}" type="parTrans" cxnId="{7CC72328-3CD1-4A73-AA8C-5A5897AB1716}">
      <dgm:prSet/>
      <dgm:spPr/>
      <dgm:t>
        <a:bodyPr/>
        <a:lstStyle/>
        <a:p>
          <a:endParaRPr lang="en-US"/>
        </a:p>
      </dgm:t>
    </dgm:pt>
    <dgm:pt modelId="{337446BA-C5D6-42C3-A3EB-5C0380FA8F76}" type="sibTrans" cxnId="{7CC72328-3CD1-4A73-AA8C-5A5897AB1716}">
      <dgm:prSet/>
      <dgm:spPr/>
      <dgm:t>
        <a:bodyPr/>
        <a:lstStyle/>
        <a:p>
          <a:endParaRPr lang="en-US"/>
        </a:p>
      </dgm:t>
    </dgm:pt>
    <dgm:pt modelId="{6D1DD9A0-10EF-4471-BF46-963627D8B10A}">
      <dgm:prSet phldrT="[Text]"/>
      <dgm:spPr/>
      <dgm:t>
        <a:bodyPr/>
        <a:lstStyle/>
        <a:p>
          <a:r>
            <a:rPr lang="en-US" dirty="0" smtClean="0"/>
            <a:t>Individual/group performance on 6 measures for one year</a:t>
          </a:r>
          <a:r>
            <a:rPr lang="en-US" dirty="0" smtClean="0">
              <a:latin typeface="Times New Roman" panose="02020603050405020304" pitchFamily="18" charset="0"/>
              <a:cs typeface="Times New Roman" panose="02020603050405020304" pitchFamily="18" charset="0"/>
            </a:rPr>
            <a:t>¹</a:t>
          </a:r>
          <a:endParaRPr lang="en-US" dirty="0"/>
        </a:p>
      </dgm:t>
    </dgm:pt>
    <dgm:pt modelId="{5A24A723-090A-488E-A182-DDE1AEB1D781}" type="parTrans" cxnId="{3823BF3A-09CE-497B-8554-D0E0810DA002}">
      <dgm:prSet/>
      <dgm:spPr/>
      <dgm:t>
        <a:bodyPr/>
        <a:lstStyle/>
        <a:p>
          <a:endParaRPr lang="en-US"/>
        </a:p>
      </dgm:t>
    </dgm:pt>
    <dgm:pt modelId="{70D76167-D14C-4CE3-A588-C6B6BF5AFFF6}" type="sibTrans" cxnId="{3823BF3A-09CE-497B-8554-D0E0810DA002}">
      <dgm:prSet/>
      <dgm:spPr/>
      <dgm:t>
        <a:bodyPr/>
        <a:lstStyle/>
        <a:p>
          <a:endParaRPr lang="en-US"/>
        </a:p>
      </dgm:t>
    </dgm:pt>
    <dgm:pt modelId="{653C7AAF-53A9-4DA4-A4DB-DF0D607B560D}">
      <dgm:prSet phldrT="[Text]"/>
      <dgm:spPr/>
      <dgm:t>
        <a:bodyPr/>
        <a:lstStyle/>
        <a:p>
          <a:r>
            <a:rPr lang="en-US" dirty="0" smtClean="0"/>
            <a:t>Individual/group average of total cost per capita, MSPB, episode cost measures</a:t>
          </a:r>
        </a:p>
      </dgm:t>
    </dgm:pt>
    <dgm:pt modelId="{04E56AD1-D4FE-4535-8B09-90F24EAEF650}" type="parTrans" cxnId="{2EAAD4C2-6E2E-4887-BEA9-00E659A5CC04}">
      <dgm:prSet/>
      <dgm:spPr/>
      <dgm:t>
        <a:bodyPr/>
        <a:lstStyle/>
        <a:p>
          <a:endParaRPr lang="en-US"/>
        </a:p>
      </dgm:t>
    </dgm:pt>
    <dgm:pt modelId="{51E6E3E8-0713-45D7-A0AA-A4E1A9BA5B00}" type="sibTrans" cxnId="{2EAAD4C2-6E2E-4887-BEA9-00E659A5CC04}">
      <dgm:prSet/>
      <dgm:spPr/>
      <dgm:t>
        <a:bodyPr/>
        <a:lstStyle/>
        <a:p>
          <a:endParaRPr lang="en-US"/>
        </a:p>
      </dgm:t>
    </dgm:pt>
    <dgm:pt modelId="{FF62C0F6-E43D-42B5-9184-46AC9977E442}">
      <dgm:prSet phldrT="[Text]"/>
      <dgm:spPr/>
      <dgm:t>
        <a:bodyPr/>
        <a:lstStyle/>
        <a:p>
          <a:r>
            <a:rPr lang="en-US" dirty="0" smtClean="0"/>
            <a:t>Facility-Based Clinicians</a:t>
          </a:r>
          <a:endParaRPr lang="en-US" dirty="0"/>
        </a:p>
      </dgm:t>
    </dgm:pt>
    <dgm:pt modelId="{1965FAEC-EAD6-4D67-9052-E2FB54E702AB}" type="parTrans" cxnId="{1FF7649A-AAC2-410E-BE40-69977B5853C9}">
      <dgm:prSet/>
      <dgm:spPr/>
      <dgm:t>
        <a:bodyPr/>
        <a:lstStyle/>
        <a:p>
          <a:endParaRPr lang="en-US"/>
        </a:p>
      </dgm:t>
    </dgm:pt>
    <dgm:pt modelId="{1D434916-0740-417C-9386-F83649CAA2ED}" type="sibTrans" cxnId="{1FF7649A-AAC2-410E-BE40-69977B5853C9}">
      <dgm:prSet/>
      <dgm:spPr/>
      <dgm:t>
        <a:bodyPr/>
        <a:lstStyle/>
        <a:p>
          <a:endParaRPr lang="en-US"/>
        </a:p>
      </dgm:t>
    </dgm:pt>
    <dgm:pt modelId="{781D73D6-454E-467A-8588-59F8663C4A41}">
      <dgm:prSet phldrT="[Text]"/>
      <dgm:spPr/>
      <dgm:t>
        <a:bodyPr/>
        <a:lstStyle/>
        <a:p>
          <a:r>
            <a:rPr lang="en-US" dirty="0" smtClean="0"/>
            <a:t>Converted hospital VBP total performance score</a:t>
          </a:r>
          <a:endParaRPr lang="en-US" dirty="0"/>
        </a:p>
      </dgm:t>
    </dgm:pt>
    <dgm:pt modelId="{B8CC993C-AB11-408E-AB09-EC341F4E87EE}" type="parTrans" cxnId="{BBDF5ABE-BDA3-4D79-8421-AC3123A94A72}">
      <dgm:prSet/>
      <dgm:spPr/>
      <dgm:t>
        <a:bodyPr/>
        <a:lstStyle/>
        <a:p>
          <a:endParaRPr lang="en-US"/>
        </a:p>
      </dgm:t>
    </dgm:pt>
    <dgm:pt modelId="{27FDF631-83D7-4CF7-85D5-2B9F22EE0740}" type="sibTrans" cxnId="{BBDF5ABE-BDA3-4D79-8421-AC3123A94A72}">
      <dgm:prSet/>
      <dgm:spPr/>
      <dgm:t>
        <a:bodyPr/>
        <a:lstStyle/>
        <a:p>
          <a:endParaRPr lang="en-US"/>
        </a:p>
      </dgm:t>
    </dgm:pt>
    <dgm:pt modelId="{AE9981FF-4ABF-43CA-AAAF-293DAE8F0A51}">
      <dgm:prSet phldrT="[Text]"/>
      <dgm:spPr/>
      <dgm:t>
        <a:bodyPr/>
        <a:lstStyle/>
        <a:p>
          <a:r>
            <a:rPr lang="en-US" dirty="0" smtClean="0"/>
            <a:t>Participation in up to 4 activities</a:t>
          </a:r>
          <a:endParaRPr lang="en-US" dirty="0"/>
        </a:p>
      </dgm:t>
    </dgm:pt>
    <dgm:pt modelId="{D0AB5AAC-6448-4B6D-B012-9ED6B2CC73A2}" type="parTrans" cxnId="{2A6AD567-A8D6-4F34-BB10-002FE6E682E7}">
      <dgm:prSet/>
      <dgm:spPr/>
      <dgm:t>
        <a:bodyPr/>
        <a:lstStyle/>
        <a:p>
          <a:endParaRPr lang="en-US"/>
        </a:p>
      </dgm:t>
    </dgm:pt>
    <dgm:pt modelId="{DFF71348-9789-4C82-A8AB-3821FE1E0DD4}" type="sibTrans" cxnId="{2A6AD567-A8D6-4F34-BB10-002FE6E682E7}">
      <dgm:prSet/>
      <dgm:spPr/>
      <dgm:t>
        <a:bodyPr/>
        <a:lstStyle/>
        <a:p>
          <a:endParaRPr lang="en-US"/>
        </a:p>
      </dgm:t>
    </dgm:pt>
    <dgm:pt modelId="{D7F6AB02-1673-435F-AE32-F4A896061033}">
      <dgm:prSet phldrT="[Text]"/>
      <dgm:spPr/>
      <dgm:t>
        <a:bodyPr/>
        <a:lstStyle/>
        <a:p>
          <a:r>
            <a:rPr lang="en-US" dirty="0" smtClean="0"/>
            <a:t>Participation in up to 4 activities</a:t>
          </a:r>
        </a:p>
      </dgm:t>
    </dgm:pt>
    <dgm:pt modelId="{FFF70F59-BDEE-41CA-AAAD-3AFCE1520AFC}" type="parTrans" cxnId="{A69E4479-88A1-47CC-8E49-772D65C67CC0}">
      <dgm:prSet/>
      <dgm:spPr/>
      <dgm:t>
        <a:bodyPr/>
        <a:lstStyle/>
        <a:p>
          <a:endParaRPr lang="en-US"/>
        </a:p>
      </dgm:t>
    </dgm:pt>
    <dgm:pt modelId="{A25B05E6-9BB0-4377-B9C9-3A03E84CA68E}" type="sibTrans" cxnId="{A69E4479-88A1-47CC-8E49-772D65C67CC0}">
      <dgm:prSet/>
      <dgm:spPr/>
      <dgm:t>
        <a:bodyPr/>
        <a:lstStyle/>
        <a:p>
          <a:endParaRPr lang="en-US"/>
        </a:p>
      </dgm:t>
    </dgm:pt>
    <dgm:pt modelId="{4B1515BE-EA69-49BF-AAEA-59660E04C5FB}">
      <dgm:prSet phldrT="[Text]"/>
      <dgm:spPr/>
      <dgm:t>
        <a:bodyPr/>
        <a:lstStyle/>
        <a:p>
          <a:r>
            <a:rPr lang="en-US" dirty="0" smtClean="0"/>
            <a:t>90-day compliance with Meaningful Use requirements</a:t>
          </a:r>
        </a:p>
      </dgm:t>
    </dgm:pt>
    <dgm:pt modelId="{2FA1AF77-9DAF-4BEF-B58A-815AC3D6EB39}" type="parTrans" cxnId="{CE8E4F1C-3DB9-4E61-8432-BF61ED8F19E6}">
      <dgm:prSet/>
      <dgm:spPr/>
      <dgm:t>
        <a:bodyPr/>
        <a:lstStyle/>
        <a:p>
          <a:endParaRPr lang="en-US"/>
        </a:p>
      </dgm:t>
    </dgm:pt>
    <dgm:pt modelId="{EBDCEB49-124F-4611-AA0B-12E0601E08A5}" type="sibTrans" cxnId="{CE8E4F1C-3DB9-4E61-8432-BF61ED8F19E6}">
      <dgm:prSet/>
      <dgm:spPr/>
      <dgm:t>
        <a:bodyPr/>
        <a:lstStyle/>
        <a:p>
          <a:endParaRPr lang="en-US"/>
        </a:p>
      </dgm:t>
    </dgm:pt>
    <dgm:pt modelId="{64D791F4-35C3-4273-B5F6-8F70C306E4E3}">
      <dgm:prSet phldrT="[Text]"/>
      <dgm:spPr/>
      <dgm:t>
        <a:bodyPr/>
        <a:lstStyle/>
        <a:p>
          <a:r>
            <a:rPr lang="en-US" dirty="0" smtClean="0"/>
            <a:t>Converted hospital VBP total performance score</a:t>
          </a:r>
          <a:endParaRPr lang="en-US" dirty="0"/>
        </a:p>
      </dgm:t>
    </dgm:pt>
    <dgm:pt modelId="{5B434A1B-CC55-4AFA-9B49-5DD605A60228}" type="parTrans" cxnId="{0D554D37-25CF-4D38-8F7E-A2C1DBFCC85C}">
      <dgm:prSet/>
      <dgm:spPr/>
      <dgm:t>
        <a:bodyPr/>
        <a:lstStyle/>
        <a:p>
          <a:endParaRPr lang="en-US"/>
        </a:p>
      </dgm:t>
    </dgm:pt>
    <dgm:pt modelId="{0FABCDA0-A26D-4808-986D-FA9F989E1298}" type="sibTrans" cxnId="{0D554D37-25CF-4D38-8F7E-A2C1DBFCC85C}">
      <dgm:prSet/>
      <dgm:spPr/>
      <dgm:t>
        <a:bodyPr/>
        <a:lstStyle/>
        <a:p>
          <a:endParaRPr lang="en-US"/>
        </a:p>
      </dgm:t>
    </dgm:pt>
    <dgm:pt modelId="{9BC74A69-C03B-415A-AAD6-B135647D15B8}">
      <dgm:prSet phldrT="[Text]"/>
      <dgm:spPr/>
      <dgm:t>
        <a:bodyPr/>
        <a:lstStyle/>
        <a:p>
          <a:r>
            <a:rPr lang="en-US" smtClean="0"/>
            <a:t>90-day compliance with Meaningful Use requirements</a:t>
          </a:r>
          <a:endParaRPr lang="en-US" dirty="0"/>
        </a:p>
      </dgm:t>
    </dgm:pt>
    <dgm:pt modelId="{54E249E2-7588-4ECC-AFBA-194BC7B3B30F}" type="parTrans" cxnId="{C577293E-5A75-46CF-B60E-D8480FA8A576}">
      <dgm:prSet/>
      <dgm:spPr/>
      <dgm:t>
        <a:bodyPr/>
        <a:lstStyle/>
        <a:p>
          <a:endParaRPr lang="en-US"/>
        </a:p>
      </dgm:t>
    </dgm:pt>
    <dgm:pt modelId="{0B47E4CB-45EF-40CD-9889-5B43F872B17F}" type="sibTrans" cxnId="{C577293E-5A75-46CF-B60E-D8480FA8A576}">
      <dgm:prSet/>
      <dgm:spPr/>
      <dgm:t>
        <a:bodyPr/>
        <a:lstStyle/>
        <a:p>
          <a:endParaRPr lang="en-US"/>
        </a:p>
      </dgm:t>
    </dgm:pt>
    <dgm:pt modelId="{ADCD4EF8-1C15-4224-93C2-0C4427EC8FD3}" type="pres">
      <dgm:prSet presAssocID="{425591A4-0931-42CB-BCC6-35BB56CE02DF}" presName="diagram" presStyleCnt="0">
        <dgm:presLayoutVars>
          <dgm:chPref val="1"/>
          <dgm:dir/>
          <dgm:animOne val="branch"/>
          <dgm:animLvl val="lvl"/>
          <dgm:resizeHandles/>
        </dgm:presLayoutVars>
      </dgm:prSet>
      <dgm:spPr/>
      <dgm:t>
        <a:bodyPr/>
        <a:lstStyle/>
        <a:p>
          <a:endParaRPr lang="en-US"/>
        </a:p>
      </dgm:t>
    </dgm:pt>
    <dgm:pt modelId="{1601D358-C29C-4B4F-A15B-0C77DCEDFE75}" type="pres">
      <dgm:prSet presAssocID="{7BBCC44E-0F1F-4002-8379-80DB8451831A}" presName="root" presStyleCnt="0"/>
      <dgm:spPr/>
    </dgm:pt>
    <dgm:pt modelId="{72E66071-B890-4826-BA1E-0E3ED61363A8}" type="pres">
      <dgm:prSet presAssocID="{7BBCC44E-0F1F-4002-8379-80DB8451831A}" presName="rootComposite" presStyleCnt="0"/>
      <dgm:spPr/>
    </dgm:pt>
    <dgm:pt modelId="{AE8D0CD3-3C4C-4951-9512-52E136FB7C0F}" type="pres">
      <dgm:prSet presAssocID="{7BBCC44E-0F1F-4002-8379-80DB8451831A}" presName="rootText" presStyleLbl="node1" presStyleIdx="0" presStyleCnt="2" custScaleX="206121"/>
      <dgm:spPr/>
      <dgm:t>
        <a:bodyPr/>
        <a:lstStyle/>
        <a:p>
          <a:endParaRPr lang="en-US"/>
        </a:p>
      </dgm:t>
    </dgm:pt>
    <dgm:pt modelId="{7C6A3B4B-B33A-46F3-8FF2-E58AC9162E9A}" type="pres">
      <dgm:prSet presAssocID="{7BBCC44E-0F1F-4002-8379-80DB8451831A}" presName="rootConnector" presStyleLbl="node1" presStyleIdx="0" presStyleCnt="2"/>
      <dgm:spPr/>
      <dgm:t>
        <a:bodyPr/>
        <a:lstStyle/>
        <a:p>
          <a:endParaRPr lang="en-US"/>
        </a:p>
      </dgm:t>
    </dgm:pt>
    <dgm:pt modelId="{F1B71741-CAA6-4CC1-8E70-C9B12A3F2386}" type="pres">
      <dgm:prSet presAssocID="{7BBCC44E-0F1F-4002-8379-80DB8451831A}" presName="childShape" presStyleCnt="0"/>
      <dgm:spPr/>
    </dgm:pt>
    <dgm:pt modelId="{FBF240F9-0283-410D-883A-4E78E04591B0}" type="pres">
      <dgm:prSet presAssocID="{5A24A723-090A-488E-A182-DDE1AEB1D781}" presName="Name13" presStyleLbl="parChTrans1D2" presStyleIdx="0" presStyleCnt="8"/>
      <dgm:spPr/>
      <dgm:t>
        <a:bodyPr/>
        <a:lstStyle/>
        <a:p>
          <a:endParaRPr lang="en-US"/>
        </a:p>
      </dgm:t>
    </dgm:pt>
    <dgm:pt modelId="{287473BC-3B7E-4FE0-8215-D2F06B6D303A}" type="pres">
      <dgm:prSet presAssocID="{6D1DD9A0-10EF-4471-BF46-963627D8B10A}" presName="childText" presStyleLbl="bgAcc1" presStyleIdx="0" presStyleCnt="8" custScaleX="265509">
        <dgm:presLayoutVars>
          <dgm:bulletEnabled val="1"/>
        </dgm:presLayoutVars>
      </dgm:prSet>
      <dgm:spPr/>
      <dgm:t>
        <a:bodyPr/>
        <a:lstStyle/>
        <a:p>
          <a:endParaRPr lang="en-US"/>
        </a:p>
      </dgm:t>
    </dgm:pt>
    <dgm:pt modelId="{F6506507-EC01-4583-B204-DD2EE9386EDD}" type="pres">
      <dgm:prSet presAssocID="{04E56AD1-D4FE-4535-8B09-90F24EAEF650}" presName="Name13" presStyleLbl="parChTrans1D2" presStyleIdx="1" presStyleCnt="8"/>
      <dgm:spPr/>
      <dgm:t>
        <a:bodyPr/>
        <a:lstStyle/>
        <a:p>
          <a:endParaRPr lang="en-US"/>
        </a:p>
      </dgm:t>
    </dgm:pt>
    <dgm:pt modelId="{9663A89D-9FCB-49F1-A103-F92785CDF832}" type="pres">
      <dgm:prSet presAssocID="{653C7AAF-53A9-4DA4-A4DB-DF0D607B560D}" presName="childText" presStyleLbl="bgAcc1" presStyleIdx="1" presStyleCnt="8" custScaleX="265509">
        <dgm:presLayoutVars>
          <dgm:bulletEnabled val="1"/>
        </dgm:presLayoutVars>
      </dgm:prSet>
      <dgm:spPr/>
      <dgm:t>
        <a:bodyPr/>
        <a:lstStyle/>
        <a:p>
          <a:endParaRPr lang="en-US"/>
        </a:p>
      </dgm:t>
    </dgm:pt>
    <dgm:pt modelId="{46E78006-5071-432F-A9F2-C7F7DA0125E2}" type="pres">
      <dgm:prSet presAssocID="{FFF70F59-BDEE-41CA-AAAD-3AFCE1520AFC}" presName="Name13" presStyleLbl="parChTrans1D2" presStyleIdx="2" presStyleCnt="8"/>
      <dgm:spPr/>
      <dgm:t>
        <a:bodyPr/>
        <a:lstStyle/>
        <a:p>
          <a:endParaRPr lang="en-US"/>
        </a:p>
      </dgm:t>
    </dgm:pt>
    <dgm:pt modelId="{73630E13-18CA-4A3E-8E9A-E3BECC7C5A62}" type="pres">
      <dgm:prSet presAssocID="{D7F6AB02-1673-435F-AE32-F4A896061033}" presName="childText" presStyleLbl="bgAcc1" presStyleIdx="2" presStyleCnt="8" custScaleX="265509">
        <dgm:presLayoutVars>
          <dgm:bulletEnabled val="1"/>
        </dgm:presLayoutVars>
      </dgm:prSet>
      <dgm:spPr/>
      <dgm:t>
        <a:bodyPr/>
        <a:lstStyle/>
        <a:p>
          <a:endParaRPr lang="en-US"/>
        </a:p>
      </dgm:t>
    </dgm:pt>
    <dgm:pt modelId="{AE85009A-571C-4DEE-906B-87C4105EA38C}" type="pres">
      <dgm:prSet presAssocID="{2FA1AF77-9DAF-4BEF-B58A-815AC3D6EB39}" presName="Name13" presStyleLbl="parChTrans1D2" presStyleIdx="3" presStyleCnt="8"/>
      <dgm:spPr/>
      <dgm:t>
        <a:bodyPr/>
        <a:lstStyle/>
        <a:p>
          <a:endParaRPr lang="en-US"/>
        </a:p>
      </dgm:t>
    </dgm:pt>
    <dgm:pt modelId="{0523FD0D-B796-429A-AFD0-03522FFB083B}" type="pres">
      <dgm:prSet presAssocID="{4B1515BE-EA69-49BF-AAEA-59660E04C5FB}" presName="childText" presStyleLbl="bgAcc1" presStyleIdx="3" presStyleCnt="8" custScaleX="265509">
        <dgm:presLayoutVars>
          <dgm:bulletEnabled val="1"/>
        </dgm:presLayoutVars>
      </dgm:prSet>
      <dgm:spPr/>
      <dgm:t>
        <a:bodyPr/>
        <a:lstStyle/>
        <a:p>
          <a:endParaRPr lang="en-US"/>
        </a:p>
      </dgm:t>
    </dgm:pt>
    <dgm:pt modelId="{8003100E-C216-4094-98F4-4AFF8A27EBAA}" type="pres">
      <dgm:prSet presAssocID="{FF62C0F6-E43D-42B5-9184-46AC9977E442}" presName="root" presStyleCnt="0"/>
      <dgm:spPr/>
    </dgm:pt>
    <dgm:pt modelId="{A10B40DE-3C15-427A-B5EA-AB9411F77BDD}" type="pres">
      <dgm:prSet presAssocID="{FF62C0F6-E43D-42B5-9184-46AC9977E442}" presName="rootComposite" presStyleCnt="0"/>
      <dgm:spPr/>
    </dgm:pt>
    <dgm:pt modelId="{7406CB97-CF41-4E52-950D-7DBCB0B84D8C}" type="pres">
      <dgm:prSet presAssocID="{FF62C0F6-E43D-42B5-9184-46AC9977E442}" presName="rootText" presStyleLbl="node1" presStyleIdx="1" presStyleCnt="2" custScaleX="206348"/>
      <dgm:spPr/>
      <dgm:t>
        <a:bodyPr/>
        <a:lstStyle/>
        <a:p>
          <a:endParaRPr lang="en-US"/>
        </a:p>
      </dgm:t>
    </dgm:pt>
    <dgm:pt modelId="{4729E683-B350-46FB-9DC6-A48C2753223D}" type="pres">
      <dgm:prSet presAssocID="{FF62C0F6-E43D-42B5-9184-46AC9977E442}" presName="rootConnector" presStyleLbl="node1" presStyleIdx="1" presStyleCnt="2"/>
      <dgm:spPr/>
      <dgm:t>
        <a:bodyPr/>
        <a:lstStyle/>
        <a:p>
          <a:endParaRPr lang="en-US"/>
        </a:p>
      </dgm:t>
    </dgm:pt>
    <dgm:pt modelId="{1A1EDF57-9BA6-4EB2-A0C4-1C041D764E6E}" type="pres">
      <dgm:prSet presAssocID="{FF62C0F6-E43D-42B5-9184-46AC9977E442}" presName="childShape" presStyleCnt="0"/>
      <dgm:spPr/>
    </dgm:pt>
    <dgm:pt modelId="{4F5C114F-54D0-472E-8B33-61BF21102391}" type="pres">
      <dgm:prSet presAssocID="{B8CC993C-AB11-408E-AB09-EC341F4E87EE}" presName="Name13" presStyleLbl="parChTrans1D2" presStyleIdx="4" presStyleCnt="8"/>
      <dgm:spPr/>
      <dgm:t>
        <a:bodyPr/>
        <a:lstStyle/>
        <a:p>
          <a:endParaRPr lang="en-US"/>
        </a:p>
      </dgm:t>
    </dgm:pt>
    <dgm:pt modelId="{A8FA63AB-C1EC-4312-89A3-3F87ABE84536}" type="pres">
      <dgm:prSet presAssocID="{781D73D6-454E-467A-8588-59F8663C4A41}" presName="childText" presStyleLbl="bgAcc1" presStyleIdx="4" presStyleCnt="8" custScaleX="265509">
        <dgm:presLayoutVars>
          <dgm:bulletEnabled val="1"/>
        </dgm:presLayoutVars>
      </dgm:prSet>
      <dgm:spPr/>
      <dgm:t>
        <a:bodyPr/>
        <a:lstStyle/>
        <a:p>
          <a:endParaRPr lang="en-US"/>
        </a:p>
      </dgm:t>
    </dgm:pt>
    <dgm:pt modelId="{FFF773C3-E8FE-44CB-9B19-B5AA7FE729E8}" type="pres">
      <dgm:prSet presAssocID="{5B434A1B-CC55-4AFA-9B49-5DD605A60228}" presName="Name13" presStyleLbl="parChTrans1D2" presStyleIdx="5" presStyleCnt="8"/>
      <dgm:spPr/>
      <dgm:t>
        <a:bodyPr/>
        <a:lstStyle/>
        <a:p>
          <a:endParaRPr lang="en-US"/>
        </a:p>
      </dgm:t>
    </dgm:pt>
    <dgm:pt modelId="{14C307A1-FFCB-4D57-84DF-9406E9AA4149}" type="pres">
      <dgm:prSet presAssocID="{64D791F4-35C3-4273-B5F6-8F70C306E4E3}" presName="childText" presStyleLbl="bgAcc1" presStyleIdx="5" presStyleCnt="8" custScaleX="265509">
        <dgm:presLayoutVars>
          <dgm:bulletEnabled val="1"/>
        </dgm:presLayoutVars>
      </dgm:prSet>
      <dgm:spPr/>
      <dgm:t>
        <a:bodyPr/>
        <a:lstStyle/>
        <a:p>
          <a:endParaRPr lang="en-US"/>
        </a:p>
      </dgm:t>
    </dgm:pt>
    <dgm:pt modelId="{C8EC13C1-F82A-4F8A-9AAB-F8780EB04221}" type="pres">
      <dgm:prSet presAssocID="{D0AB5AAC-6448-4B6D-B012-9ED6B2CC73A2}" presName="Name13" presStyleLbl="parChTrans1D2" presStyleIdx="6" presStyleCnt="8"/>
      <dgm:spPr/>
      <dgm:t>
        <a:bodyPr/>
        <a:lstStyle/>
        <a:p>
          <a:endParaRPr lang="en-US"/>
        </a:p>
      </dgm:t>
    </dgm:pt>
    <dgm:pt modelId="{FB2160AC-1C3E-4B92-A33A-95D1AD45D5E1}" type="pres">
      <dgm:prSet presAssocID="{AE9981FF-4ABF-43CA-AAAF-293DAE8F0A51}" presName="childText" presStyleLbl="bgAcc1" presStyleIdx="6" presStyleCnt="8" custScaleX="265509">
        <dgm:presLayoutVars>
          <dgm:bulletEnabled val="1"/>
        </dgm:presLayoutVars>
      </dgm:prSet>
      <dgm:spPr/>
      <dgm:t>
        <a:bodyPr/>
        <a:lstStyle/>
        <a:p>
          <a:endParaRPr lang="en-US"/>
        </a:p>
      </dgm:t>
    </dgm:pt>
    <dgm:pt modelId="{BAB2B3CD-3655-4F18-BFBC-30E58ABEBC51}" type="pres">
      <dgm:prSet presAssocID="{54E249E2-7588-4ECC-AFBA-194BC7B3B30F}" presName="Name13" presStyleLbl="parChTrans1D2" presStyleIdx="7" presStyleCnt="8"/>
      <dgm:spPr/>
      <dgm:t>
        <a:bodyPr/>
        <a:lstStyle/>
        <a:p>
          <a:endParaRPr lang="en-US"/>
        </a:p>
      </dgm:t>
    </dgm:pt>
    <dgm:pt modelId="{71ACC030-D77E-4977-A51F-4CCCCE4777E1}" type="pres">
      <dgm:prSet presAssocID="{9BC74A69-C03B-415A-AAD6-B135647D15B8}" presName="childText" presStyleLbl="bgAcc1" presStyleIdx="7" presStyleCnt="8" custScaleX="265509">
        <dgm:presLayoutVars>
          <dgm:bulletEnabled val="1"/>
        </dgm:presLayoutVars>
      </dgm:prSet>
      <dgm:spPr/>
      <dgm:t>
        <a:bodyPr/>
        <a:lstStyle/>
        <a:p>
          <a:endParaRPr lang="en-US"/>
        </a:p>
      </dgm:t>
    </dgm:pt>
  </dgm:ptLst>
  <dgm:cxnLst>
    <dgm:cxn modelId="{08D4B27C-D945-44DA-AA1C-FC4ABFE91F1C}" type="presOf" srcId="{4B1515BE-EA69-49BF-AAEA-59660E04C5FB}" destId="{0523FD0D-B796-429A-AFD0-03522FFB083B}" srcOrd="0" destOrd="0" presId="urn:microsoft.com/office/officeart/2005/8/layout/hierarchy3"/>
    <dgm:cxn modelId="{0DC08E17-16E0-4717-9425-EE3E518D6422}" type="presOf" srcId="{5A24A723-090A-488E-A182-DDE1AEB1D781}" destId="{FBF240F9-0283-410D-883A-4E78E04591B0}" srcOrd="0" destOrd="0" presId="urn:microsoft.com/office/officeart/2005/8/layout/hierarchy3"/>
    <dgm:cxn modelId="{9D53F164-08C4-48EE-94BC-D4D63A0E4150}" type="presOf" srcId="{425591A4-0931-42CB-BCC6-35BB56CE02DF}" destId="{ADCD4EF8-1C15-4224-93C2-0C4427EC8FD3}" srcOrd="0" destOrd="0" presId="urn:microsoft.com/office/officeart/2005/8/layout/hierarchy3"/>
    <dgm:cxn modelId="{A69E4479-88A1-47CC-8E49-772D65C67CC0}" srcId="{7BBCC44E-0F1F-4002-8379-80DB8451831A}" destId="{D7F6AB02-1673-435F-AE32-F4A896061033}" srcOrd="2" destOrd="0" parTransId="{FFF70F59-BDEE-41CA-AAAD-3AFCE1520AFC}" sibTransId="{A25B05E6-9BB0-4377-B9C9-3A03E84CA68E}"/>
    <dgm:cxn modelId="{EBD8DC3D-2762-4D89-95D9-AFDAC53050FD}" type="presOf" srcId="{FF62C0F6-E43D-42B5-9184-46AC9977E442}" destId="{4729E683-B350-46FB-9DC6-A48C2753223D}" srcOrd="1" destOrd="0" presId="urn:microsoft.com/office/officeart/2005/8/layout/hierarchy3"/>
    <dgm:cxn modelId="{2A6AD567-A8D6-4F34-BB10-002FE6E682E7}" srcId="{FF62C0F6-E43D-42B5-9184-46AC9977E442}" destId="{AE9981FF-4ABF-43CA-AAAF-293DAE8F0A51}" srcOrd="2" destOrd="0" parTransId="{D0AB5AAC-6448-4B6D-B012-9ED6B2CC73A2}" sibTransId="{DFF71348-9789-4C82-A8AB-3821FE1E0DD4}"/>
    <dgm:cxn modelId="{30DCAC75-E212-4A9B-9A0A-14F4B39202E2}" type="presOf" srcId="{7BBCC44E-0F1F-4002-8379-80DB8451831A}" destId="{AE8D0CD3-3C4C-4951-9512-52E136FB7C0F}" srcOrd="0" destOrd="0" presId="urn:microsoft.com/office/officeart/2005/8/layout/hierarchy3"/>
    <dgm:cxn modelId="{BBDF5ABE-BDA3-4D79-8421-AC3123A94A72}" srcId="{FF62C0F6-E43D-42B5-9184-46AC9977E442}" destId="{781D73D6-454E-467A-8588-59F8663C4A41}" srcOrd="0" destOrd="0" parTransId="{B8CC993C-AB11-408E-AB09-EC341F4E87EE}" sibTransId="{27FDF631-83D7-4CF7-85D5-2B9F22EE0740}"/>
    <dgm:cxn modelId="{1AAD1CCF-01CD-4A97-9094-269580710E50}" type="presOf" srcId="{653C7AAF-53A9-4DA4-A4DB-DF0D607B560D}" destId="{9663A89D-9FCB-49F1-A103-F92785CDF832}" srcOrd="0" destOrd="0" presId="urn:microsoft.com/office/officeart/2005/8/layout/hierarchy3"/>
    <dgm:cxn modelId="{8881B295-EF01-4328-8D0B-6790A5E45EA6}" type="presOf" srcId="{FFF70F59-BDEE-41CA-AAAD-3AFCE1520AFC}" destId="{46E78006-5071-432F-A9F2-C7F7DA0125E2}" srcOrd="0" destOrd="0" presId="urn:microsoft.com/office/officeart/2005/8/layout/hierarchy3"/>
    <dgm:cxn modelId="{E70C2113-1FE3-4E40-988F-60E643FFC6AB}" type="presOf" srcId="{04E56AD1-D4FE-4535-8B09-90F24EAEF650}" destId="{F6506507-EC01-4583-B204-DD2EE9386EDD}" srcOrd="0" destOrd="0" presId="urn:microsoft.com/office/officeart/2005/8/layout/hierarchy3"/>
    <dgm:cxn modelId="{7CC72328-3CD1-4A73-AA8C-5A5897AB1716}" srcId="{425591A4-0931-42CB-BCC6-35BB56CE02DF}" destId="{7BBCC44E-0F1F-4002-8379-80DB8451831A}" srcOrd="0" destOrd="0" parTransId="{8D24E8DA-694E-45AF-AC9E-4C1BC7C5C400}" sibTransId="{337446BA-C5D6-42C3-A3EB-5C0380FA8F76}"/>
    <dgm:cxn modelId="{DE1CFA26-05EE-48C5-925C-BA8F919D5EE4}" type="presOf" srcId="{54E249E2-7588-4ECC-AFBA-194BC7B3B30F}" destId="{BAB2B3CD-3655-4F18-BFBC-30E58ABEBC51}" srcOrd="0" destOrd="0" presId="urn:microsoft.com/office/officeart/2005/8/layout/hierarchy3"/>
    <dgm:cxn modelId="{1FF7649A-AAC2-410E-BE40-69977B5853C9}" srcId="{425591A4-0931-42CB-BCC6-35BB56CE02DF}" destId="{FF62C0F6-E43D-42B5-9184-46AC9977E442}" srcOrd="1" destOrd="0" parTransId="{1965FAEC-EAD6-4D67-9052-E2FB54E702AB}" sibTransId="{1D434916-0740-417C-9386-F83649CAA2ED}"/>
    <dgm:cxn modelId="{B4C2397B-C4BF-4E1F-AD7C-EA942C9838E8}" type="presOf" srcId="{AE9981FF-4ABF-43CA-AAAF-293DAE8F0A51}" destId="{FB2160AC-1C3E-4B92-A33A-95D1AD45D5E1}" srcOrd="0" destOrd="0" presId="urn:microsoft.com/office/officeart/2005/8/layout/hierarchy3"/>
    <dgm:cxn modelId="{CE8E4F1C-3DB9-4E61-8432-BF61ED8F19E6}" srcId="{7BBCC44E-0F1F-4002-8379-80DB8451831A}" destId="{4B1515BE-EA69-49BF-AAEA-59660E04C5FB}" srcOrd="3" destOrd="0" parTransId="{2FA1AF77-9DAF-4BEF-B58A-815AC3D6EB39}" sibTransId="{EBDCEB49-124F-4611-AA0B-12E0601E08A5}"/>
    <dgm:cxn modelId="{CDBA7AEB-DACC-4BB0-943F-2C8BC635417D}" type="presOf" srcId="{D7F6AB02-1673-435F-AE32-F4A896061033}" destId="{73630E13-18CA-4A3E-8E9A-E3BECC7C5A62}" srcOrd="0" destOrd="0" presId="urn:microsoft.com/office/officeart/2005/8/layout/hierarchy3"/>
    <dgm:cxn modelId="{1D409EF6-400B-4848-9548-17D1608279E7}" type="presOf" srcId="{64D791F4-35C3-4273-B5F6-8F70C306E4E3}" destId="{14C307A1-FFCB-4D57-84DF-9406E9AA4149}" srcOrd="0" destOrd="0" presId="urn:microsoft.com/office/officeart/2005/8/layout/hierarchy3"/>
    <dgm:cxn modelId="{0D554D37-25CF-4D38-8F7E-A2C1DBFCC85C}" srcId="{FF62C0F6-E43D-42B5-9184-46AC9977E442}" destId="{64D791F4-35C3-4273-B5F6-8F70C306E4E3}" srcOrd="1" destOrd="0" parTransId="{5B434A1B-CC55-4AFA-9B49-5DD605A60228}" sibTransId="{0FABCDA0-A26D-4808-986D-FA9F989E1298}"/>
    <dgm:cxn modelId="{7271480B-CC19-4B14-868C-120F709D7FD8}" type="presOf" srcId="{2FA1AF77-9DAF-4BEF-B58A-815AC3D6EB39}" destId="{AE85009A-571C-4DEE-906B-87C4105EA38C}" srcOrd="0" destOrd="0" presId="urn:microsoft.com/office/officeart/2005/8/layout/hierarchy3"/>
    <dgm:cxn modelId="{C577293E-5A75-46CF-B60E-D8480FA8A576}" srcId="{FF62C0F6-E43D-42B5-9184-46AC9977E442}" destId="{9BC74A69-C03B-415A-AAD6-B135647D15B8}" srcOrd="3" destOrd="0" parTransId="{54E249E2-7588-4ECC-AFBA-194BC7B3B30F}" sibTransId="{0B47E4CB-45EF-40CD-9889-5B43F872B17F}"/>
    <dgm:cxn modelId="{3823BF3A-09CE-497B-8554-D0E0810DA002}" srcId="{7BBCC44E-0F1F-4002-8379-80DB8451831A}" destId="{6D1DD9A0-10EF-4471-BF46-963627D8B10A}" srcOrd="0" destOrd="0" parTransId="{5A24A723-090A-488E-A182-DDE1AEB1D781}" sibTransId="{70D76167-D14C-4CE3-A588-C6B6BF5AFFF6}"/>
    <dgm:cxn modelId="{DA2C11F9-17EA-4C1F-BE88-8A616219F655}" type="presOf" srcId="{6D1DD9A0-10EF-4471-BF46-963627D8B10A}" destId="{287473BC-3B7E-4FE0-8215-D2F06B6D303A}" srcOrd="0" destOrd="0" presId="urn:microsoft.com/office/officeart/2005/8/layout/hierarchy3"/>
    <dgm:cxn modelId="{5100AC65-2426-4B76-B7CC-13C5FBC4B61C}" type="presOf" srcId="{781D73D6-454E-467A-8588-59F8663C4A41}" destId="{A8FA63AB-C1EC-4312-89A3-3F87ABE84536}" srcOrd="0" destOrd="0" presId="urn:microsoft.com/office/officeart/2005/8/layout/hierarchy3"/>
    <dgm:cxn modelId="{132B624D-29DB-4463-A46E-C4137A5C40AF}" type="presOf" srcId="{7BBCC44E-0F1F-4002-8379-80DB8451831A}" destId="{7C6A3B4B-B33A-46F3-8FF2-E58AC9162E9A}" srcOrd="1" destOrd="0" presId="urn:microsoft.com/office/officeart/2005/8/layout/hierarchy3"/>
    <dgm:cxn modelId="{5441DED2-3A2F-463B-A732-635DD942E950}" type="presOf" srcId="{5B434A1B-CC55-4AFA-9B49-5DD605A60228}" destId="{FFF773C3-E8FE-44CB-9B19-B5AA7FE729E8}" srcOrd="0" destOrd="0" presId="urn:microsoft.com/office/officeart/2005/8/layout/hierarchy3"/>
    <dgm:cxn modelId="{01DCD031-D371-4EC7-9CA1-CEA609CBEAC8}" type="presOf" srcId="{9BC74A69-C03B-415A-AAD6-B135647D15B8}" destId="{71ACC030-D77E-4977-A51F-4CCCCE4777E1}" srcOrd="0" destOrd="0" presId="urn:microsoft.com/office/officeart/2005/8/layout/hierarchy3"/>
    <dgm:cxn modelId="{2EAAD4C2-6E2E-4887-BEA9-00E659A5CC04}" srcId="{7BBCC44E-0F1F-4002-8379-80DB8451831A}" destId="{653C7AAF-53A9-4DA4-A4DB-DF0D607B560D}" srcOrd="1" destOrd="0" parTransId="{04E56AD1-D4FE-4535-8B09-90F24EAEF650}" sibTransId="{51E6E3E8-0713-45D7-A0AA-A4E1A9BA5B00}"/>
    <dgm:cxn modelId="{2E8F5BE1-301D-4FAE-B62E-BDFA023F6C1A}" type="presOf" srcId="{B8CC993C-AB11-408E-AB09-EC341F4E87EE}" destId="{4F5C114F-54D0-472E-8B33-61BF21102391}" srcOrd="0" destOrd="0" presId="urn:microsoft.com/office/officeart/2005/8/layout/hierarchy3"/>
    <dgm:cxn modelId="{2680AA24-634D-4678-9A1C-6029CB54D4B4}" type="presOf" srcId="{FF62C0F6-E43D-42B5-9184-46AC9977E442}" destId="{7406CB97-CF41-4E52-950D-7DBCB0B84D8C}" srcOrd="0" destOrd="0" presId="urn:microsoft.com/office/officeart/2005/8/layout/hierarchy3"/>
    <dgm:cxn modelId="{5239F50F-63C8-4D73-B7B3-CB9C8DB291F6}" type="presOf" srcId="{D0AB5AAC-6448-4B6D-B012-9ED6B2CC73A2}" destId="{C8EC13C1-F82A-4F8A-9AAB-F8780EB04221}" srcOrd="0" destOrd="0" presId="urn:microsoft.com/office/officeart/2005/8/layout/hierarchy3"/>
    <dgm:cxn modelId="{BC4E883F-C4AE-473E-80C7-A3941C1D3575}" type="presParOf" srcId="{ADCD4EF8-1C15-4224-93C2-0C4427EC8FD3}" destId="{1601D358-C29C-4B4F-A15B-0C77DCEDFE75}" srcOrd="0" destOrd="0" presId="urn:microsoft.com/office/officeart/2005/8/layout/hierarchy3"/>
    <dgm:cxn modelId="{6FE53D6F-82E6-4324-9424-C5B02A76C40A}" type="presParOf" srcId="{1601D358-C29C-4B4F-A15B-0C77DCEDFE75}" destId="{72E66071-B890-4826-BA1E-0E3ED61363A8}" srcOrd="0" destOrd="0" presId="urn:microsoft.com/office/officeart/2005/8/layout/hierarchy3"/>
    <dgm:cxn modelId="{2F07D056-5ACC-4013-889E-281ABF9CF381}" type="presParOf" srcId="{72E66071-B890-4826-BA1E-0E3ED61363A8}" destId="{AE8D0CD3-3C4C-4951-9512-52E136FB7C0F}" srcOrd="0" destOrd="0" presId="urn:microsoft.com/office/officeart/2005/8/layout/hierarchy3"/>
    <dgm:cxn modelId="{33388D79-F37C-418F-B5D7-47594DEB2B66}" type="presParOf" srcId="{72E66071-B890-4826-BA1E-0E3ED61363A8}" destId="{7C6A3B4B-B33A-46F3-8FF2-E58AC9162E9A}" srcOrd="1" destOrd="0" presId="urn:microsoft.com/office/officeart/2005/8/layout/hierarchy3"/>
    <dgm:cxn modelId="{2EEA97A7-0A29-4B91-A568-AEFF2A93F992}" type="presParOf" srcId="{1601D358-C29C-4B4F-A15B-0C77DCEDFE75}" destId="{F1B71741-CAA6-4CC1-8E70-C9B12A3F2386}" srcOrd="1" destOrd="0" presId="urn:microsoft.com/office/officeart/2005/8/layout/hierarchy3"/>
    <dgm:cxn modelId="{8DCD126A-8137-4E1D-912E-EE3537BD6C8F}" type="presParOf" srcId="{F1B71741-CAA6-4CC1-8E70-C9B12A3F2386}" destId="{FBF240F9-0283-410D-883A-4E78E04591B0}" srcOrd="0" destOrd="0" presId="urn:microsoft.com/office/officeart/2005/8/layout/hierarchy3"/>
    <dgm:cxn modelId="{F1947D0C-53FA-4D30-A4CB-DB59C5ECCBDB}" type="presParOf" srcId="{F1B71741-CAA6-4CC1-8E70-C9B12A3F2386}" destId="{287473BC-3B7E-4FE0-8215-D2F06B6D303A}" srcOrd="1" destOrd="0" presId="urn:microsoft.com/office/officeart/2005/8/layout/hierarchy3"/>
    <dgm:cxn modelId="{A9CA86BD-866D-4D7B-8D46-3654A8E96E60}" type="presParOf" srcId="{F1B71741-CAA6-4CC1-8E70-C9B12A3F2386}" destId="{F6506507-EC01-4583-B204-DD2EE9386EDD}" srcOrd="2" destOrd="0" presId="urn:microsoft.com/office/officeart/2005/8/layout/hierarchy3"/>
    <dgm:cxn modelId="{47255837-01BD-41A1-B74E-C0A0F4E2538E}" type="presParOf" srcId="{F1B71741-CAA6-4CC1-8E70-C9B12A3F2386}" destId="{9663A89D-9FCB-49F1-A103-F92785CDF832}" srcOrd="3" destOrd="0" presId="urn:microsoft.com/office/officeart/2005/8/layout/hierarchy3"/>
    <dgm:cxn modelId="{BC215B0B-0E21-4196-96DD-0FDE4769F64F}" type="presParOf" srcId="{F1B71741-CAA6-4CC1-8E70-C9B12A3F2386}" destId="{46E78006-5071-432F-A9F2-C7F7DA0125E2}" srcOrd="4" destOrd="0" presId="urn:microsoft.com/office/officeart/2005/8/layout/hierarchy3"/>
    <dgm:cxn modelId="{E36F6BE4-69BB-4EB2-BCB7-C744F304AE54}" type="presParOf" srcId="{F1B71741-CAA6-4CC1-8E70-C9B12A3F2386}" destId="{73630E13-18CA-4A3E-8E9A-E3BECC7C5A62}" srcOrd="5" destOrd="0" presId="urn:microsoft.com/office/officeart/2005/8/layout/hierarchy3"/>
    <dgm:cxn modelId="{C0E8E0FB-5A32-41C8-928E-42ECDA2F480F}" type="presParOf" srcId="{F1B71741-CAA6-4CC1-8E70-C9B12A3F2386}" destId="{AE85009A-571C-4DEE-906B-87C4105EA38C}" srcOrd="6" destOrd="0" presId="urn:microsoft.com/office/officeart/2005/8/layout/hierarchy3"/>
    <dgm:cxn modelId="{5257A479-4125-453C-825E-E76F47B2D524}" type="presParOf" srcId="{F1B71741-CAA6-4CC1-8E70-C9B12A3F2386}" destId="{0523FD0D-B796-429A-AFD0-03522FFB083B}" srcOrd="7" destOrd="0" presId="urn:microsoft.com/office/officeart/2005/8/layout/hierarchy3"/>
    <dgm:cxn modelId="{65A06200-4074-431E-80D6-1F2D5C827F36}" type="presParOf" srcId="{ADCD4EF8-1C15-4224-93C2-0C4427EC8FD3}" destId="{8003100E-C216-4094-98F4-4AFF8A27EBAA}" srcOrd="1" destOrd="0" presId="urn:microsoft.com/office/officeart/2005/8/layout/hierarchy3"/>
    <dgm:cxn modelId="{32801129-3C76-45FF-8713-969B07213363}" type="presParOf" srcId="{8003100E-C216-4094-98F4-4AFF8A27EBAA}" destId="{A10B40DE-3C15-427A-B5EA-AB9411F77BDD}" srcOrd="0" destOrd="0" presId="urn:microsoft.com/office/officeart/2005/8/layout/hierarchy3"/>
    <dgm:cxn modelId="{9E894B5C-1C16-4053-9846-C49AC8873F55}" type="presParOf" srcId="{A10B40DE-3C15-427A-B5EA-AB9411F77BDD}" destId="{7406CB97-CF41-4E52-950D-7DBCB0B84D8C}" srcOrd="0" destOrd="0" presId="urn:microsoft.com/office/officeart/2005/8/layout/hierarchy3"/>
    <dgm:cxn modelId="{2C26058C-9410-4673-A34F-07E81CB076D1}" type="presParOf" srcId="{A10B40DE-3C15-427A-B5EA-AB9411F77BDD}" destId="{4729E683-B350-46FB-9DC6-A48C2753223D}" srcOrd="1" destOrd="0" presId="urn:microsoft.com/office/officeart/2005/8/layout/hierarchy3"/>
    <dgm:cxn modelId="{3B0B8CD3-2078-421A-A759-7D68CE3B2C1A}" type="presParOf" srcId="{8003100E-C216-4094-98F4-4AFF8A27EBAA}" destId="{1A1EDF57-9BA6-4EB2-A0C4-1C041D764E6E}" srcOrd="1" destOrd="0" presId="urn:microsoft.com/office/officeart/2005/8/layout/hierarchy3"/>
    <dgm:cxn modelId="{40CB5782-693C-48BA-AE20-84E2A209A2FD}" type="presParOf" srcId="{1A1EDF57-9BA6-4EB2-A0C4-1C041D764E6E}" destId="{4F5C114F-54D0-472E-8B33-61BF21102391}" srcOrd="0" destOrd="0" presId="urn:microsoft.com/office/officeart/2005/8/layout/hierarchy3"/>
    <dgm:cxn modelId="{D6D7D3DF-72C1-4A76-9DF6-164E77943471}" type="presParOf" srcId="{1A1EDF57-9BA6-4EB2-A0C4-1C041D764E6E}" destId="{A8FA63AB-C1EC-4312-89A3-3F87ABE84536}" srcOrd="1" destOrd="0" presId="urn:microsoft.com/office/officeart/2005/8/layout/hierarchy3"/>
    <dgm:cxn modelId="{67ACC0E4-49EB-464C-8867-F70AAF6EDF3C}" type="presParOf" srcId="{1A1EDF57-9BA6-4EB2-A0C4-1C041D764E6E}" destId="{FFF773C3-E8FE-44CB-9B19-B5AA7FE729E8}" srcOrd="2" destOrd="0" presId="urn:microsoft.com/office/officeart/2005/8/layout/hierarchy3"/>
    <dgm:cxn modelId="{F1D05F55-C99E-4E1B-A93E-5F9704572AB8}" type="presParOf" srcId="{1A1EDF57-9BA6-4EB2-A0C4-1C041D764E6E}" destId="{14C307A1-FFCB-4D57-84DF-9406E9AA4149}" srcOrd="3" destOrd="0" presId="urn:microsoft.com/office/officeart/2005/8/layout/hierarchy3"/>
    <dgm:cxn modelId="{F6CC7E49-5232-4135-A032-57E3BE5DC224}" type="presParOf" srcId="{1A1EDF57-9BA6-4EB2-A0C4-1C041D764E6E}" destId="{C8EC13C1-F82A-4F8A-9AAB-F8780EB04221}" srcOrd="4" destOrd="0" presId="urn:microsoft.com/office/officeart/2005/8/layout/hierarchy3"/>
    <dgm:cxn modelId="{513B1D6A-8BF8-4C60-9DF0-5A9E818349BC}" type="presParOf" srcId="{1A1EDF57-9BA6-4EB2-A0C4-1C041D764E6E}" destId="{FB2160AC-1C3E-4B92-A33A-95D1AD45D5E1}" srcOrd="5" destOrd="0" presId="urn:microsoft.com/office/officeart/2005/8/layout/hierarchy3"/>
    <dgm:cxn modelId="{313ACD7E-C17A-4433-A65F-B462E40B9FB2}" type="presParOf" srcId="{1A1EDF57-9BA6-4EB2-A0C4-1C041D764E6E}" destId="{BAB2B3CD-3655-4F18-BFBC-30E58ABEBC51}" srcOrd="6" destOrd="0" presId="urn:microsoft.com/office/officeart/2005/8/layout/hierarchy3"/>
    <dgm:cxn modelId="{C9420889-99A1-4FE7-B179-C5CB6EC6C8F2}" type="presParOf" srcId="{1A1EDF57-9BA6-4EB2-A0C4-1C041D764E6E}" destId="{71ACC030-D77E-4977-A51F-4CCCCE4777E1}"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F41B0-8CAB-49B0-B8D3-33F51453F42F}">
      <dsp:nvSpPr>
        <dsp:cNvPr id="0" name=""/>
        <dsp:cNvSpPr/>
      </dsp:nvSpPr>
      <dsp:spPr>
        <a:xfrm>
          <a:off x="887653" y="704468"/>
          <a:ext cx="3243834" cy="112654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A9140B-8CFF-4263-9F3A-CA0995CDA377}">
      <dsp:nvSpPr>
        <dsp:cNvPr id="0" name=""/>
        <dsp:cNvSpPr/>
      </dsp:nvSpPr>
      <dsp:spPr>
        <a:xfrm>
          <a:off x="2200274" y="3462984"/>
          <a:ext cx="628649" cy="402336"/>
        </a:xfrm>
        <a:prstGeom prst="down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AC44F7-644F-4B63-AA8A-8C28BED7F8FA}">
      <dsp:nvSpPr>
        <dsp:cNvPr id="0" name=""/>
        <dsp:cNvSpPr/>
      </dsp:nvSpPr>
      <dsp:spPr>
        <a:xfrm>
          <a:off x="1005839" y="3784853"/>
          <a:ext cx="3017520" cy="75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kern="1200" dirty="0"/>
        </a:p>
      </dsp:txBody>
      <dsp:txXfrm>
        <a:off x="1005839" y="3784853"/>
        <a:ext cx="3017520" cy="754380"/>
      </dsp:txXfrm>
    </dsp:sp>
    <dsp:sp modelId="{B86197E4-3E45-461A-9F92-62014157C596}">
      <dsp:nvSpPr>
        <dsp:cNvPr id="0" name=""/>
        <dsp:cNvSpPr/>
      </dsp:nvSpPr>
      <dsp:spPr>
        <a:xfrm>
          <a:off x="2067001" y="1918014"/>
          <a:ext cx="1131570" cy="113157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MU</a:t>
          </a:r>
          <a:endParaRPr lang="en-US" sz="2000" kern="1200" dirty="0"/>
        </a:p>
      </dsp:txBody>
      <dsp:txXfrm>
        <a:off x="2232716" y="2083729"/>
        <a:ext cx="800140" cy="800140"/>
      </dsp:txXfrm>
    </dsp:sp>
    <dsp:sp modelId="{12D90771-A880-47B2-9B48-C7E9317A8732}">
      <dsp:nvSpPr>
        <dsp:cNvPr id="0" name=""/>
        <dsp:cNvSpPr/>
      </dsp:nvSpPr>
      <dsp:spPr>
        <a:xfrm>
          <a:off x="1257299" y="1069085"/>
          <a:ext cx="1131570" cy="113157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VM</a:t>
          </a:r>
          <a:endParaRPr lang="en-US" sz="2800" kern="1200" dirty="0"/>
        </a:p>
      </dsp:txBody>
      <dsp:txXfrm>
        <a:off x="1423014" y="1234800"/>
        <a:ext cx="800140" cy="800140"/>
      </dsp:txXfrm>
    </dsp:sp>
    <dsp:sp modelId="{4A670FBB-DBAF-4567-8D29-BF1CD9577FB3}">
      <dsp:nvSpPr>
        <dsp:cNvPr id="0" name=""/>
        <dsp:cNvSpPr/>
      </dsp:nvSpPr>
      <dsp:spPr>
        <a:xfrm>
          <a:off x="2414016" y="795497"/>
          <a:ext cx="1131570" cy="113157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PQRS</a:t>
          </a:r>
          <a:endParaRPr lang="en-US" sz="2000" kern="1200" dirty="0"/>
        </a:p>
      </dsp:txBody>
      <dsp:txXfrm>
        <a:off x="2579731" y="961212"/>
        <a:ext cx="800140" cy="800140"/>
      </dsp:txXfrm>
    </dsp:sp>
    <dsp:sp modelId="{751C34BD-D10E-42D8-B30F-25768C4073BB}">
      <dsp:nvSpPr>
        <dsp:cNvPr id="0" name=""/>
        <dsp:cNvSpPr/>
      </dsp:nvSpPr>
      <dsp:spPr>
        <a:xfrm>
          <a:off x="754379" y="566165"/>
          <a:ext cx="3520440" cy="2816352"/>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C6897-E918-4BCD-8F7F-D244B471A7A9}">
      <dsp:nvSpPr>
        <dsp:cNvPr id="0" name=""/>
        <dsp:cNvSpPr/>
      </dsp:nvSpPr>
      <dsp:spPr>
        <a:xfrm>
          <a:off x="2721328" y="2794531"/>
          <a:ext cx="2253543" cy="225354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t>Advanced APM</a:t>
          </a:r>
          <a:endParaRPr lang="en-US" sz="2500" b="1" kern="1200" dirty="0"/>
        </a:p>
      </dsp:txBody>
      <dsp:txXfrm>
        <a:off x="3051352" y="3124555"/>
        <a:ext cx="1593495" cy="1593495"/>
      </dsp:txXfrm>
    </dsp:sp>
    <dsp:sp modelId="{A8CB8FE4-A76E-4F3C-8C74-BF4819085F97}">
      <dsp:nvSpPr>
        <dsp:cNvPr id="0" name=""/>
        <dsp:cNvSpPr/>
      </dsp:nvSpPr>
      <dsp:spPr>
        <a:xfrm rot="12900000">
          <a:off x="1174254" y="2368278"/>
          <a:ext cx="1829036" cy="642259"/>
        </a:xfrm>
        <a:prstGeom prst="leftArrow">
          <a:avLst>
            <a:gd name="adj1" fmla="val 60000"/>
            <a:gd name="adj2" fmla="val 50000"/>
          </a:avLst>
        </a:prstGeom>
        <a:solidFill>
          <a:schemeClr val="accent5">
            <a:lumMod val="90000"/>
          </a:schemeClr>
        </a:solidFill>
        <a:ln>
          <a:noFill/>
        </a:ln>
        <a:effectLst/>
      </dsp:spPr>
      <dsp:style>
        <a:lnRef idx="0">
          <a:scrgbClr r="0" g="0" b="0"/>
        </a:lnRef>
        <a:fillRef idx="1">
          <a:scrgbClr r="0" g="0" b="0"/>
        </a:fillRef>
        <a:effectRef idx="0">
          <a:scrgbClr r="0" g="0" b="0"/>
        </a:effectRef>
        <a:fontRef idx="minor">
          <a:schemeClr val="lt1"/>
        </a:fontRef>
      </dsp:style>
    </dsp:sp>
    <dsp:sp modelId="{22BAE630-1732-4751-9F47-4B2557105D73}">
      <dsp:nvSpPr>
        <dsp:cNvPr id="0" name=""/>
        <dsp:cNvSpPr/>
      </dsp:nvSpPr>
      <dsp:spPr>
        <a:xfrm>
          <a:off x="269209" y="1308516"/>
          <a:ext cx="2140866" cy="1712693"/>
        </a:xfrm>
        <a:prstGeom prst="roundRect">
          <a:avLst>
            <a:gd name="adj" fmla="val 10000"/>
          </a:avLst>
        </a:prstGeom>
        <a:solidFill>
          <a:schemeClr val="accent5">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Arial" panose="020B0604020202020204" pitchFamily="34" charset="0"/>
              <a:cs typeface="Arial" panose="020B0604020202020204" pitchFamily="34" charset="0"/>
            </a:rPr>
            <a:t>Require use of certified EHR technology</a:t>
          </a:r>
          <a:endParaRPr lang="en-US" sz="2800" kern="1200" dirty="0">
            <a:solidFill>
              <a:schemeClr val="tx1"/>
            </a:solidFill>
          </a:endParaRPr>
        </a:p>
      </dsp:txBody>
      <dsp:txXfrm>
        <a:off x="319372" y="1358679"/>
        <a:ext cx="2040540" cy="1612367"/>
      </dsp:txXfrm>
    </dsp:sp>
    <dsp:sp modelId="{367F9232-200C-41A4-AB60-B99471782B97}">
      <dsp:nvSpPr>
        <dsp:cNvPr id="0" name=""/>
        <dsp:cNvSpPr/>
      </dsp:nvSpPr>
      <dsp:spPr>
        <a:xfrm rot="16200000">
          <a:off x="2933581" y="1452431"/>
          <a:ext cx="1829036" cy="642259"/>
        </a:xfrm>
        <a:prstGeom prst="leftArrow">
          <a:avLst>
            <a:gd name="adj1" fmla="val 60000"/>
            <a:gd name="adj2" fmla="val 50000"/>
          </a:avLst>
        </a:prstGeom>
        <a:solidFill>
          <a:schemeClr val="accent5">
            <a:hueOff val="1628513"/>
            <a:satOff val="5598"/>
            <a:lumOff val="-268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83B045-F3E2-4A3D-8226-E6A87F3F197B}">
      <dsp:nvSpPr>
        <dsp:cNvPr id="0" name=""/>
        <dsp:cNvSpPr/>
      </dsp:nvSpPr>
      <dsp:spPr>
        <a:xfrm>
          <a:off x="2777666" y="2696"/>
          <a:ext cx="2140866" cy="1712693"/>
        </a:xfrm>
        <a:prstGeom prst="roundRect">
          <a:avLst>
            <a:gd name="adj" fmla="val 10000"/>
          </a:avLst>
        </a:prstGeom>
        <a:solidFill>
          <a:schemeClr val="accent5">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0" kern="1200" smtClean="0">
              <a:latin typeface="Arial" panose="020B0604020202020204" pitchFamily="34" charset="0"/>
              <a:cs typeface="Arial" panose="020B0604020202020204" pitchFamily="34" charset="0"/>
            </a:rPr>
            <a:t>Tie payment to quality</a:t>
          </a:r>
          <a:endParaRPr lang="en-US" sz="2800" kern="1200" dirty="0"/>
        </a:p>
      </dsp:txBody>
      <dsp:txXfrm>
        <a:off x="2827829" y="52859"/>
        <a:ext cx="2040540" cy="1612367"/>
      </dsp:txXfrm>
    </dsp:sp>
    <dsp:sp modelId="{1A976C7D-1A0E-4E70-8DBA-708854DA388C}">
      <dsp:nvSpPr>
        <dsp:cNvPr id="0" name=""/>
        <dsp:cNvSpPr/>
      </dsp:nvSpPr>
      <dsp:spPr>
        <a:xfrm rot="19500000">
          <a:off x="4692908" y="2368278"/>
          <a:ext cx="1829036" cy="642259"/>
        </a:xfrm>
        <a:prstGeom prst="leftArrow">
          <a:avLst>
            <a:gd name="adj1" fmla="val 60000"/>
            <a:gd name="adj2" fmla="val 50000"/>
          </a:avLst>
        </a:prstGeom>
        <a:solidFill>
          <a:schemeClr val="accent5">
            <a:hueOff val="3257026"/>
            <a:satOff val="11196"/>
            <a:lumOff val="-53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A5EB6C-C736-485B-A559-9C93E34BB228}">
      <dsp:nvSpPr>
        <dsp:cNvPr id="0" name=""/>
        <dsp:cNvSpPr/>
      </dsp:nvSpPr>
      <dsp:spPr>
        <a:xfrm>
          <a:off x="5286123" y="1308516"/>
          <a:ext cx="2140866" cy="1712693"/>
        </a:xfrm>
        <a:prstGeom prst="roundRect">
          <a:avLst>
            <a:gd name="adj" fmla="val 10000"/>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0" kern="1200" smtClean="0">
              <a:latin typeface="Arial" panose="020B0604020202020204" pitchFamily="34" charset="0"/>
              <a:cs typeface="Arial" panose="020B0604020202020204" pitchFamily="34" charset="0"/>
            </a:rPr>
            <a:t>Require downside risk</a:t>
          </a:r>
          <a:endParaRPr lang="en-US" sz="2800" kern="1200" dirty="0"/>
        </a:p>
      </dsp:txBody>
      <dsp:txXfrm>
        <a:off x="5336286" y="1358679"/>
        <a:ext cx="2040540" cy="1612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6BE0D-C963-46C9-BD7E-824CC156AE31}">
      <dsp:nvSpPr>
        <dsp:cNvPr id="0" name=""/>
        <dsp:cNvSpPr/>
      </dsp:nvSpPr>
      <dsp:spPr>
        <a:xfrm>
          <a:off x="1707" y="0"/>
          <a:ext cx="7315200" cy="5151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solidFill>
                <a:schemeClr val="tx1"/>
              </a:solidFill>
            </a:rPr>
            <a:t>Models that qualify in 2018:</a:t>
          </a:r>
          <a:endParaRPr lang="en-US" sz="3200" kern="1200" dirty="0">
            <a:solidFill>
              <a:schemeClr val="tx1"/>
            </a:solidFill>
          </a:endParaRPr>
        </a:p>
        <a:p>
          <a:pPr marL="801688" lvl="1" indent="0" algn="l" defTabSz="1111250">
            <a:lnSpc>
              <a:spcPct val="90000"/>
            </a:lnSpc>
            <a:spcBef>
              <a:spcPct val="0"/>
            </a:spcBef>
            <a:spcAft>
              <a:spcPct val="15000"/>
            </a:spcAft>
            <a:buChar char="••"/>
          </a:pPr>
          <a:r>
            <a:rPr lang="en-US" sz="2500" b="0" kern="1200" dirty="0" smtClean="0">
              <a:solidFill>
                <a:schemeClr val="tx1"/>
              </a:solidFill>
            </a:rPr>
            <a:t>MSSP Track 1+</a:t>
          </a:r>
          <a:endParaRPr lang="en-US" sz="2500" b="0" kern="1200" dirty="0">
            <a:solidFill>
              <a:schemeClr val="tx1"/>
            </a:solidFill>
          </a:endParaRPr>
        </a:p>
        <a:p>
          <a:pPr marL="801688" lvl="1" indent="0" algn="l" defTabSz="1111250">
            <a:lnSpc>
              <a:spcPct val="90000"/>
            </a:lnSpc>
            <a:spcBef>
              <a:spcPct val="0"/>
            </a:spcBef>
            <a:spcAft>
              <a:spcPct val="15000"/>
            </a:spcAft>
            <a:buChar char="••"/>
          </a:pPr>
          <a:r>
            <a:rPr lang="en-US" sz="2500" b="0" kern="1200" dirty="0" smtClean="0">
              <a:solidFill>
                <a:schemeClr val="tx1"/>
              </a:solidFill>
            </a:rPr>
            <a:t>MSSP Track 2</a:t>
          </a:r>
          <a:endParaRPr lang="en-US" sz="2500" b="0" kern="1200" dirty="0">
            <a:solidFill>
              <a:schemeClr val="tx1"/>
            </a:solidFill>
          </a:endParaRPr>
        </a:p>
        <a:p>
          <a:pPr marL="801688" lvl="1" indent="0" algn="l" defTabSz="1111250">
            <a:lnSpc>
              <a:spcPct val="90000"/>
            </a:lnSpc>
            <a:spcBef>
              <a:spcPct val="0"/>
            </a:spcBef>
            <a:spcAft>
              <a:spcPct val="15000"/>
            </a:spcAft>
            <a:buChar char="••"/>
          </a:pPr>
          <a:r>
            <a:rPr lang="en-US" sz="2500" b="0" kern="1200" dirty="0" smtClean="0">
              <a:solidFill>
                <a:schemeClr val="tx1"/>
              </a:solidFill>
            </a:rPr>
            <a:t>MSSP Track 3</a:t>
          </a:r>
          <a:endParaRPr lang="en-US" sz="2500" b="0" kern="1200" dirty="0">
            <a:solidFill>
              <a:schemeClr val="tx1"/>
            </a:solidFill>
          </a:endParaRPr>
        </a:p>
        <a:p>
          <a:pPr marL="801688" lvl="1" indent="0" algn="l" defTabSz="1111250">
            <a:lnSpc>
              <a:spcPct val="90000"/>
            </a:lnSpc>
            <a:spcBef>
              <a:spcPct val="0"/>
            </a:spcBef>
            <a:spcAft>
              <a:spcPct val="15000"/>
            </a:spcAft>
            <a:buChar char="••"/>
          </a:pPr>
          <a:r>
            <a:rPr lang="en-US" sz="2500" b="0" kern="1200" dirty="0" smtClean="0">
              <a:solidFill>
                <a:schemeClr val="tx1"/>
              </a:solidFill>
            </a:rPr>
            <a:t>Next Generation ACO</a:t>
          </a:r>
          <a:endParaRPr lang="en-US" sz="2500" b="0" kern="1200" dirty="0">
            <a:solidFill>
              <a:schemeClr val="tx1"/>
            </a:solidFill>
          </a:endParaRPr>
        </a:p>
        <a:p>
          <a:pPr marL="801688" lvl="1" indent="0" algn="l" defTabSz="1111250">
            <a:lnSpc>
              <a:spcPct val="90000"/>
            </a:lnSpc>
            <a:spcBef>
              <a:spcPct val="0"/>
            </a:spcBef>
            <a:spcAft>
              <a:spcPct val="15000"/>
            </a:spcAft>
            <a:buChar char="••"/>
          </a:pPr>
          <a:r>
            <a:rPr lang="en-US" sz="2500" b="0" kern="1200" dirty="0" smtClean="0">
              <a:solidFill>
                <a:schemeClr val="tx1"/>
              </a:solidFill>
            </a:rPr>
            <a:t>Comprehensive</a:t>
          </a:r>
          <a:r>
            <a:rPr lang="en-US" sz="2500" b="0" kern="1200" baseline="0" dirty="0" smtClean="0">
              <a:solidFill>
                <a:schemeClr val="tx1"/>
              </a:solidFill>
            </a:rPr>
            <a:t> ESRD Care</a:t>
          </a:r>
          <a:endParaRPr lang="en-US" sz="2500" b="0" kern="1200" dirty="0">
            <a:solidFill>
              <a:schemeClr val="tx1"/>
            </a:solidFill>
          </a:endParaRPr>
        </a:p>
        <a:p>
          <a:pPr marL="801688" lvl="1" indent="0" algn="l" defTabSz="1111250">
            <a:lnSpc>
              <a:spcPct val="90000"/>
            </a:lnSpc>
            <a:spcBef>
              <a:spcPct val="0"/>
            </a:spcBef>
            <a:spcAft>
              <a:spcPct val="15000"/>
            </a:spcAft>
            <a:buChar char="••"/>
          </a:pPr>
          <a:r>
            <a:rPr lang="en-US" sz="2500" b="0" kern="1200" dirty="0" smtClean="0">
              <a:solidFill>
                <a:schemeClr val="tx1"/>
              </a:solidFill>
            </a:rPr>
            <a:t>Oncology</a:t>
          </a:r>
          <a:r>
            <a:rPr lang="en-US" sz="2500" b="0" kern="1200" baseline="0" dirty="0" smtClean="0">
              <a:solidFill>
                <a:schemeClr val="tx1"/>
              </a:solidFill>
            </a:rPr>
            <a:t> Care Model (two-sided track)</a:t>
          </a:r>
          <a:endParaRPr lang="en-US" sz="2500" b="0" kern="1200" dirty="0">
            <a:solidFill>
              <a:schemeClr val="tx1"/>
            </a:solidFill>
          </a:endParaRPr>
        </a:p>
        <a:p>
          <a:pPr marL="801688" lvl="1" indent="0" algn="l" defTabSz="1111250">
            <a:lnSpc>
              <a:spcPct val="90000"/>
            </a:lnSpc>
            <a:spcBef>
              <a:spcPct val="0"/>
            </a:spcBef>
            <a:spcAft>
              <a:spcPct val="15000"/>
            </a:spcAft>
            <a:buChar char="••"/>
          </a:pPr>
          <a:r>
            <a:rPr lang="en-US" sz="2500" b="0" kern="1200" dirty="0" smtClean="0">
              <a:solidFill>
                <a:schemeClr val="tx1"/>
              </a:solidFill>
            </a:rPr>
            <a:t>Comprehensive</a:t>
          </a:r>
          <a:r>
            <a:rPr lang="en-US" sz="2500" b="0" kern="1200" baseline="0" dirty="0" smtClean="0">
              <a:solidFill>
                <a:schemeClr val="tx1"/>
              </a:solidFill>
            </a:rPr>
            <a:t> Primary Care Plus (as medical home)</a:t>
          </a:r>
          <a:endParaRPr lang="en-US" sz="2500" b="0" kern="1200" dirty="0">
            <a:solidFill>
              <a:schemeClr val="tx1"/>
            </a:solidFill>
          </a:endParaRPr>
        </a:p>
        <a:p>
          <a:pPr marL="801688" lvl="1" indent="0" algn="l" defTabSz="1111250">
            <a:lnSpc>
              <a:spcPct val="90000"/>
            </a:lnSpc>
            <a:spcBef>
              <a:spcPct val="0"/>
            </a:spcBef>
            <a:spcAft>
              <a:spcPct val="15000"/>
            </a:spcAft>
            <a:buChar char="••"/>
          </a:pPr>
          <a:r>
            <a:rPr lang="en-US" sz="2500" b="0" kern="1200" dirty="0" smtClean="0">
              <a:solidFill>
                <a:schemeClr val="tx1"/>
              </a:solidFill>
            </a:rPr>
            <a:t>Comprehensive Care for Joint Replacement (CJR)</a:t>
          </a:r>
          <a:endParaRPr lang="en-US" sz="2500" b="0" kern="1200" dirty="0">
            <a:solidFill>
              <a:schemeClr val="tx1"/>
            </a:solidFill>
          </a:endParaRPr>
        </a:p>
      </dsp:txBody>
      <dsp:txXfrm>
        <a:off x="1979863" y="0"/>
        <a:ext cx="5337043" cy="5151164"/>
      </dsp:txXfrm>
    </dsp:sp>
    <dsp:sp modelId="{78A5E2AB-3873-4201-A264-67C283F40DA4}">
      <dsp:nvSpPr>
        <dsp:cNvPr id="0" name=""/>
        <dsp:cNvSpPr/>
      </dsp:nvSpPr>
      <dsp:spPr>
        <a:xfrm>
          <a:off x="72527" y="746527"/>
          <a:ext cx="2500101" cy="3579152"/>
        </a:xfrm>
        <a:prstGeom prst="roundRect">
          <a:avLst>
            <a:gd name="adj" fmla="val 10000"/>
          </a:avLst>
        </a:prstGeom>
        <a:blipFill>
          <a:blip xmlns:r="http://schemas.openxmlformats.org/officeDocument/2006/relationships" r:embed="rId1"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D0CD3-3C4C-4951-9512-52E136FB7C0F}">
      <dsp:nvSpPr>
        <dsp:cNvPr id="0" name=""/>
        <dsp:cNvSpPr/>
      </dsp:nvSpPr>
      <dsp:spPr>
        <a:xfrm>
          <a:off x="554" y="489846"/>
          <a:ext cx="2582290" cy="6264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Non-Facility Based Clinicians</a:t>
          </a:r>
          <a:endParaRPr lang="en-US" sz="2000" kern="1200" dirty="0"/>
        </a:p>
      </dsp:txBody>
      <dsp:txXfrm>
        <a:off x="18901" y="508193"/>
        <a:ext cx="2545596" cy="589707"/>
      </dsp:txXfrm>
    </dsp:sp>
    <dsp:sp modelId="{FBF240F9-0283-410D-883A-4E78E04591B0}">
      <dsp:nvSpPr>
        <dsp:cNvPr id="0" name=""/>
        <dsp:cNvSpPr/>
      </dsp:nvSpPr>
      <dsp:spPr>
        <a:xfrm>
          <a:off x="258783" y="1116248"/>
          <a:ext cx="258229" cy="469801"/>
        </a:xfrm>
        <a:custGeom>
          <a:avLst/>
          <a:gdLst/>
          <a:ahLst/>
          <a:cxnLst/>
          <a:rect l="0" t="0" r="0" b="0"/>
          <a:pathLst>
            <a:path>
              <a:moveTo>
                <a:pt x="0" y="0"/>
              </a:moveTo>
              <a:lnTo>
                <a:pt x="0" y="469801"/>
              </a:lnTo>
              <a:lnTo>
                <a:pt x="258229" y="4698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7473BC-3B7E-4FE0-8215-D2F06B6D303A}">
      <dsp:nvSpPr>
        <dsp:cNvPr id="0" name=""/>
        <dsp:cNvSpPr/>
      </dsp:nvSpPr>
      <dsp:spPr>
        <a:xfrm>
          <a:off x="517012" y="1272849"/>
          <a:ext cx="2661044" cy="6264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Individual/group performance on 6 measures for one year</a:t>
          </a:r>
          <a:r>
            <a:rPr lang="en-US" sz="1400" kern="1200" dirty="0" smtClean="0">
              <a:latin typeface="Times New Roman" panose="02020603050405020304" pitchFamily="18" charset="0"/>
              <a:cs typeface="Times New Roman" panose="02020603050405020304" pitchFamily="18" charset="0"/>
            </a:rPr>
            <a:t>¹</a:t>
          </a:r>
          <a:endParaRPr lang="en-US" sz="1400" kern="1200" dirty="0"/>
        </a:p>
      </dsp:txBody>
      <dsp:txXfrm>
        <a:off x="535359" y="1291196"/>
        <a:ext cx="2624350" cy="589707"/>
      </dsp:txXfrm>
    </dsp:sp>
    <dsp:sp modelId="{F6506507-EC01-4583-B204-DD2EE9386EDD}">
      <dsp:nvSpPr>
        <dsp:cNvPr id="0" name=""/>
        <dsp:cNvSpPr/>
      </dsp:nvSpPr>
      <dsp:spPr>
        <a:xfrm>
          <a:off x="258783" y="1116248"/>
          <a:ext cx="258229" cy="1252803"/>
        </a:xfrm>
        <a:custGeom>
          <a:avLst/>
          <a:gdLst/>
          <a:ahLst/>
          <a:cxnLst/>
          <a:rect l="0" t="0" r="0" b="0"/>
          <a:pathLst>
            <a:path>
              <a:moveTo>
                <a:pt x="0" y="0"/>
              </a:moveTo>
              <a:lnTo>
                <a:pt x="0" y="1252803"/>
              </a:lnTo>
              <a:lnTo>
                <a:pt x="258229" y="12528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63A89D-9FCB-49F1-A103-F92785CDF832}">
      <dsp:nvSpPr>
        <dsp:cNvPr id="0" name=""/>
        <dsp:cNvSpPr/>
      </dsp:nvSpPr>
      <dsp:spPr>
        <a:xfrm>
          <a:off x="517012" y="2055851"/>
          <a:ext cx="2661044" cy="6264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Individual/group average of total cost per capita, MSPB, episode cost measures</a:t>
          </a:r>
        </a:p>
      </dsp:txBody>
      <dsp:txXfrm>
        <a:off x="535359" y="2074198"/>
        <a:ext cx="2624350" cy="589707"/>
      </dsp:txXfrm>
    </dsp:sp>
    <dsp:sp modelId="{46E78006-5071-432F-A9F2-C7F7DA0125E2}">
      <dsp:nvSpPr>
        <dsp:cNvPr id="0" name=""/>
        <dsp:cNvSpPr/>
      </dsp:nvSpPr>
      <dsp:spPr>
        <a:xfrm>
          <a:off x="258783" y="1116248"/>
          <a:ext cx="258229" cy="2035805"/>
        </a:xfrm>
        <a:custGeom>
          <a:avLst/>
          <a:gdLst/>
          <a:ahLst/>
          <a:cxnLst/>
          <a:rect l="0" t="0" r="0" b="0"/>
          <a:pathLst>
            <a:path>
              <a:moveTo>
                <a:pt x="0" y="0"/>
              </a:moveTo>
              <a:lnTo>
                <a:pt x="0" y="2035805"/>
              </a:lnTo>
              <a:lnTo>
                <a:pt x="258229" y="20358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630E13-18CA-4A3E-8E9A-E3BECC7C5A62}">
      <dsp:nvSpPr>
        <dsp:cNvPr id="0" name=""/>
        <dsp:cNvSpPr/>
      </dsp:nvSpPr>
      <dsp:spPr>
        <a:xfrm>
          <a:off x="517012" y="2838853"/>
          <a:ext cx="2661044" cy="6264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Participation in up to 4 activities</a:t>
          </a:r>
        </a:p>
      </dsp:txBody>
      <dsp:txXfrm>
        <a:off x="535359" y="2857200"/>
        <a:ext cx="2624350" cy="589707"/>
      </dsp:txXfrm>
    </dsp:sp>
    <dsp:sp modelId="{AE85009A-571C-4DEE-906B-87C4105EA38C}">
      <dsp:nvSpPr>
        <dsp:cNvPr id="0" name=""/>
        <dsp:cNvSpPr/>
      </dsp:nvSpPr>
      <dsp:spPr>
        <a:xfrm>
          <a:off x="258783" y="1116248"/>
          <a:ext cx="258229" cy="2818807"/>
        </a:xfrm>
        <a:custGeom>
          <a:avLst/>
          <a:gdLst/>
          <a:ahLst/>
          <a:cxnLst/>
          <a:rect l="0" t="0" r="0" b="0"/>
          <a:pathLst>
            <a:path>
              <a:moveTo>
                <a:pt x="0" y="0"/>
              </a:moveTo>
              <a:lnTo>
                <a:pt x="0" y="2818807"/>
              </a:lnTo>
              <a:lnTo>
                <a:pt x="258229" y="28188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3FD0D-B796-429A-AFD0-03522FFB083B}">
      <dsp:nvSpPr>
        <dsp:cNvPr id="0" name=""/>
        <dsp:cNvSpPr/>
      </dsp:nvSpPr>
      <dsp:spPr>
        <a:xfrm>
          <a:off x="517012" y="3621855"/>
          <a:ext cx="2661044" cy="6264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90-day compliance with Meaningful Use requirements</a:t>
          </a:r>
        </a:p>
      </dsp:txBody>
      <dsp:txXfrm>
        <a:off x="535359" y="3640202"/>
        <a:ext cx="2624350" cy="589707"/>
      </dsp:txXfrm>
    </dsp:sp>
    <dsp:sp modelId="{7406CB97-CF41-4E52-950D-7DBCB0B84D8C}">
      <dsp:nvSpPr>
        <dsp:cNvPr id="0" name=""/>
        <dsp:cNvSpPr/>
      </dsp:nvSpPr>
      <dsp:spPr>
        <a:xfrm>
          <a:off x="2974231" y="489846"/>
          <a:ext cx="2585134" cy="6264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Facility-Based Clinicians</a:t>
          </a:r>
          <a:endParaRPr lang="en-US" sz="2000" kern="1200" dirty="0"/>
        </a:p>
      </dsp:txBody>
      <dsp:txXfrm>
        <a:off x="2992578" y="508193"/>
        <a:ext cx="2548440" cy="589707"/>
      </dsp:txXfrm>
    </dsp:sp>
    <dsp:sp modelId="{4F5C114F-54D0-472E-8B33-61BF21102391}">
      <dsp:nvSpPr>
        <dsp:cNvPr id="0" name=""/>
        <dsp:cNvSpPr/>
      </dsp:nvSpPr>
      <dsp:spPr>
        <a:xfrm>
          <a:off x="3232744" y="1116248"/>
          <a:ext cx="258513" cy="469801"/>
        </a:xfrm>
        <a:custGeom>
          <a:avLst/>
          <a:gdLst/>
          <a:ahLst/>
          <a:cxnLst/>
          <a:rect l="0" t="0" r="0" b="0"/>
          <a:pathLst>
            <a:path>
              <a:moveTo>
                <a:pt x="0" y="0"/>
              </a:moveTo>
              <a:lnTo>
                <a:pt x="0" y="469801"/>
              </a:lnTo>
              <a:lnTo>
                <a:pt x="258513" y="4698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FA63AB-C1EC-4312-89A3-3F87ABE84536}">
      <dsp:nvSpPr>
        <dsp:cNvPr id="0" name=""/>
        <dsp:cNvSpPr/>
      </dsp:nvSpPr>
      <dsp:spPr>
        <a:xfrm>
          <a:off x="3491258" y="1272849"/>
          <a:ext cx="2661044" cy="6264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Converted hospital VBP total performance score</a:t>
          </a:r>
          <a:endParaRPr lang="en-US" sz="1400" kern="1200" dirty="0"/>
        </a:p>
      </dsp:txBody>
      <dsp:txXfrm>
        <a:off x="3509605" y="1291196"/>
        <a:ext cx="2624350" cy="589707"/>
      </dsp:txXfrm>
    </dsp:sp>
    <dsp:sp modelId="{FFF773C3-E8FE-44CB-9B19-B5AA7FE729E8}">
      <dsp:nvSpPr>
        <dsp:cNvPr id="0" name=""/>
        <dsp:cNvSpPr/>
      </dsp:nvSpPr>
      <dsp:spPr>
        <a:xfrm>
          <a:off x="3232744" y="1116248"/>
          <a:ext cx="258513" cy="1252803"/>
        </a:xfrm>
        <a:custGeom>
          <a:avLst/>
          <a:gdLst/>
          <a:ahLst/>
          <a:cxnLst/>
          <a:rect l="0" t="0" r="0" b="0"/>
          <a:pathLst>
            <a:path>
              <a:moveTo>
                <a:pt x="0" y="0"/>
              </a:moveTo>
              <a:lnTo>
                <a:pt x="0" y="1252803"/>
              </a:lnTo>
              <a:lnTo>
                <a:pt x="258513" y="12528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C307A1-FFCB-4D57-84DF-9406E9AA4149}">
      <dsp:nvSpPr>
        <dsp:cNvPr id="0" name=""/>
        <dsp:cNvSpPr/>
      </dsp:nvSpPr>
      <dsp:spPr>
        <a:xfrm>
          <a:off x="3491258" y="2055851"/>
          <a:ext cx="2661044" cy="6264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Converted hospital VBP total performance score</a:t>
          </a:r>
          <a:endParaRPr lang="en-US" sz="1400" kern="1200" dirty="0"/>
        </a:p>
      </dsp:txBody>
      <dsp:txXfrm>
        <a:off x="3509605" y="2074198"/>
        <a:ext cx="2624350" cy="589707"/>
      </dsp:txXfrm>
    </dsp:sp>
    <dsp:sp modelId="{C8EC13C1-F82A-4F8A-9AAB-F8780EB04221}">
      <dsp:nvSpPr>
        <dsp:cNvPr id="0" name=""/>
        <dsp:cNvSpPr/>
      </dsp:nvSpPr>
      <dsp:spPr>
        <a:xfrm>
          <a:off x="3232744" y="1116248"/>
          <a:ext cx="258513" cy="2035805"/>
        </a:xfrm>
        <a:custGeom>
          <a:avLst/>
          <a:gdLst/>
          <a:ahLst/>
          <a:cxnLst/>
          <a:rect l="0" t="0" r="0" b="0"/>
          <a:pathLst>
            <a:path>
              <a:moveTo>
                <a:pt x="0" y="0"/>
              </a:moveTo>
              <a:lnTo>
                <a:pt x="0" y="2035805"/>
              </a:lnTo>
              <a:lnTo>
                <a:pt x="258513" y="20358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160AC-1C3E-4B92-A33A-95D1AD45D5E1}">
      <dsp:nvSpPr>
        <dsp:cNvPr id="0" name=""/>
        <dsp:cNvSpPr/>
      </dsp:nvSpPr>
      <dsp:spPr>
        <a:xfrm>
          <a:off x="3491258" y="2838853"/>
          <a:ext cx="2661044" cy="6264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Participation in up to 4 activities</a:t>
          </a:r>
          <a:endParaRPr lang="en-US" sz="1400" kern="1200" dirty="0"/>
        </a:p>
      </dsp:txBody>
      <dsp:txXfrm>
        <a:off x="3509605" y="2857200"/>
        <a:ext cx="2624350" cy="589707"/>
      </dsp:txXfrm>
    </dsp:sp>
    <dsp:sp modelId="{BAB2B3CD-3655-4F18-BFBC-30E58ABEBC51}">
      <dsp:nvSpPr>
        <dsp:cNvPr id="0" name=""/>
        <dsp:cNvSpPr/>
      </dsp:nvSpPr>
      <dsp:spPr>
        <a:xfrm>
          <a:off x="3232744" y="1116248"/>
          <a:ext cx="258513" cy="2818807"/>
        </a:xfrm>
        <a:custGeom>
          <a:avLst/>
          <a:gdLst/>
          <a:ahLst/>
          <a:cxnLst/>
          <a:rect l="0" t="0" r="0" b="0"/>
          <a:pathLst>
            <a:path>
              <a:moveTo>
                <a:pt x="0" y="0"/>
              </a:moveTo>
              <a:lnTo>
                <a:pt x="0" y="2818807"/>
              </a:lnTo>
              <a:lnTo>
                <a:pt x="258513" y="28188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ACC030-D77E-4977-A51F-4CCCCE4777E1}">
      <dsp:nvSpPr>
        <dsp:cNvPr id="0" name=""/>
        <dsp:cNvSpPr/>
      </dsp:nvSpPr>
      <dsp:spPr>
        <a:xfrm>
          <a:off x="3491258" y="3621855"/>
          <a:ext cx="2661044" cy="6264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smtClean="0"/>
            <a:t>90-day compliance with Meaningful Use requirements</a:t>
          </a:r>
          <a:endParaRPr lang="en-US" sz="1400" kern="1200" dirty="0"/>
        </a:p>
      </dsp:txBody>
      <dsp:txXfrm>
        <a:off x="3509605" y="3640202"/>
        <a:ext cx="2624350" cy="589707"/>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742"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4" y="0"/>
            <a:ext cx="2982742" cy="466578"/>
          </a:xfrm>
          <a:prstGeom prst="rect">
            <a:avLst/>
          </a:prstGeom>
        </p:spPr>
        <p:txBody>
          <a:bodyPr vert="horz" lIns="91440" tIns="45720" rIns="91440" bIns="45720" rtlCol="0"/>
          <a:lstStyle>
            <a:lvl1pPr algn="r">
              <a:defRPr sz="1200"/>
            </a:lvl1pPr>
          </a:lstStyle>
          <a:p>
            <a:fld id="{AB8E3CC6-D0BA-4BF1-A1DD-3EDAB09F17BF}" type="datetimeFigureOut">
              <a:rPr lang="en-US" smtClean="0"/>
              <a:t>12/8/2017</a:t>
            </a:fld>
            <a:endParaRPr lang="en-US"/>
          </a:p>
        </p:txBody>
      </p:sp>
      <p:sp>
        <p:nvSpPr>
          <p:cNvPr id="4" name="Footer Placeholder 3"/>
          <p:cNvSpPr>
            <a:spLocks noGrp="1"/>
          </p:cNvSpPr>
          <p:nvPr>
            <p:ph type="ftr" sz="quarter" idx="2"/>
          </p:nvPr>
        </p:nvSpPr>
        <p:spPr>
          <a:xfrm>
            <a:off x="2" y="8829822"/>
            <a:ext cx="2982742"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4" y="8829822"/>
            <a:ext cx="2982742" cy="466578"/>
          </a:xfrm>
          <a:prstGeom prst="rect">
            <a:avLst/>
          </a:prstGeom>
        </p:spPr>
        <p:txBody>
          <a:bodyPr vert="horz" lIns="91440" tIns="45720" rIns="91440" bIns="45720" rtlCol="0" anchor="b"/>
          <a:lstStyle>
            <a:lvl1pPr algn="r">
              <a:defRPr sz="1200"/>
            </a:lvl1pPr>
          </a:lstStyle>
          <a:p>
            <a:fld id="{73D641F0-0E67-45DA-A482-9688AC63C0CB}" type="slidenum">
              <a:rPr lang="en-US" smtClean="0"/>
              <a:t>‹#›</a:t>
            </a:fld>
            <a:endParaRPr lang="en-US"/>
          </a:p>
        </p:txBody>
      </p:sp>
    </p:spTree>
    <p:extLst>
      <p:ext uri="{BB962C8B-B14F-4D97-AF65-F5344CB8AC3E}">
        <p14:creationId xmlns:p14="http://schemas.microsoft.com/office/powerpoint/2010/main" val="3108203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3" y="0"/>
            <a:ext cx="2982119" cy="466434"/>
          </a:xfrm>
          <a:prstGeom prst="rect">
            <a:avLst/>
          </a:prstGeom>
        </p:spPr>
        <p:txBody>
          <a:bodyPr vert="horz" lIns="92446" tIns="46223" rIns="92446" bIns="46223" rtlCol="0"/>
          <a:lstStyle>
            <a:lvl1pPr algn="r">
              <a:defRPr sz="1200"/>
            </a:lvl1pPr>
          </a:lstStyle>
          <a:p>
            <a:fld id="{39E79ABD-EA02-4D06-8655-0096717F939A}" type="datetimeFigureOut">
              <a:rPr lang="en-US" smtClean="0"/>
              <a:t>12/8/2017</a:t>
            </a:fld>
            <a:endParaRPr lang="en-US"/>
          </a:p>
        </p:txBody>
      </p:sp>
      <p:sp>
        <p:nvSpPr>
          <p:cNvPr id="4" name="Slide Image Placeholder 3"/>
          <p:cNvSpPr>
            <a:spLocks noGrp="1" noRot="1" noChangeAspect="1"/>
          </p:cNvSpPr>
          <p:nvPr>
            <p:ph type="sldImg" idx="2"/>
          </p:nvPr>
        </p:nvSpPr>
        <p:spPr>
          <a:xfrm>
            <a:off x="1349375" y="1162050"/>
            <a:ext cx="4183063"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3"/>
            <a:ext cx="5505450" cy="3660458"/>
          </a:xfrm>
          <a:prstGeom prst="rect">
            <a:avLst/>
          </a:prstGeom>
        </p:spPr>
        <p:txBody>
          <a:bodyPr vert="horz" lIns="92446" tIns="46223" rIns="92446" bIns="4622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9"/>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9"/>
            <a:ext cx="2982119" cy="466433"/>
          </a:xfrm>
          <a:prstGeom prst="rect">
            <a:avLst/>
          </a:prstGeom>
        </p:spPr>
        <p:txBody>
          <a:bodyPr vert="horz" lIns="92446" tIns="46223" rIns="92446" bIns="46223" rtlCol="0" anchor="b"/>
          <a:lstStyle>
            <a:lvl1pPr algn="r">
              <a:defRPr sz="1200"/>
            </a:lvl1pPr>
          </a:lstStyle>
          <a:p>
            <a:fld id="{AC3F3CAF-ADBA-4848-A76C-1DAD680785BD}" type="slidenum">
              <a:rPr lang="en-US" smtClean="0"/>
              <a:t>‹#›</a:t>
            </a:fld>
            <a:endParaRPr lang="en-US"/>
          </a:p>
        </p:txBody>
      </p:sp>
    </p:spTree>
    <p:extLst>
      <p:ext uri="{BB962C8B-B14F-4D97-AF65-F5344CB8AC3E}">
        <p14:creationId xmlns:p14="http://schemas.microsoft.com/office/powerpoint/2010/main" val="1834700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Our objective is to get some input on resources we are</a:t>
            </a:r>
            <a:r>
              <a:rPr lang="en-US" altLang="en-US" baseline="0" dirty="0" smtClean="0">
                <a:latin typeface="Arial" panose="020B0604020202020204" pitchFamily="34" charset="0"/>
              </a:rPr>
              <a:t> planning around MACRA implementation specifically for post-acute care providers.</a:t>
            </a:r>
            <a:endParaRPr lang="en-US" altLang="en-US" dirty="0" smtClean="0">
              <a:latin typeface="Arial" panose="020B0604020202020204"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0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07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07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07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9B2DF31-7040-4D50-BFC2-51186D3F3ED6}"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1415947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impact: employed physicians experience up to 18% swing in payments</a:t>
            </a:r>
          </a:p>
          <a:p>
            <a:r>
              <a:rPr lang="en-US" dirty="0" smtClean="0"/>
              <a:t>Indirect</a:t>
            </a:r>
            <a:r>
              <a:rPr lang="en-US" baseline="0" dirty="0" smtClean="0"/>
              <a:t> impacts: general acute-care providers need to establish post-acute care strategy, partnerships, interoperability, efficiency, especially around bundles, additional demand for transfer of information</a:t>
            </a:r>
            <a:endParaRPr lang="en-US" dirty="0"/>
          </a:p>
        </p:txBody>
      </p:sp>
      <p:sp>
        <p:nvSpPr>
          <p:cNvPr id="4" name="Slide Number Placeholder 3"/>
          <p:cNvSpPr>
            <a:spLocks noGrp="1"/>
          </p:cNvSpPr>
          <p:nvPr>
            <p:ph type="sldNum" sz="quarter" idx="10"/>
          </p:nvPr>
        </p:nvSpPr>
        <p:spPr/>
        <p:txBody>
          <a:bodyPr/>
          <a:lstStyle/>
          <a:p>
            <a:fld id="{AC3F3CAF-ADBA-4848-A76C-1DAD680785BD}" type="slidenum">
              <a:rPr lang="en-US" smtClean="0"/>
              <a:t>10</a:t>
            </a:fld>
            <a:endParaRPr lang="en-US"/>
          </a:p>
        </p:txBody>
      </p:sp>
    </p:spTree>
    <p:extLst>
      <p:ext uri="{BB962C8B-B14F-4D97-AF65-F5344CB8AC3E}">
        <p14:creationId xmlns:p14="http://schemas.microsoft.com/office/powerpoint/2010/main" val="91359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6325" y="706438"/>
            <a:ext cx="4730750" cy="3548062"/>
          </a:xfrm>
        </p:spPr>
      </p:sp>
      <p:sp>
        <p:nvSpPr>
          <p:cNvPr id="3" name="Notes Placeholder 2"/>
          <p:cNvSpPr>
            <a:spLocks noGrp="1"/>
          </p:cNvSpPr>
          <p:nvPr>
            <p:ph type="body" idx="1"/>
          </p:nvPr>
        </p:nvSpPr>
        <p:spPr/>
        <p:txBody>
          <a:bodyPr/>
          <a:lstStyle/>
          <a:p>
            <a:r>
              <a:rPr lang="en-US" dirty="0" smtClean="0"/>
              <a:t>In the CY</a:t>
            </a:r>
            <a:r>
              <a:rPr lang="en-US" baseline="0" dirty="0" smtClean="0"/>
              <a:t> 2018 proposed rule on MACRA, CMS laid out a new option for providers who mainly deliver care in the general acute-care hospital space. This is an option we advocated for and we support the inclusion of facility-based reporting in the MACRA as this will help clinicians and hospitals better align quality improvement goals and processes across the care continuum and reduce data collection burden.</a:t>
            </a:r>
          </a:p>
          <a:p>
            <a:endParaRPr lang="en-US" baseline="0" dirty="0" smtClean="0"/>
          </a:p>
          <a:p>
            <a:r>
              <a:rPr lang="en-US" baseline="0" dirty="0" smtClean="0"/>
              <a:t>If a clinician were to elect the facility-based reporting option for the Merit-based Incentive Payment System, or MIPS, he or she would still be evaluated on the four performance categories– quality, resource use, improvement activities, and advancing care information. However, instead of individual performance on 6 quality measures and an average of several cost measures, these clinicians would receive a score based on their facility’s value-based purchasing total performance score.</a:t>
            </a:r>
            <a:endParaRPr lang="en-US" dirty="0" smtClean="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546246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be eligible for this reporting option, clinicians would have to provide at least 75% of their covered professional services in inpatient and/or emergency department settings. CMS would determine whether clinicians meet this threshold by considering the place of service, or POS, codes on the clinicians’ claims. Codes 21, which denotes the inpatient setting, and 23, which denotes the emergency department setting, would be included in this determination. We note that POS code 22, the on-campus hospital outpatient setting, was NOT proposed for inclusion by CMS in this option, although we contend that it should be and commented as such.</a:t>
            </a:r>
          </a:p>
          <a:p>
            <a:endParaRPr lang="en-US" baseline="0" dirty="0" smtClean="0"/>
          </a:p>
          <a:p>
            <a:r>
              <a:rPr lang="en-US" baseline="0" dirty="0" smtClean="0"/>
              <a:t>Clinicians may choose whether or not they want to elect the facility-based reporting option once CMS notifies them that they are eligible.</a:t>
            </a:r>
            <a:endParaRPr lang="en-US" dirty="0"/>
          </a:p>
        </p:txBody>
      </p:sp>
      <p:sp>
        <p:nvSpPr>
          <p:cNvPr id="4" name="Slide Number Placeholder 3"/>
          <p:cNvSpPr>
            <a:spLocks noGrp="1"/>
          </p:cNvSpPr>
          <p:nvPr>
            <p:ph type="sldNum" sz="quarter" idx="10"/>
          </p:nvPr>
        </p:nvSpPr>
        <p:spPr/>
        <p:txBody>
          <a:bodyPr/>
          <a:lstStyle/>
          <a:p>
            <a:fld id="{AC3F3CAF-ADBA-4848-A76C-1DAD680785BD}" type="slidenum">
              <a:rPr lang="en-US" smtClean="0"/>
              <a:t>12</a:t>
            </a:fld>
            <a:endParaRPr lang="en-US"/>
          </a:p>
        </p:txBody>
      </p:sp>
    </p:spTree>
    <p:extLst>
      <p:ext uri="{BB962C8B-B14F-4D97-AF65-F5344CB8AC3E}">
        <p14:creationId xmlns:p14="http://schemas.microsoft.com/office/powerpoint/2010/main" val="2365405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clinicians perform</a:t>
            </a:r>
            <a:r>
              <a:rPr lang="en-US" baseline="0" dirty="0" smtClean="0"/>
              <a:t> 75% of their covered professional services in the facility setting, but have done so across multiple facilities, they will receive a score based on the hospital where they have served the most beneficiaries. CMS would use the same claims data to attribute clinicians to a specific hospital as they did to determine eligibility for the reporting option. </a:t>
            </a:r>
          </a:p>
          <a:p>
            <a:endParaRPr lang="en-US" baseline="0" dirty="0" smtClean="0"/>
          </a:p>
          <a:p>
            <a:r>
              <a:rPr lang="en-US" baseline="0" dirty="0" smtClean="0"/>
              <a:t>For the score, a clinician would be assigned the same percentile on the MIPS quality and cost performance categories as the hospital performed in the VBP program– so in other words, if the hospital’s total performance score was in the 60</a:t>
            </a:r>
            <a:r>
              <a:rPr lang="en-US" baseline="30000" dirty="0" smtClean="0"/>
              <a:t>th</a:t>
            </a:r>
            <a:r>
              <a:rPr lang="en-US" baseline="0" dirty="0" smtClean="0"/>
              <a:t> percentile in the VBP program, the clinicians would receive MIPS quality and cost scores corresponding to the 60</a:t>
            </a:r>
            <a:r>
              <a:rPr lang="en-US" baseline="30000" dirty="0" smtClean="0"/>
              <a:t>th</a:t>
            </a:r>
            <a:r>
              <a:rPr lang="en-US" baseline="0" dirty="0" smtClean="0"/>
              <a:t> percentile.</a:t>
            </a:r>
            <a:endParaRPr lang="en-US" dirty="0"/>
          </a:p>
        </p:txBody>
      </p:sp>
      <p:sp>
        <p:nvSpPr>
          <p:cNvPr id="4" name="Slide Number Placeholder 3"/>
          <p:cNvSpPr>
            <a:spLocks noGrp="1"/>
          </p:cNvSpPr>
          <p:nvPr>
            <p:ph type="sldNum" sz="quarter" idx="10"/>
          </p:nvPr>
        </p:nvSpPr>
        <p:spPr/>
        <p:txBody>
          <a:bodyPr/>
          <a:lstStyle/>
          <a:p>
            <a:fld id="{AC3F3CAF-ADBA-4848-A76C-1DAD680785BD}" type="slidenum">
              <a:rPr lang="en-US" smtClean="0"/>
              <a:t>13</a:t>
            </a:fld>
            <a:endParaRPr lang="en-US"/>
          </a:p>
        </p:txBody>
      </p:sp>
    </p:spTree>
    <p:extLst>
      <p:ext uri="{BB962C8B-B14F-4D97-AF65-F5344CB8AC3E}">
        <p14:creationId xmlns:p14="http://schemas.microsoft.com/office/powerpoint/2010/main" val="1311661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believe there are still some details to work out with the</a:t>
            </a:r>
            <a:r>
              <a:rPr lang="en-US" baseline="0" dirty="0" smtClean="0"/>
              <a:t> facility-based reporting option, and we raised those issues in our comment letter. An additional issue we put forth for CMS’s consideration is to expand this reporting option to a broader array of facility types in the future, including post-acute care facilities. This is particularly important considering the significant gaps in available MIPS quality and cost measures that meaningfully reflect the practice in these facilities. While not all facilities have a VBP program, each post-acute care setting does participate in a pay for performance quality program from which CMS could draw performance measures.</a:t>
            </a:r>
          </a:p>
          <a:p>
            <a:endParaRPr lang="en-US" baseline="0" dirty="0" smtClean="0"/>
          </a:p>
          <a:p>
            <a:r>
              <a:rPr lang="en-US" baseline="0" dirty="0" smtClean="0"/>
              <a:t>As we advocate for this option, we have developed a set of recommendations that we believe CMS should consider if they do expand this reporting option. </a:t>
            </a:r>
          </a:p>
          <a:p>
            <a:endParaRPr lang="en-US" baseline="0" dirty="0" smtClean="0"/>
          </a:p>
          <a:p>
            <a:r>
              <a:rPr lang="en-US" baseline="0" dirty="0" smtClean="0"/>
              <a:t>First, we believe that, as with the general acute-care setting, the facility-based reporting option for post-acute care providers should be optional. There should also be a registration process that would ensure that both the clinicians electing this option and the facility in which that clinician primarily practices are both aware and in agreement of the clinician’s election of the facility-based reporting option.</a:t>
            </a:r>
          </a:p>
          <a:p>
            <a:endParaRPr lang="en-US" baseline="0" dirty="0" smtClean="0"/>
          </a:p>
          <a:p>
            <a:r>
              <a:rPr lang="en-US" baseline="0" dirty="0" smtClean="0"/>
              <a:t>Next, we think CMS should consider including all post-acute care facilities in this option, which would comprise inpatient psychiatric facilities, SNFs, IRFs, LTCHs, and HHAs.</a:t>
            </a:r>
          </a:p>
          <a:p>
            <a:endParaRPr lang="en-US" baseline="0" dirty="0" smtClean="0"/>
          </a:p>
          <a:p>
            <a:r>
              <a:rPr lang="en-US" baseline="0" dirty="0" smtClean="0"/>
              <a:t>Similarly, the eligibility threshold should be determined based on POS codes, as it has been proposed in the inpatient/ED setting. These codes could include 31 to cover SNF and LTCH services, 51 for inpatient psychiatric facilities, and 61 for the IRF setting.</a:t>
            </a:r>
          </a:p>
          <a:p>
            <a:endParaRPr lang="en-US" baseline="0" dirty="0" smtClean="0"/>
          </a:p>
          <a:p>
            <a:r>
              <a:rPr lang="en-US" baseline="0" dirty="0" smtClean="0"/>
              <a:t>Finally, we suggest that CMS should allow clinicians to choose the facility-level program measures most relevant to their practice. For example, a rheumatologist might not choose to be evaluated on the facility’s functional assessment measure, but rather on a set of functional outcomes measures that more truly reflect the specialist’s work with the patient.</a:t>
            </a:r>
            <a:endParaRPr lang="en-US" dirty="0"/>
          </a:p>
        </p:txBody>
      </p:sp>
      <p:sp>
        <p:nvSpPr>
          <p:cNvPr id="4" name="Slide Number Placeholder 3"/>
          <p:cNvSpPr>
            <a:spLocks noGrp="1"/>
          </p:cNvSpPr>
          <p:nvPr>
            <p:ph type="sldNum" sz="quarter" idx="10"/>
          </p:nvPr>
        </p:nvSpPr>
        <p:spPr/>
        <p:txBody>
          <a:bodyPr/>
          <a:lstStyle/>
          <a:p>
            <a:fld id="{AC3F3CAF-ADBA-4848-A76C-1DAD680785BD}" type="slidenum">
              <a:rPr lang="en-US" smtClean="0"/>
              <a:t>14</a:t>
            </a:fld>
            <a:endParaRPr lang="en-US"/>
          </a:p>
        </p:txBody>
      </p:sp>
    </p:spTree>
    <p:extLst>
      <p:ext uri="{BB962C8B-B14F-4D97-AF65-F5344CB8AC3E}">
        <p14:creationId xmlns:p14="http://schemas.microsoft.com/office/powerpoint/2010/main" val="1435617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those potentially significant impacts in mind, we have put together a plan for a suite of resources specifically designed for post-acute providers to help their clinicians with MACRA implementation. We have started</a:t>
            </a:r>
            <a:r>
              <a:rPr lang="en-US" baseline="0" dirty="0" smtClean="0"/>
              <a:t> developing these tools, but are eager for feedback on what you think would be most helpful for your organizations and the clinicians with whom you work.</a:t>
            </a:r>
            <a:endParaRPr lang="en-US" dirty="0"/>
          </a:p>
        </p:txBody>
      </p:sp>
      <p:sp>
        <p:nvSpPr>
          <p:cNvPr id="4" name="Slide Number Placeholder 3"/>
          <p:cNvSpPr>
            <a:spLocks noGrp="1"/>
          </p:cNvSpPr>
          <p:nvPr>
            <p:ph type="sldNum" sz="quarter" idx="10"/>
          </p:nvPr>
        </p:nvSpPr>
        <p:spPr/>
        <p:txBody>
          <a:bodyPr/>
          <a:lstStyle/>
          <a:p>
            <a:fld id="{AC3F3CAF-ADBA-4848-A76C-1DAD680785BD}" type="slidenum">
              <a:rPr lang="en-US" smtClean="0"/>
              <a:t>15</a:t>
            </a:fld>
            <a:endParaRPr lang="en-US"/>
          </a:p>
        </p:txBody>
      </p:sp>
    </p:spTree>
    <p:extLst>
      <p:ext uri="{BB962C8B-B14F-4D97-AF65-F5344CB8AC3E}">
        <p14:creationId xmlns:p14="http://schemas.microsoft.com/office/powerpoint/2010/main" val="4190650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concern we have heard from post-acute members is that the list of quality measures included</a:t>
            </a:r>
            <a:r>
              <a:rPr lang="en-US" baseline="0" dirty="0" smtClean="0"/>
              <a:t> in the MIPS list of about 270 that I mentioned are mostly procedural or generally relevant to the acute-care space. To help providers figure out what measures they can feasibly report, either because the specifications for the MIPS measure match those for measures already required in post-acute QRPs or because they are collecting similar data that could be leveraged to fulfill a certain measure, we plan to create a crosswalk between the QPP measures and the QRP measures. The crosswalk would look like this, where we indicate which measures could be fulfilled with data reported in the PAC QRP, and match those measures with setting-specific measures.</a:t>
            </a:r>
            <a:endParaRPr lang="en-US" dirty="0"/>
          </a:p>
        </p:txBody>
      </p:sp>
      <p:sp>
        <p:nvSpPr>
          <p:cNvPr id="4" name="Slide Number Placeholder 3"/>
          <p:cNvSpPr>
            <a:spLocks noGrp="1"/>
          </p:cNvSpPr>
          <p:nvPr>
            <p:ph type="sldNum" sz="quarter" idx="10"/>
          </p:nvPr>
        </p:nvSpPr>
        <p:spPr/>
        <p:txBody>
          <a:bodyPr/>
          <a:lstStyle/>
          <a:p>
            <a:fld id="{AC3F3CAF-ADBA-4848-A76C-1DAD680785BD}" type="slidenum">
              <a:rPr lang="en-US" smtClean="0"/>
              <a:t>16</a:t>
            </a:fld>
            <a:endParaRPr lang="en-US"/>
          </a:p>
        </p:txBody>
      </p:sp>
    </p:spTree>
    <p:extLst>
      <p:ext uri="{BB962C8B-B14F-4D97-AF65-F5344CB8AC3E}">
        <p14:creationId xmlns:p14="http://schemas.microsoft.com/office/powerpoint/2010/main" val="1729736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concern we have heard from post-acute members is that the list of quality measures included</a:t>
            </a:r>
            <a:r>
              <a:rPr lang="en-US" baseline="0" dirty="0" smtClean="0"/>
              <a:t> in the MIPS list of about 270 that I mentioned are mostly procedural or generally relevant to the acute-care space. To help providers figure out what measures they can feasibly report, either because the specifications for the MIPS measure match those for measures already required in post-acute QRPs or because they are collecting similar data that could be leveraged to fulfill a certain measure, we plan to create a crosswalk between the QPP measures and the QRP measures. The crosswalk would look like this, where we indicate which measures could be fulfilled with data reported in the PAC QRP, and match those measures with setting-specific measures.</a:t>
            </a:r>
            <a:endParaRPr lang="en-US" dirty="0"/>
          </a:p>
        </p:txBody>
      </p:sp>
      <p:sp>
        <p:nvSpPr>
          <p:cNvPr id="4" name="Slide Number Placeholder 3"/>
          <p:cNvSpPr>
            <a:spLocks noGrp="1"/>
          </p:cNvSpPr>
          <p:nvPr>
            <p:ph type="sldNum" sz="quarter" idx="10"/>
          </p:nvPr>
        </p:nvSpPr>
        <p:spPr/>
        <p:txBody>
          <a:bodyPr/>
          <a:lstStyle/>
          <a:p>
            <a:fld id="{AC3F3CAF-ADBA-4848-A76C-1DAD680785BD}" type="slidenum">
              <a:rPr lang="en-US" smtClean="0"/>
              <a:t>17</a:t>
            </a:fld>
            <a:endParaRPr lang="en-US"/>
          </a:p>
        </p:txBody>
      </p:sp>
    </p:spTree>
    <p:extLst>
      <p:ext uri="{BB962C8B-B14F-4D97-AF65-F5344CB8AC3E}">
        <p14:creationId xmlns:p14="http://schemas.microsoft.com/office/powerpoint/2010/main" val="3852750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we’ve populated our list with the American academy of neurology</a:t>
            </a:r>
            <a:r>
              <a:rPr lang="en-US" baseline="0" dirty="0" smtClean="0"/>
              <a:t> registry, which supports individual clinician reporting of data that is subsequently publicly reported on Medicare’s Physician Compare website. We walked through the measures reported to the AAN and matched those that are on that list of 270 MIPS measures. Finally you’ll see additional information about the registry, like additional services provided and any cost. This could be a helpful resource for clinicians </a:t>
            </a:r>
            <a:endParaRPr lang="en-US" dirty="0"/>
          </a:p>
        </p:txBody>
      </p:sp>
      <p:sp>
        <p:nvSpPr>
          <p:cNvPr id="4" name="Slide Number Placeholder 3"/>
          <p:cNvSpPr>
            <a:spLocks noGrp="1"/>
          </p:cNvSpPr>
          <p:nvPr>
            <p:ph type="sldNum" sz="quarter" idx="10"/>
          </p:nvPr>
        </p:nvSpPr>
        <p:spPr/>
        <p:txBody>
          <a:bodyPr/>
          <a:lstStyle/>
          <a:p>
            <a:fld id="{AC3F3CAF-ADBA-4848-A76C-1DAD680785BD}" type="slidenum">
              <a:rPr lang="en-US" smtClean="0"/>
              <a:t>18</a:t>
            </a:fld>
            <a:endParaRPr lang="en-US"/>
          </a:p>
        </p:txBody>
      </p:sp>
    </p:spTree>
    <p:extLst>
      <p:ext uri="{BB962C8B-B14F-4D97-AF65-F5344CB8AC3E}">
        <p14:creationId xmlns:p14="http://schemas.microsoft.com/office/powerpoint/2010/main" val="3169581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3F3CAF-ADBA-4848-A76C-1DAD680785BD}" type="slidenum">
              <a:rPr lang="en-US" smtClean="0"/>
              <a:t>19</a:t>
            </a:fld>
            <a:endParaRPr lang="en-US"/>
          </a:p>
        </p:txBody>
      </p:sp>
    </p:spTree>
    <p:extLst>
      <p:ext uri="{BB962C8B-B14F-4D97-AF65-F5344CB8AC3E}">
        <p14:creationId xmlns:p14="http://schemas.microsoft.com/office/powerpoint/2010/main" val="277616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post-acute care is often left out of the conversation, we’ll make sure we’re all on the same page with a quick recap of the MACRA</a:t>
            </a:r>
            <a:r>
              <a:rPr lang="en-US" baseline="0" dirty="0" smtClean="0"/>
              <a:t> and its quality reporting provisions. I’ll touch on how we foresee post-acute providers being impacted, both directly and indirectly, by clinician participation in the program, and then I’ll walk through the resources that we have proposed. We have a few targeted discussion questions at the end.</a:t>
            </a:r>
            <a:endParaRPr lang="en-US" dirty="0"/>
          </a:p>
        </p:txBody>
      </p:sp>
      <p:sp>
        <p:nvSpPr>
          <p:cNvPr id="4" name="Slide Number Placeholder 3"/>
          <p:cNvSpPr>
            <a:spLocks noGrp="1"/>
          </p:cNvSpPr>
          <p:nvPr>
            <p:ph type="sldNum" sz="quarter" idx="10"/>
          </p:nvPr>
        </p:nvSpPr>
        <p:spPr/>
        <p:txBody>
          <a:bodyPr/>
          <a:lstStyle/>
          <a:p>
            <a:fld id="{AC3F3CAF-ADBA-4848-A76C-1DAD680785BD}" type="slidenum">
              <a:rPr lang="en-US" smtClean="0"/>
              <a:t>2</a:t>
            </a:fld>
            <a:endParaRPr lang="en-US"/>
          </a:p>
        </p:txBody>
      </p:sp>
    </p:spTree>
    <p:extLst>
      <p:ext uri="{BB962C8B-B14F-4D97-AF65-F5344CB8AC3E}">
        <p14:creationId xmlns:p14="http://schemas.microsoft.com/office/powerpoint/2010/main" val="139424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0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07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07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07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9B2DF31-7040-4D50-BFC2-51186D3F3ED6}"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386448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6325" y="706438"/>
            <a:ext cx="4730750" cy="3548062"/>
          </a:xfrm>
        </p:spPr>
      </p:sp>
      <p:sp>
        <p:nvSpPr>
          <p:cNvPr id="3" name="Notes Placeholder 2"/>
          <p:cNvSpPr>
            <a:spLocks noGrp="1"/>
          </p:cNvSpPr>
          <p:nvPr>
            <p:ph type="body" idx="1"/>
          </p:nvPr>
        </p:nvSpPr>
        <p:spPr/>
        <p:txBody>
          <a:bodyPr/>
          <a:lstStyle/>
          <a:p>
            <a:r>
              <a:rPr lang="en-US" dirty="0" smtClean="0"/>
              <a:t>Just as</a:t>
            </a:r>
            <a:r>
              <a:rPr lang="en-US" baseline="0" dirty="0" smtClean="0"/>
              <a:t> a quick reminder, t</a:t>
            </a:r>
            <a:r>
              <a:rPr lang="en-US" dirty="0" smtClean="0"/>
              <a:t>he MACRA passed last year. In addition to eliminating the deeply flawed SGR formula for physician payments, it established a new,</a:t>
            </a:r>
            <a:r>
              <a:rPr lang="en-US" baseline="0" dirty="0" smtClean="0"/>
              <a:t> two-track physician Quality Payment Program (QPP) in 2019. That program does two things:</a:t>
            </a:r>
          </a:p>
          <a:p>
            <a:endParaRPr lang="en-US" baseline="0" dirty="0" smtClean="0"/>
          </a:p>
          <a:p>
            <a:pPr marL="231115" indent="-231115">
              <a:buAutoNum type="arabicParenR"/>
            </a:pPr>
            <a:r>
              <a:rPr lang="en-US" baseline="0" dirty="0" smtClean="0"/>
              <a:t>C</a:t>
            </a:r>
            <a:r>
              <a:rPr lang="en-US" dirty="0" smtClean="0"/>
              <a:t>onsolidates three previously separate programs into one</a:t>
            </a:r>
            <a:r>
              <a:rPr lang="en-US" baseline="0" dirty="0" smtClean="0"/>
              <a:t> (the Merit-Based </a:t>
            </a:r>
            <a:r>
              <a:rPr lang="en-US" baseline="0" smtClean="0"/>
              <a:t>Incentive Payment System, </a:t>
            </a:r>
            <a:r>
              <a:rPr lang="en-US" baseline="0" dirty="0" smtClean="0"/>
              <a:t>or MIPS)</a:t>
            </a:r>
            <a:r>
              <a:rPr lang="en-US" dirty="0" smtClean="0"/>
              <a:t> and;</a:t>
            </a:r>
          </a:p>
          <a:p>
            <a:pPr marL="231115" indent="-231115">
              <a:buAutoNum type="arabicParenR"/>
            </a:pPr>
            <a:r>
              <a:rPr lang="en-US" dirty="0" smtClean="0"/>
              <a:t>Provides incentives for participation in APMs. </a:t>
            </a:r>
          </a:p>
          <a:p>
            <a:endParaRPr lang="en-US" dirty="0" smtClean="0"/>
          </a:p>
          <a:p>
            <a:r>
              <a:rPr lang="en-US" dirty="0" smtClean="0"/>
              <a:t>Taken together, these</a:t>
            </a:r>
            <a:r>
              <a:rPr lang="en-US" baseline="0" dirty="0" smtClean="0"/>
              <a:t> programs are an aggressive step in moving the field from volume to value.</a:t>
            </a:r>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325471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6325" y="706438"/>
            <a:ext cx="4730750" cy="3548062"/>
          </a:xfrm>
        </p:spPr>
      </p:sp>
      <p:sp>
        <p:nvSpPr>
          <p:cNvPr id="4" name="Slide Number Placeholder 3"/>
          <p:cNvSpPr>
            <a:spLocks noGrp="1"/>
          </p:cNvSpPr>
          <p:nvPr>
            <p:ph type="sldNum" sz="quarter" idx="10"/>
          </p:nvPr>
        </p:nvSpPr>
        <p:spPr/>
        <p:txBody>
          <a:bodyPr/>
          <a:lstStyle/>
          <a:p>
            <a:pPr>
              <a:defRPr/>
            </a:pPr>
            <a:fld id="{353F6C9E-A04D-4071-B56B-6B20555FF903}" type="slidenum">
              <a:rPr lang="en-US" smtClean="0">
                <a:solidFill>
                  <a:srgbClr val="000000"/>
                </a:solidFill>
              </a:rPr>
              <a:pPr>
                <a:defRPr/>
              </a:pPr>
              <a:t>4</a:t>
            </a:fld>
            <a:endParaRPr lang="en-US" dirty="0">
              <a:solidFill>
                <a:srgbClr val="000000"/>
              </a:solidFill>
            </a:endParaRPr>
          </a:p>
        </p:txBody>
      </p:sp>
      <p:sp>
        <p:nvSpPr>
          <p:cNvPr id="5" name="Notes Placeholder 4"/>
          <p:cNvSpPr>
            <a:spLocks noGrp="1"/>
          </p:cNvSpPr>
          <p:nvPr>
            <p:ph type="body" sz="quarter" idx="11"/>
          </p:nvPr>
        </p:nvSpPr>
        <p:spPr/>
        <p:txBody>
          <a:bodyPr/>
          <a:lstStyle/>
          <a:p>
            <a:r>
              <a:rPr lang="en-US" dirty="0" smtClean="0"/>
              <a:t>This</a:t>
            </a:r>
            <a:r>
              <a:rPr lang="en-US" baseline="0" dirty="0" smtClean="0"/>
              <a:t> slide illustrates the payment impact under MACRA over the next several years. The middle line is the base</a:t>
            </a:r>
            <a:r>
              <a:rPr lang="en-US" dirty="0" smtClean="0"/>
              <a:t> annual payment update. As you can see, from 2020 through 2025, it is zero percent,</a:t>
            </a:r>
            <a:r>
              <a:rPr lang="en-US" baseline="0" dirty="0" smtClean="0"/>
              <a:t> and a physician’s payment updates depend on their MIPS and APM performance.</a:t>
            </a:r>
          </a:p>
          <a:p>
            <a:endParaRPr lang="en-US" baseline="0" dirty="0"/>
          </a:p>
          <a:p>
            <a:r>
              <a:rPr lang="en-US" dirty="0" smtClean="0"/>
              <a:t>The a</a:t>
            </a:r>
            <a:r>
              <a:rPr lang="en-US" baseline="0" dirty="0" smtClean="0"/>
              <a:t>mount at risk for MIPS goes up until it reaches 9 percent in 2022 and</a:t>
            </a:r>
            <a:r>
              <a:rPr lang="en-US" dirty="0" smtClean="0"/>
              <a:t> beyond</a:t>
            </a:r>
            <a:r>
              <a:rPr lang="en-US" baseline="0" dirty="0" smtClean="0"/>
              <a:t>. </a:t>
            </a:r>
          </a:p>
          <a:p>
            <a:endParaRPr lang="en-US" dirty="0"/>
          </a:p>
          <a:p>
            <a:r>
              <a:rPr lang="en-US" baseline="0" dirty="0" smtClean="0"/>
              <a:t>APM bonuses available through 2024, then go away.</a:t>
            </a:r>
          </a:p>
          <a:p>
            <a:endParaRPr lang="en-US" baseline="0" dirty="0" smtClean="0"/>
          </a:p>
          <a:p>
            <a:r>
              <a:rPr lang="en-US" baseline="0" dirty="0" smtClean="0"/>
              <a:t>In 2026, higher base payment updates for APM participants, but no bonus.</a:t>
            </a:r>
          </a:p>
        </p:txBody>
      </p:sp>
    </p:spTree>
    <p:extLst>
      <p:ext uri="{BB962C8B-B14F-4D97-AF65-F5344CB8AC3E}">
        <p14:creationId xmlns:p14="http://schemas.microsoft.com/office/powerpoint/2010/main" val="218548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eaLnBrk="0" fontAlgn="base" hangingPunct="0">
              <a:spcBef>
                <a:spcPct val="30000"/>
              </a:spcBef>
              <a:spcAft>
                <a:spcPct val="0"/>
              </a:spcAft>
              <a:defRPr/>
            </a:pPr>
            <a:r>
              <a:rPr lang="en-US" dirty="0">
                <a:latin typeface="Arial" charset="0"/>
              </a:rPr>
              <a:t>The MIPS will be the default </a:t>
            </a:r>
            <a:r>
              <a:rPr lang="en-US" baseline="0" dirty="0" smtClean="0"/>
              <a:t>payment system for physicians, physician assistants, nurse practitioners, certified nurse specialists, and certified registered nurse anesthetists beginning in 2019. CMS may choose to expand the payment system to other professionals paid under the fee schedule (such as physical, occupational, speech therapists) beginning in 2021.</a:t>
            </a:r>
          </a:p>
          <a:p>
            <a:pPr marL="0" lvl="1" defTabSz="924458" eaLnBrk="0" fontAlgn="base" hangingPunct="0">
              <a:spcBef>
                <a:spcPct val="30000"/>
              </a:spcBef>
              <a:spcAft>
                <a:spcPct val="0"/>
              </a:spcAft>
              <a:defRPr/>
            </a:pPr>
            <a:endParaRPr lang="en-US" baseline="0" dirty="0" smtClean="0"/>
          </a:p>
          <a:p>
            <a:pPr marL="0" lvl="1" defTabSz="924458" eaLnBrk="0" fontAlgn="base" hangingPunct="0">
              <a:spcBef>
                <a:spcPct val="30000"/>
              </a:spcBef>
              <a:spcAft>
                <a:spcPct val="0"/>
              </a:spcAft>
              <a:defRPr/>
            </a:pPr>
            <a:r>
              <a:rPr lang="en-US" baseline="0" dirty="0" smtClean="0"/>
              <a:t>Clinicians may participate at individuals or as part of group practices. For the purposes of the MIPS, each unique combination of NPI and TIN is treated as an individual. Group practices are defined as multiple NPIs billing under a single TIN. </a:t>
            </a:r>
          </a:p>
          <a:p>
            <a:pPr marL="0" lvl="1" defTabSz="924458" eaLnBrk="0" fontAlgn="base" hangingPunct="0">
              <a:spcBef>
                <a:spcPct val="30000"/>
              </a:spcBef>
              <a:spcAft>
                <a:spcPct val="0"/>
              </a:spcAft>
              <a:defRPr/>
            </a:pPr>
            <a:endParaRPr lang="en-US" baseline="0" dirty="0" smtClean="0"/>
          </a:p>
          <a:p>
            <a:pPr marL="0" lvl="1" defTabSz="924458" eaLnBrk="0" fontAlgn="base" hangingPunct="0">
              <a:spcBef>
                <a:spcPct val="30000"/>
              </a:spcBef>
              <a:spcAft>
                <a:spcPct val="0"/>
              </a:spcAft>
              <a:defRPr/>
            </a:pPr>
            <a:r>
              <a:rPr lang="en-US" baseline="0" dirty="0" smtClean="0"/>
              <a:t>Certain professionals will be exempted from the MIPS and its associated reporting requirements. Those include:</a:t>
            </a:r>
          </a:p>
          <a:p>
            <a:pPr marL="635565" lvl="2" indent="-173336" defTabSz="924458" eaLnBrk="0" fontAlgn="base" hangingPunct="0">
              <a:spcBef>
                <a:spcPct val="30000"/>
              </a:spcBef>
              <a:spcAft>
                <a:spcPct val="0"/>
              </a:spcAft>
              <a:buFont typeface="Arial" panose="020B0604020202020204" pitchFamily="34" charset="0"/>
              <a:buChar char="•"/>
              <a:defRPr/>
            </a:pPr>
            <a:r>
              <a:rPr lang="en-US" baseline="0" dirty="0" smtClean="0"/>
              <a:t>Qualified APM participants, which will be physicians who receive a certain percentage of payments through the APM. </a:t>
            </a:r>
          </a:p>
          <a:p>
            <a:pPr marL="635565" lvl="1" indent="-173336">
              <a:buFont typeface="Arial" panose="020B0604020202020204" pitchFamily="34" charset="0"/>
              <a:buChar char="•"/>
            </a:pPr>
            <a:r>
              <a:rPr lang="en-US" baseline="0" dirty="0" smtClean="0"/>
              <a:t>“Partial” APM participants, who receive some payments through an APM but not enough to qualify as APM participants, and who do not report measure data under the MIPS. CMS will need to provide more definition on who fits in to this category.</a:t>
            </a:r>
          </a:p>
          <a:p>
            <a:pPr marL="635565" lvl="1" indent="-173336">
              <a:buFont typeface="Arial" panose="020B0604020202020204" pitchFamily="34" charset="0"/>
              <a:buChar char="•"/>
            </a:pPr>
            <a:r>
              <a:rPr lang="en-US" baseline="0" dirty="0" smtClean="0"/>
              <a:t>Professionals who do not meet a low-volume threshold that will be determined by CMS. We will talk about that in a minute.</a:t>
            </a: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233068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MIPS includes four categories of performance, each of which is assigned a weight</a:t>
            </a:r>
            <a:r>
              <a:rPr lang="en-US" baseline="0" dirty="0" smtClean="0"/>
              <a:t> (read the categories). </a:t>
            </a:r>
          </a:p>
          <a:p>
            <a:endParaRPr lang="en-US" dirty="0"/>
          </a:p>
          <a:p>
            <a:r>
              <a:rPr lang="en-US" baseline="0" dirty="0" smtClean="0"/>
              <a:t>It is important to note that for the first year, cost performance will not be tied to MIPS incentives or penalties. CMS chose to invoke statutory authority to alter the weightings of the categories in specific circumstances.  As a result, in the first year, 60% of performance is tied to quality, 15 percent is tied to improvement activities, and 25 percent to ACI. </a:t>
            </a:r>
          </a:p>
          <a:p>
            <a:endParaRPr lang="en-US" baseline="0" dirty="0" smtClean="0"/>
          </a:p>
          <a:p>
            <a:r>
              <a:rPr lang="en-US" baseline="0" dirty="0" smtClean="0"/>
              <a:t>Clinicians who fail to meet reporting requirements of a particular category receive the lowest possible score in that category. So for example, if a professional does not submit quality data, they would receive the lowest score in the quality category</a:t>
            </a:r>
          </a:p>
          <a:p>
            <a:endParaRPr lang="en-US" baseline="0" dirty="0" smtClean="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64690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more specifics on the MIPS program: as</a:t>
            </a:r>
            <a:r>
              <a:rPr lang="en-US" baseline="0" dirty="0" smtClean="0"/>
              <a:t> we mentioned, this part of the MACRA will replace the physician quality reporting system, or PQRS. Physicians will have to choose from a MIPS-specific list of quality measures and report on 6 of them; at least one must be an outcome measure. There are about 270 measures from which to choose, and providers also have several channels through which they can report their quality data. There’s a downloadable CSV spreadsheet that they can upload in the CMS QPP website, they can report directly into the web interface, they can use their EHR data, or, if the clinician already reports data to a qualified clinical data registry, their reporting requirements are fulfilled.</a:t>
            </a:r>
          </a:p>
          <a:p>
            <a:endParaRPr lang="en-US" baseline="0" dirty="0" smtClean="0"/>
          </a:p>
          <a:p>
            <a:r>
              <a:rPr lang="en-US" baseline="0" dirty="0" smtClean="0"/>
              <a:t>One item I’ll note that we raised in the discussion paper as well is that we have urged CMS to allow facility-based clinicians to use their facility’s quality measure outcomes to fulfill these requirements. In the forthcoming proposed rule on MACRA, which should be coming out over the summer, we will see how CMS responds to our request on hospital-based reporting; if they are open to that, they will likely support post-acute facility-based reporting as well.</a:t>
            </a:r>
            <a:endParaRPr lang="en-US" dirty="0"/>
          </a:p>
        </p:txBody>
      </p:sp>
      <p:sp>
        <p:nvSpPr>
          <p:cNvPr id="4" name="Slide Number Placeholder 3"/>
          <p:cNvSpPr>
            <a:spLocks noGrp="1"/>
          </p:cNvSpPr>
          <p:nvPr>
            <p:ph type="sldNum" sz="quarter" idx="10"/>
          </p:nvPr>
        </p:nvSpPr>
        <p:spPr/>
        <p:txBody>
          <a:bodyPr/>
          <a:lstStyle/>
          <a:p>
            <a:fld id="{AC3F3CAF-ADBA-4848-A76C-1DAD680785BD}" type="slidenum">
              <a:rPr lang="en-US" smtClean="0"/>
              <a:t>7</a:t>
            </a:fld>
            <a:endParaRPr lang="en-US"/>
          </a:p>
        </p:txBody>
      </p:sp>
    </p:spTree>
    <p:extLst>
      <p:ext uri="{BB962C8B-B14F-4D97-AF65-F5344CB8AC3E}">
        <p14:creationId xmlns:p14="http://schemas.microsoft.com/office/powerpoint/2010/main" val="2978142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5325"/>
            <a:ext cx="4651375" cy="3489325"/>
          </a:xfrm>
        </p:spPr>
      </p:sp>
      <p:sp>
        <p:nvSpPr>
          <p:cNvPr id="3" name="Notes Placeholder 2"/>
          <p:cNvSpPr>
            <a:spLocks noGrp="1"/>
          </p:cNvSpPr>
          <p:nvPr>
            <p:ph type="body" idx="1"/>
          </p:nvPr>
        </p:nvSpPr>
        <p:spPr/>
        <p:txBody>
          <a:bodyPr/>
          <a:lstStyle/>
          <a:p>
            <a:pPr marL="171450" indent="-171450">
              <a:buFontTx/>
              <a:buChar char="-"/>
            </a:pPr>
            <a:r>
              <a:rPr lang="en-US" b="0" baseline="0" dirty="0" smtClean="0">
                <a:latin typeface="Arial" panose="020B0604020202020204" pitchFamily="34" charset="0"/>
                <a:cs typeface="Arial" panose="020B0604020202020204" pitchFamily="34" charset="0"/>
              </a:rPr>
              <a:t>To be designated an advanced APM, a model must meet certain criteria.</a:t>
            </a:r>
          </a:p>
          <a:p>
            <a:pPr marL="171450" indent="-171450">
              <a:buFontTx/>
              <a:buChar char="-"/>
            </a:pPr>
            <a:r>
              <a:rPr lang="en-US" b="0" baseline="0" dirty="0" smtClean="0">
                <a:latin typeface="Arial" panose="020B0604020202020204" pitchFamily="34" charset="0"/>
                <a:cs typeface="Arial" panose="020B0604020202020204" pitchFamily="34" charset="0"/>
              </a:rPr>
              <a:t>The criteria were generally set in statute, those some details were up to interpretation by CMS in the final rule. </a:t>
            </a:r>
          </a:p>
          <a:p>
            <a:pPr marL="171450" indent="-171450">
              <a:buFontTx/>
              <a:buChar char="-"/>
            </a:pPr>
            <a:r>
              <a:rPr lang="en-US" b="0" baseline="0" dirty="0" smtClean="0">
                <a:latin typeface="Arial" panose="020B0604020202020204" pitchFamily="34" charset="0"/>
                <a:cs typeface="Arial" panose="020B0604020202020204" pitchFamily="34" charset="0"/>
              </a:rPr>
              <a:t>The model must:</a:t>
            </a:r>
          </a:p>
          <a:p>
            <a:pPr marL="628650" lvl="1" indent="-171450">
              <a:buFontTx/>
              <a:buChar char="-"/>
            </a:pPr>
            <a:r>
              <a:rPr lang="en-US" b="0" baseline="0" dirty="0" smtClean="0">
                <a:latin typeface="Arial" panose="020B0604020202020204" pitchFamily="34" charset="0"/>
                <a:cs typeface="Arial" panose="020B0604020202020204" pitchFamily="34" charset="0"/>
              </a:rPr>
              <a:t>Require use of certified EHR technology</a:t>
            </a:r>
          </a:p>
          <a:p>
            <a:pPr marL="628650" lvl="1" indent="-171450">
              <a:buFontTx/>
              <a:buChar char="-"/>
            </a:pPr>
            <a:r>
              <a:rPr lang="en-US" b="0" baseline="0" dirty="0" smtClean="0">
                <a:latin typeface="Arial" panose="020B0604020202020204" pitchFamily="34" charset="0"/>
                <a:cs typeface="Arial" panose="020B0604020202020204" pitchFamily="34" charset="0"/>
              </a:rPr>
              <a:t>Tie payment to quality</a:t>
            </a:r>
          </a:p>
          <a:p>
            <a:pPr marL="628650" lvl="1" indent="-171450">
              <a:buFontTx/>
              <a:buChar char="-"/>
            </a:pPr>
            <a:r>
              <a:rPr lang="en-US" b="0" baseline="0" dirty="0" smtClean="0">
                <a:latin typeface="Arial" panose="020B0604020202020204" pitchFamily="34" charset="0"/>
                <a:cs typeface="Arial" panose="020B0604020202020204" pitchFamily="34" charset="0"/>
              </a:rPr>
              <a:t>Require downside risk. Note that although the statute uses different language (require “more than nominal risk” for financial loss), CMS is interpreting this as downside risk.</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E6FAA2-F678-4A68-889E-9FE6A6AC487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89329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6325" y="706438"/>
            <a:ext cx="4730750" cy="3548062"/>
          </a:xfrm>
        </p:spPr>
      </p:sp>
      <p:sp>
        <p:nvSpPr>
          <p:cNvPr id="3" name="Notes Placeholder 2"/>
          <p:cNvSpPr>
            <a:spLocks noGrp="1"/>
          </p:cNvSpPr>
          <p:nvPr>
            <p:ph type="body" idx="1"/>
          </p:nvPr>
        </p:nvSpPr>
        <p:spPr/>
        <p:txBody>
          <a:bodyPr/>
          <a:lstStyle/>
          <a:p>
            <a:r>
              <a:rPr lang="en-US" dirty="0" smtClean="0"/>
              <a:t>Applying CMS’s interpretation</a:t>
            </a:r>
            <a:r>
              <a:rPr lang="en-US" baseline="0" dirty="0" smtClean="0"/>
              <a:t> of the </a:t>
            </a:r>
            <a:r>
              <a:rPr lang="en-US" dirty="0" smtClean="0"/>
              <a:t>criteria to existing models, you will</a:t>
            </a:r>
            <a:r>
              <a:rPr lang="en-US" baseline="0" dirty="0" smtClean="0"/>
              <a:t> see that a very limited number of models qualify as advanced APMs for 2017. </a:t>
            </a:r>
          </a:p>
          <a:p>
            <a:endParaRPr lang="en-US" baseline="0" dirty="0" smtClean="0"/>
          </a:p>
          <a:p>
            <a:r>
              <a:rPr lang="en-US" baseline="0" dirty="0" smtClean="0"/>
              <a:t>The most common disqualifier is the financial risk standard. The Bundled Payments for Care Initiative (BPCI) would not qualify because it doesn’t tie payment to quality measures, and the Comprehensive Care for Joint Replacement (CJR) – the joint replacement bundle mandatory for hospitals in some markets – does not include an EHR requirement. The others are disqualified because of the financial risk standard.</a:t>
            </a:r>
          </a:p>
          <a:p>
            <a:endParaRPr lang="en-US" baseline="0" dirty="0" smtClean="0"/>
          </a:p>
          <a:p>
            <a:r>
              <a:rPr lang="en-US" baseline="0" dirty="0" smtClean="0"/>
              <a:t>In particular, there are very few options for hospital-driven models to qualify. </a:t>
            </a:r>
          </a:p>
          <a:p>
            <a:endParaRPr lang="en-US" baseline="0" dirty="0" smtClean="0"/>
          </a:p>
          <a:p>
            <a:r>
              <a:rPr lang="en-US" baseline="0" dirty="0" smtClean="0"/>
              <a:t>For example, though hospital-led ACOs make up about 50% of the MSSP, most participants are in Track 1. Similarly, a number of hospitals participate in BPCI – and some hospitals were mandated to take financial risk through the CJR. And as we discussed on the last slide, most hospital-driven medical homes that participate in the CPC+ program will not qualify after 2017. </a:t>
            </a:r>
          </a:p>
          <a:p>
            <a:endParaRPr lang="en-US" baseline="0" dirty="0" smtClean="0"/>
          </a:p>
          <a:p>
            <a:r>
              <a:rPr lang="en-US" baseline="0" dirty="0" smtClean="0"/>
              <a:t>We are disappointed that those efforts will not be recognized in the first year. </a:t>
            </a:r>
          </a:p>
          <a:p>
            <a:endParaRPr lang="en-US" baseline="0" dirty="0" smtClean="0"/>
          </a:p>
          <a:p>
            <a:r>
              <a:rPr lang="en-US" baseline="0" dirty="0" smtClean="0"/>
              <a:t>CMS has indicated an interest in expanding availability of advanced APMs going forward:</a:t>
            </a:r>
          </a:p>
          <a:p>
            <a:pPr marL="635565" lvl="1" indent="-173336">
              <a:buFont typeface="Arial" panose="020B0604020202020204" pitchFamily="34" charset="0"/>
              <a:buChar char="•"/>
            </a:pPr>
            <a:r>
              <a:rPr lang="en-US" baseline="0" dirty="0" smtClean="0"/>
              <a:t>In the new hospital bundled payment rule released in August, CMS proposed to create two tracks for participation in the new cardiac and hip facture bundles, and to create two tracks in CJR. In each, Track 1 would allow qualification as an advanced APM by incorporating an attestation of certified EHR technology use.</a:t>
            </a:r>
          </a:p>
          <a:p>
            <a:pPr marL="635565" lvl="1" indent="-173336">
              <a:buFont typeface="Arial" panose="020B0604020202020204" pitchFamily="34" charset="0"/>
              <a:buChar char="•"/>
            </a:pPr>
            <a:r>
              <a:rPr lang="en-US" baseline="0" dirty="0" smtClean="0"/>
              <a:t>CMS also is considering a new ACO model that would incorporate less downside risk than the models currently available (“Track 1+). Few details were provided, however.</a:t>
            </a:r>
          </a:p>
          <a:p>
            <a:endParaRPr lang="en-US" baseline="0" dirty="0" smtClean="0"/>
          </a:p>
          <a:p>
            <a:r>
              <a:rPr lang="en-US" baseline="0" dirty="0" smtClean="0"/>
              <a:t>Overall, CMS has projected that only between 5-8 percent of clinicians will qualify for the APM incentives in year 1.</a:t>
            </a:r>
            <a:endParaRPr lang="en-US" dirty="0"/>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9573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1219200"/>
            <a:ext cx="74930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a:xfrm>
            <a:off x="1" y="914400"/>
            <a:ext cx="680720" cy="5943600"/>
          </a:xfrm>
          <a:prstGeom prst="rect">
            <a:avLst/>
          </a:prstGeom>
          <a:solidFill>
            <a:srgbClr val="B7BA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2868431"/>
      </p:ext>
    </p:extLst>
  </p:cSld>
  <p:clrMapOvr>
    <a:masterClrMapping/>
  </p:clrMapOvr>
  <p:transition spd="slow"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sldNum" sz="quarter" idx="10"/>
          </p:nvPr>
        </p:nvSpPr>
        <p:spPr>
          <a:ln/>
        </p:spPr>
        <p:txBody>
          <a:bodyPr/>
          <a:lstStyle>
            <a:lvl1pPr>
              <a:defRPr/>
            </a:lvl1pPr>
          </a:lstStyle>
          <a:p>
            <a:pPr>
              <a:defRPr/>
            </a:pPr>
            <a:endParaRPr lang="en-US" altLang="en-US"/>
          </a:p>
          <a:p>
            <a:pPr>
              <a:defRPr/>
            </a:pPr>
            <a:fld id="{6D566E89-97D3-448D-BD5B-53AE84F2AAEC}" type="slidenum">
              <a:rPr lang="en-US" altLang="en-US"/>
              <a:pPr>
                <a:defRPr/>
              </a:pPr>
              <a:t>‹#›</a:t>
            </a:fld>
            <a:endParaRPr lang="en-US" altLang="en-US"/>
          </a:p>
        </p:txBody>
      </p:sp>
    </p:spTree>
    <p:extLst>
      <p:ext uri="{BB962C8B-B14F-4D97-AF65-F5344CB8AC3E}">
        <p14:creationId xmlns:p14="http://schemas.microsoft.com/office/powerpoint/2010/main" val="79939978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p:nvSpPr>
        <p:spPr bwMode="auto">
          <a:xfrm>
            <a:off x="0" y="0"/>
            <a:ext cx="9144000" cy="914400"/>
          </a:xfrm>
          <a:prstGeom prst="rect">
            <a:avLst/>
          </a:prstGeom>
          <a:solidFill>
            <a:srgbClr val="0C2D83"/>
          </a:solidFill>
          <a:ln w="0">
            <a:noFill/>
            <a:miter lim="800000"/>
            <a:headEnd/>
            <a:tailEnd/>
          </a:ln>
          <a:effectLst/>
        </p:spPr>
        <p:txBody>
          <a:bodyPr wrap="none" anchor="ctr"/>
          <a:lstStyle/>
          <a:p>
            <a:pPr>
              <a:defRPr/>
            </a:pPr>
            <a:endParaRPr lang="en-US" dirty="0">
              <a:latin typeface="Arial" charset="0"/>
            </a:endParaRPr>
          </a:p>
        </p:txBody>
      </p:sp>
      <p:sp>
        <p:nvSpPr>
          <p:cNvPr id="1049" name="Rectangle 25"/>
          <p:cNvSpPr>
            <a:spLocks noChangeArrowheads="1"/>
          </p:cNvSpPr>
          <p:nvPr/>
        </p:nvSpPr>
        <p:spPr bwMode="auto">
          <a:xfrm>
            <a:off x="0" y="914400"/>
            <a:ext cx="685800" cy="5943600"/>
          </a:xfrm>
          <a:prstGeom prst="rect">
            <a:avLst/>
          </a:prstGeom>
          <a:solidFill>
            <a:srgbClr val="CCCCCC"/>
          </a:solidFill>
          <a:ln w="9525">
            <a:noFill/>
            <a:miter lim="800000"/>
            <a:headEnd/>
            <a:tailEnd/>
          </a:ln>
          <a:effectLst/>
        </p:spPr>
        <p:txBody>
          <a:bodyPr wrap="none" anchor="ctr"/>
          <a:lstStyle/>
          <a:p>
            <a:pPr algn="ctr">
              <a:defRPr/>
            </a:pPr>
            <a:endParaRPr lang="en-US" sz="1800" b="0" dirty="0">
              <a:solidFill>
                <a:srgbClr val="CCCCCC"/>
              </a:solidFill>
              <a:latin typeface="Arial" charset="0"/>
            </a:endParaRPr>
          </a:p>
        </p:txBody>
      </p:sp>
      <p:pic>
        <p:nvPicPr>
          <p:cNvPr id="9220" name="Picture 23" descr="AHA_ppt A ReverseLogoSm"/>
          <p:cNvPicPr>
            <a:picLocks noChangeAspect="1" noChangeArrowheads="1"/>
          </p:cNvPicPr>
          <p:nvPr/>
        </p:nvPicPr>
        <p:blipFill>
          <a:blip r:embed="rId4" cstate="email"/>
          <a:srcRect/>
          <a:stretch>
            <a:fillRect/>
          </a:stretch>
        </p:blipFill>
        <p:spPr bwMode="auto">
          <a:xfrm>
            <a:off x="6934200" y="5314950"/>
            <a:ext cx="2243138" cy="1543050"/>
          </a:xfrm>
          <a:prstGeom prst="rect">
            <a:avLst/>
          </a:prstGeom>
          <a:noFill/>
          <a:ln w="9525">
            <a:noFill/>
            <a:miter lim="800000"/>
            <a:headEnd/>
            <a:tailEnd/>
          </a:ln>
        </p:spPr>
      </p:pic>
      <p:sp>
        <p:nvSpPr>
          <p:cNvPr id="9221" name="Rectangle 2"/>
          <p:cNvSpPr>
            <a:spLocks noGrp="1" noChangeArrowheads="1"/>
          </p:cNvSpPr>
          <p:nvPr>
            <p:ph type="title"/>
          </p:nvPr>
        </p:nvSpPr>
        <p:spPr bwMode="auto">
          <a:xfrm>
            <a:off x="838200" y="0"/>
            <a:ext cx="74771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2" name="Rectangle 3"/>
          <p:cNvSpPr>
            <a:spLocks noGrp="1" noChangeArrowheads="1"/>
          </p:cNvSpPr>
          <p:nvPr>
            <p:ph type="body" idx="1"/>
          </p:nvPr>
        </p:nvSpPr>
        <p:spPr bwMode="auto">
          <a:xfrm>
            <a:off x="1066800" y="1219200"/>
            <a:ext cx="7188200" cy="4278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level20</a:t>
            </a:r>
          </a:p>
          <a:p>
            <a:pPr lvl="4"/>
            <a:endParaRPr lang="en-US" smtClean="0"/>
          </a:p>
        </p:txBody>
      </p:sp>
    </p:spTree>
    <p:extLst>
      <p:ext uri="{BB962C8B-B14F-4D97-AF65-F5344CB8AC3E}">
        <p14:creationId xmlns:p14="http://schemas.microsoft.com/office/powerpoint/2010/main" val="272537033"/>
      </p:ext>
    </p:extLst>
  </p:cSld>
  <p:clrMap bg1="lt1" tx1="dk1" bg2="lt2" tx2="dk2" accent1="accent1" accent2="accent2" accent3="accent3" accent4="accent4" accent5="accent5" accent6="accent6" hlink="hlink" folHlink="folHlink"/>
  <p:sldLayoutIdLst>
    <p:sldLayoutId id="2147483650" r:id="rId1"/>
    <p:sldLayoutId id="2147483651" r:id="rId2"/>
  </p:sldLayoutIdLst>
  <p:transition/>
  <p:hf sldNum="0" hd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charset="0"/>
        </a:defRPr>
      </a:lvl2pPr>
      <a:lvl3pPr algn="l" rtl="0" eaLnBrk="0" fontAlgn="base" hangingPunct="0">
        <a:spcBef>
          <a:spcPct val="0"/>
        </a:spcBef>
        <a:spcAft>
          <a:spcPct val="0"/>
        </a:spcAft>
        <a:defRPr sz="3000">
          <a:solidFill>
            <a:schemeClr val="bg1"/>
          </a:solidFill>
          <a:latin typeface="Arial" charset="0"/>
        </a:defRPr>
      </a:lvl3pPr>
      <a:lvl4pPr algn="l" rtl="0" eaLnBrk="0" fontAlgn="base" hangingPunct="0">
        <a:spcBef>
          <a:spcPct val="0"/>
        </a:spcBef>
        <a:spcAft>
          <a:spcPct val="0"/>
        </a:spcAft>
        <a:defRPr sz="3000">
          <a:solidFill>
            <a:schemeClr val="bg1"/>
          </a:solidFill>
          <a:latin typeface="Arial" charset="0"/>
        </a:defRPr>
      </a:lvl4pPr>
      <a:lvl5pPr algn="l" rtl="0" eaLnBrk="0" fontAlgn="base" hangingPunct="0">
        <a:spcBef>
          <a:spcPct val="0"/>
        </a:spcBef>
        <a:spcAft>
          <a:spcPct val="0"/>
        </a:spcAft>
        <a:defRPr sz="3000">
          <a:solidFill>
            <a:schemeClr val="bg1"/>
          </a:solidFill>
          <a:latin typeface="Arial" charset="0"/>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99"/>
          </a:solidFill>
          <a:latin typeface="+mn-lt"/>
        </a:defRPr>
      </a:lvl2pPr>
      <a:lvl3pPr marL="1143000" indent="-228600" algn="l" rtl="0" eaLnBrk="0" fontAlgn="base" hangingPunct="0">
        <a:spcBef>
          <a:spcPct val="20000"/>
        </a:spcBef>
        <a:spcAft>
          <a:spcPct val="0"/>
        </a:spcAft>
        <a:buChar char="•"/>
        <a:defRPr sz="20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381125" y="2452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6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Ø"/>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q"/>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2800">
              <a:solidFill>
                <a:srgbClr val="000099"/>
              </a:solidFill>
            </a:endParaRPr>
          </a:p>
        </p:txBody>
      </p:sp>
      <p:pic>
        <p:nvPicPr>
          <p:cNvPr id="5123" name="Picture 5" descr="sec_i_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274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6" descr="image?id=5152&amp;rendTypeId=4"/>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6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Ø"/>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q"/>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2800">
              <a:solidFill>
                <a:srgbClr val="000099"/>
              </a:solidFill>
            </a:endParaRPr>
          </a:p>
        </p:txBody>
      </p:sp>
      <p:sp>
        <p:nvSpPr>
          <p:cNvPr id="5125" name="AutoShape 7" descr="image?id=5152&amp;rendTypeId=4"/>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6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Ø"/>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q"/>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2800">
              <a:solidFill>
                <a:srgbClr val="000099"/>
              </a:solidFill>
            </a:endParaRPr>
          </a:p>
        </p:txBody>
      </p:sp>
      <p:pic>
        <p:nvPicPr>
          <p:cNvPr id="5126" name="Picture 8" descr="fp_wash_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990600"/>
            <a:ext cx="2667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descr="whitehouse_b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990600"/>
            <a:ext cx="2667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10"/>
          <p:cNvSpPr>
            <a:spLocks noChangeArrowheads="1"/>
          </p:cNvSpPr>
          <p:nvPr/>
        </p:nvSpPr>
        <p:spPr bwMode="auto">
          <a:xfrm>
            <a:off x="4787900" y="3228975"/>
            <a:ext cx="67421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spcBef>
                <a:spcPct val="20000"/>
              </a:spcBef>
              <a:buChar char="•"/>
              <a:defRPr sz="36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Ø"/>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q"/>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2800">
              <a:solidFill>
                <a:srgbClr val="000099"/>
              </a:solidFill>
            </a:endParaRPr>
          </a:p>
        </p:txBody>
      </p:sp>
      <p:pic>
        <p:nvPicPr>
          <p:cNvPr id="5129" name="Picture 14" descr="nrpb99se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4926013"/>
            <a:ext cx="19812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2"/>
          <p:cNvSpPr txBox="1">
            <a:spLocks noChangeArrowheads="1"/>
          </p:cNvSpPr>
          <p:nvPr/>
        </p:nvSpPr>
        <p:spPr bwMode="auto">
          <a:xfrm>
            <a:off x="685800" y="3733800"/>
            <a:ext cx="83058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6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Ø"/>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q"/>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400" dirty="0" smtClean="0">
                <a:solidFill>
                  <a:srgbClr val="C00000"/>
                </a:solidFill>
              </a:rPr>
              <a:t>MACRA for PAC Providers</a:t>
            </a:r>
            <a:endParaRPr lang="en-US" altLang="en-US" sz="3400" dirty="0">
              <a:solidFill>
                <a:srgbClr val="C00000"/>
              </a:solidFill>
            </a:endParaRPr>
          </a:p>
          <a:p>
            <a:pPr algn="ctr">
              <a:spcBef>
                <a:spcPct val="0"/>
              </a:spcBef>
              <a:buFontTx/>
              <a:buNone/>
            </a:pPr>
            <a:endParaRPr lang="en-US" altLang="en-US" sz="1400" u="none" dirty="0">
              <a:solidFill>
                <a:srgbClr val="CC0000"/>
              </a:solidFill>
            </a:endParaRPr>
          </a:p>
          <a:p>
            <a:pPr algn="ctr">
              <a:spcBef>
                <a:spcPct val="0"/>
              </a:spcBef>
              <a:buFontTx/>
              <a:buNone/>
            </a:pPr>
            <a:r>
              <a:rPr lang="en-US" altLang="en-US" sz="3000" u="none" dirty="0" smtClean="0">
                <a:solidFill>
                  <a:srgbClr val="262673"/>
                </a:solidFill>
              </a:rPr>
              <a:t>Caitlin Gillooley</a:t>
            </a:r>
            <a:endParaRPr lang="en-US" altLang="en-US" sz="3000" u="none" dirty="0">
              <a:solidFill>
                <a:srgbClr val="262673"/>
              </a:solidFill>
            </a:endParaRPr>
          </a:p>
          <a:p>
            <a:pPr algn="ctr">
              <a:spcBef>
                <a:spcPct val="0"/>
              </a:spcBef>
              <a:buFontTx/>
              <a:buNone/>
            </a:pPr>
            <a:r>
              <a:rPr lang="en-US" altLang="en-US" sz="2800" u="none" dirty="0">
                <a:solidFill>
                  <a:srgbClr val="262673"/>
                </a:solidFill>
              </a:rPr>
              <a:t>AHA Policy</a:t>
            </a:r>
          </a:p>
          <a:p>
            <a:pPr algn="ctr">
              <a:spcBef>
                <a:spcPct val="0"/>
              </a:spcBef>
              <a:buFontTx/>
              <a:buNone/>
            </a:pPr>
            <a:endParaRPr lang="en-US" altLang="en-US" sz="2000" u="none" dirty="0"/>
          </a:p>
          <a:p>
            <a:pPr algn="ctr">
              <a:spcBef>
                <a:spcPct val="0"/>
              </a:spcBef>
              <a:buFontTx/>
              <a:buNone/>
            </a:pPr>
            <a:r>
              <a:rPr lang="en-US" altLang="en-US" sz="2400" i="0" u="none" dirty="0" smtClean="0">
                <a:solidFill>
                  <a:srgbClr val="C00000"/>
                </a:solidFill>
              </a:rPr>
              <a:t>November 2017</a:t>
            </a:r>
            <a:endParaRPr lang="en-US" altLang="en-US" sz="2400" i="0" u="none" dirty="0">
              <a:solidFill>
                <a:srgbClr val="C00000"/>
              </a:solidFill>
            </a:endParaRPr>
          </a:p>
          <a:p>
            <a:pPr algn="ctr">
              <a:spcBef>
                <a:spcPct val="0"/>
              </a:spcBef>
              <a:buFontTx/>
              <a:buNone/>
            </a:pPr>
            <a:endParaRPr lang="en-US" altLang="en-US" sz="2400" i="0" u="none" dirty="0">
              <a:solidFill>
                <a:srgbClr val="C00000"/>
              </a:solidFill>
            </a:endParaRPr>
          </a:p>
        </p:txBody>
      </p:sp>
    </p:spTree>
    <p:extLst>
      <p:ext uri="{BB962C8B-B14F-4D97-AF65-F5344CB8AC3E}">
        <p14:creationId xmlns:p14="http://schemas.microsoft.com/office/powerpoint/2010/main" val="332213897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012371" y="1485900"/>
            <a:ext cx="3750130" cy="3849775"/>
          </a:xfrm>
          <a:prstGeom prst="rec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3200" b="1" i="1" dirty="0"/>
              <a:t>Implications for PAC Providers</a:t>
            </a:r>
          </a:p>
        </p:txBody>
      </p:sp>
      <p:sp>
        <p:nvSpPr>
          <p:cNvPr id="9" name="TextBox 8"/>
          <p:cNvSpPr txBox="1"/>
          <p:nvPr/>
        </p:nvSpPr>
        <p:spPr>
          <a:xfrm>
            <a:off x="1077687" y="1485900"/>
            <a:ext cx="2759529" cy="553998"/>
          </a:xfrm>
          <a:prstGeom prst="rect">
            <a:avLst/>
          </a:prstGeom>
          <a:noFill/>
        </p:spPr>
        <p:txBody>
          <a:bodyPr wrap="square" rtlCol="0">
            <a:spAutoFit/>
          </a:bodyPr>
          <a:lstStyle/>
          <a:p>
            <a:r>
              <a:rPr lang="en-US" sz="3000" b="1" dirty="0" smtClean="0"/>
              <a:t>Direct</a:t>
            </a:r>
            <a:endParaRPr lang="en-US" sz="3000" b="1" dirty="0"/>
          </a:p>
        </p:txBody>
      </p:sp>
      <p:sp>
        <p:nvSpPr>
          <p:cNvPr id="10" name="TextBox 9"/>
          <p:cNvSpPr txBox="1"/>
          <p:nvPr/>
        </p:nvSpPr>
        <p:spPr>
          <a:xfrm>
            <a:off x="4974769" y="1485900"/>
            <a:ext cx="2759529" cy="553998"/>
          </a:xfrm>
          <a:prstGeom prst="rect">
            <a:avLst/>
          </a:prstGeom>
          <a:noFill/>
        </p:spPr>
        <p:txBody>
          <a:bodyPr wrap="square" rtlCol="0">
            <a:spAutoFit/>
          </a:bodyPr>
          <a:lstStyle/>
          <a:p>
            <a:r>
              <a:rPr lang="en-US" sz="3000" b="1" dirty="0" smtClean="0"/>
              <a:t>Indirect</a:t>
            </a:r>
            <a:endParaRPr lang="en-US" sz="3000" b="1" dirty="0"/>
          </a:p>
        </p:txBody>
      </p:sp>
      <p:sp>
        <p:nvSpPr>
          <p:cNvPr id="11" name="TextBox 10"/>
          <p:cNvSpPr txBox="1"/>
          <p:nvPr/>
        </p:nvSpPr>
        <p:spPr>
          <a:xfrm>
            <a:off x="1077687" y="2254597"/>
            <a:ext cx="375013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Employed physicians will experience up to 18% swing in payments</a:t>
            </a:r>
          </a:p>
          <a:p>
            <a:pPr marL="285750" indent="-285750">
              <a:buFont typeface="Arial" panose="020B0604020202020204" pitchFamily="34" charset="0"/>
              <a:buChar char="•"/>
            </a:pPr>
            <a:r>
              <a:rPr lang="en-US" dirty="0" smtClean="0"/>
              <a:t>Physicians may need assistance in complying with reporting requirements:</a:t>
            </a:r>
          </a:p>
          <a:p>
            <a:pPr marL="742950" lvl="1" indent="-285750">
              <a:buFont typeface="Arial" panose="020B0604020202020204" pitchFamily="34" charset="0"/>
              <a:buChar char="•"/>
            </a:pPr>
            <a:r>
              <a:rPr lang="en-US" dirty="0" smtClean="0"/>
              <a:t>Data/IT</a:t>
            </a:r>
          </a:p>
          <a:p>
            <a:pPr marL="742950" lvl="1" indent="-285750">
              <a:buFont typeface="Arial" panose="020B0604020202020204" pitchFamily="34" charset="0"/>
              <a:buChar char="•"/>
            </a:pPr>
            <a:r>
              <a:rPr lang="en-US" dirty="0" smtClean="0"/>
              <a:t>Care management</a:t>
            </a:r>
          </a:p>
          <a:p>
            <a:pPr marL="742950" lvl="1" indent="-285750">
              <a:buFont typeface="Arial" panose="020B0604020202020204" pitchFamily="34" charset="0"/>
              <a:buChar char="•"/>
            </a:pPr>
            <a:r>
              <a:rPr lang="en-US" dirty="0" smtClean="0"/>
              <a:t>Billing</a:t>
            </a:r>
          </a:p>
          <a:p>
            <a:pPr marL="742950" lvl="1" indent="-285750">
              <a:buFont typeface="Arial" panose="020B0604020202020204" pitchFamily="34" charset="0"/>
              <a:buChar char="•"/>
            </a:pPr>
            <a:r>
              <a:rPr lang="en-US" dirty="0" smtClean="0"/>
              <a:t>Operations</a:t>
            </a:r>
            <a:endParaRPr lang="en-US" dirty="0"/>
          </a:p>
        </p:txBody>
      </p:sp>
      <p:sp>
        <p:nvSpPr>
          <p:cNvPr id="12" name="TextBox 11"/>
          <p:cNvSpPr txBox="1"/>
          <p:nvPr/>
        </p:nvSpPr>
        <p:spPr>
          <a:xfrm>
            <a:off x="4974769" y="2254597"/>
            <a:ext cx="375013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Enhanced focus on coordinated care increases importance of collaboration with PAC settings</a:t>
            </a:r>
          </a:p>
          <a:p>
            <a:pPr marL="285750" indent="-285750">
              <a:buFont typeface="Arial" panose="020B0604020202020204" pitchFamily="34" charset="0"/>
              <a:buChar char="•"/>
            </a:pPr>
            <a:r>
              <a:rPr lang="en-US" dirty="0" smtClean="0"/>
              <a:t>ACI requirements make interoperable EHRs a priority</a:t>
            </a:r>
          </a:p>
          <a:p>
            <a:pPr marL="285750" indent="-285750">
              <a:buFont typeface="Arial" panose="020B0604020202020204" pitchFamily="34" charset="0"/>
              <a:buChar char="•"/>
            </a:pPr>
            <a:r>
              <a:rPr lang="en-US" dirty="0" smtClean="0"/>
              <a:t>Physicians responsible for quality measures will demand better transfer of information</a:t>
            </a:r>
          </a:p>
          <a:p>
            <a:pPr marL="285750" indent="-285750">
              <a:buFont typeface="Arial" panose="020B0604020202020204" pitchFamily="34" charset="0"/>
              <a:buChar char="•"/>
            </a:pPr>
            <a:r>
              <a:rPr lang="en-US" dirty="0" smtClean="0"/>
              <a:t>APMs likely to look for efficient, cost-effective PAC partners</a:t>
            </a:r>
            <a:endParaRPr lang="en-US" dirty="0"/>
          </a:p>
        </p:txBody>
      </p:sp>
      <p:sp>
        <p:nvSpPr>
          <p:cNvPr id="14" name="Rectangle 13"/>
          <p:cNvSpPr/>
          <p:nvPr/>
        </p:nvSpPr>
        <p:spPr bwMode="auto">
          <a:xfrm>
            <a:off x="4925782" y="1485899"/>
            <a:ext cx="3750130" cy="3849776"/>
          </a:xfrm>
          <a:prstGeom prst="rect">
            <a:avLst/>
          </a:prstGeom>
          <a:noFill/>
          <a:ln w="285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5" name="TextBox 14"/>
          <p:cNvSpPr txBox="1"/>
          <p:nvPr/>
        </p:nvSpPr>
        <p:spPr>
          <a:xfrm>
            <a:off x="1077687" y="1923019"/>
            <a:ext cx="3516923" cy="307777"/>
          </a:xfrm>
          <a:prstGeom prst="rect">
            <a:avLst/>
          </a:prstGeom>
          <a:noFill/>
        </p:spPr>
        <p:txBody>
          <a:bodyPr wrap="square" rtlCol="0">
            <a:spAutoFit/>
          </a:bodyPr>
          <a:lstStyle/>
          <a:p>
            <a:r>
              <a:rPr lang="en-US" sz="1400" dirty="0" smtClean="0">
                <a:solidFill>
                  <a:schemeClr val="accent2"/>
                </a:solidFill>
              </a:rPr>
              <a:t>PAC Providers who Employ Physicians</a:t>
            </a:r>
            <a:endParaRPr lang="en-US" sz="1400" dirty="0">
              <a:solidFill>
                <a:schemeClr val="accent2"/>
              </a:solidFill>
            </a:endParaRPr>
          </a:p>
        </p:txBody>
      </p:sp>
      <p:sp>
        <p:nvSpPr>
          <p:cNvPr id="16" name="TextBox 15"/>
          <p:cNvSpPr txBox="1"/>
          <p:nvPr/>
        </p:nvSpPr>
        <p:spPr>
          <a:xfrm>
            <a:off x="4974769" y="1923019"/>
            <a:ext cx="3516923" cy="307777"/>
          </a:xfrm>
          <a:prstGeom prst="rect">
            <a:avLst/>
          </a:prstGeom>
          <a:noFill/>
        </p:spPr>
        <p:txBody>
          <a:bodyPr wrap="square" rtlCol="0">
            <a:spAutoFit/>
          </a:bodyPr>
          <a:lstStyle/>
          <a:p>
            <a:r>
              <a:rPr lang="en-US" sz="1400" dirty="0" smtClean="0">
                <a:solidFill>
                  <a:schemeClr val="accent2"/>
                </a:solidFill>
              </a:rPr>
              <a:t>PAC Industry as a Whole</a:t>
            </a:r>
            <a:endParaRPr lang="en-US" sz="1400" dirty="0">
              <a:solidFill>
                <a:schemeClr val="accent2"/>
              </a:solidFill>
            </a:endParaRPr>
          </a:p>
        </p:txBody>
      </p:sp>
    </p:spTree>
    <p:extLst>
      <p:ext uri="{BB962C8B-B14F-4D97-AF65-F5344CB8AC3E}">
        <p14:creationId xmlns:p14="http://schemas.microsoft.com/office/powerpoint/2010/main" val="42674121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036" y="0"/>
            <a:ext cx="7477125" cy="914400"/>
          </a:xfrm>
        </p:spPr>
        <p:txBody>
          <a:bodyPr/>
          <a:lstStyle/>
          <a:p>
            <a:pPr algn="ctr"/>
            <a:r>
              <a:rPr lang="en-US" sz="3200" b="1" i="1" dirty="0" smtClean="0"/>
              <a:t>CY 2018 MACRA Final Rule</a:t>
            </a:r>
            <a:endParaRPr lang="en-US" sz="3200" b="1" i="1" dirty="0"/>
          </a:p>
        </p:txBody>
      </p:sp>
      <p:graphicFrame>
        <p:nvGraphicFramePr>
          <p:cNvPr id="17" name="Diagram 16"/>
          <p:cNvGraphicFramePr/>
          <p:nvPr>
            <p:extLst/>
          </p:nvPr>
        </p:nvGraphicFramePr>
        <p:xfrm>
          <a:off x="2780128" y="963258"/>
          <a:ext cx="6152857" cy="473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1808989" y="2332007"/>
            <a:ext cx="1039718" cy="307777"/>
          </a:xfrm>
          <a:prstGeom prst="rect">
            <a:avLst/>
          </a:prstGeom>
          <a:noFill/>
        </p:spPr>
        <p:txBody>
          <a:bodyPr wrap="square" rtlCol="0">
            <a:spAutoFit/>
          </a:bodyPr>
          <a:lstStyle/>
          <a:p>
            <a:pPr algn="r"/>
            <a:r>
              <a:rPr lang="en-US" sz="1400" b="1" dirty="0" smtClean="0"/>
              <a:t>Quality</a:t>
            </a:r>
            <a:endParaRPr lang="en-US" sz="1400" b="1" dirty="0"/>
          </a:p>
        </p:txBody>
      </p:sp>
      <p:sp>
        <p:nvSpPr>
          <p:cNvPr id="19" name="TextBox 18"/>
          <p:cNvSpPr txBox="1"/>
          <p:nvPr/>
        </p:nvSpPr>
        <p:spPr>
          <a:xfrm>
            <a:off x="1199389" y="3178422"/>
            <a:ext cx="1649318" cy="307777"/>
          </a:xfrm>
          <a:prstGeom prst="rect">
            <a:avLst/>
          </a:prstGeom>
          <a:noFill/>
        </p:spPr>
        <p:txBody>
          <a:bodyPr wrap="square" rtlCol="0">
            <a:spAutoFit/>
          </a:bodyPr>
          <a:lstStyle/>
          <a:p>
            <a:pPr algn="r"/>
            <a:r>
              <a:rPr lang="en-US" sz="1400" b="1" dirty="0" smtClean="0"/>
              <a:t>Resource Use</a:t>
            </a:r>
            <a:r>
              <a:rPr lang="en-US" sz="1400" b="1" dirty="0" smtClean="0">
                <a:latin typeface="Times New Roman" panose="02020603050405020304" pitchFamily="18" charset="0"/>
                <a:cs typeface="Times New Roman" panose="02020603050405020304" pitchFamily="18" charset="0"/>
              </a:rPr>
              <a:t>²</a:t>
            </a:r>
            <a:endParaRPr lang="en-US" sz="1400" b="1" dirty="0"/>
          </a:p>
        </p:txBody>
      </p:sp>
      <p:sp>
        <p:nvSpPr>
          <p:cNvPr id="20" name="TextBox 19"/>
          <p:cNvSpPr txBox="1"/>
          <p:nvPr/>
        </p:nvSpPr>
        <p:spPr>
          <a:xfrm>
            <a:off x="1082158" y="3897014"/>
            <a:ext cx="1766549" cy="523220"/>
          </a:xfrm>
          <a:prstGeom prst="rect">
            <a:avLst/>
          </a:prstGeom>
          <a:noFill/>
        </p:spPr>
        <p:txBody>
          <a:bodyPr wrap="square" rtlCol="0">
            <a:spAutoFit/>
          </a:bodyPr>
          <a:lstStyle/>
          <a:p>
            <a:pPr algn="r"/>
            <a:r>
              <a:rPr lang="en-US" sz="1400" b="1" dirty="0" smtClean="0"/>
              <a:t>Improvement Activities </a:t>
            </a:r>
            <a:endParaRPr lang="en-US" sz="1400" b="1" dirty="0"/>
          </a:p>
        </p:txBody>
      </p:sp>
      <p:sp>
        <p:nvSpPr>
          <p:cNvPr id="21" name="TextBox 20"/>
          <p:cNvSpPr txBox="1"/>
          <p:nvPr/>
        </p:nvSpPr>
        <p:spPr>
          <a:xfrm>
            <a:off x="918035" y="4685886"/>
            <a:ext cx="1930672" cy="523220"/>
          </a:xfrm>
          <a:prstGeom prst="rect">
            <a:avLst/>
          </a:prstGeom>
          <a:noFill/>
        </p:spPr>
        <p:txBody>
          <a:bodyPr wrap="square" rtlCol="0">
            <a:spAutoFit/>
          </a:bodyPr>
          <a:lstStyle/>
          <a:p>
            <a:pPr algn="r"/>
            <a:r>
              <a:rPr lang="en-US" sz="1400" b="1" dirty="0" smtClean="0"/>
              <a:t>Advancing Care Information</a:t>
            </a:r>
            <a:endParaRPr lang="en-US" sz="1400" b="1" dirty="0"/>
          </a:p>
        </p:txBody>
      </p:sp>
      <p:sp>
        <p:nvSpPr>
          <p:cNvPr id="22" name="TextBox 21"/>
          <p:cNvSpPr txBox="1"/>
          <p:nvPr/>
        </p:nvSpPr>
        <p:spPr>
          <a:xfrm rot="16200000">
            <a:off x="-759508" y="3535889"/>
            <a:ext cx="3587262" cy="369332"/>
          </a:xfrm>
          <a:prstGeom prst="rect">
            <a:avLst/>
          </a:prstGeom>
          <a:noFill/>
        </p:spPr>
        <p:txBody>
          <a:bodyPr wrap="square" rtlCol="0">
            <a:spAutoFit/>
          </a:bodyPr>
          <a:lstStyle/>
          <a:p>
            <a:pPr algn="ctr"/>
            <a:r>
              <a:rPr lang="en-US" b="1" dirty="0"/>
              <a:t>MIPS Performance Categories</a:t>
            </a:r>
          </a:p>
        </p:txBody>
      </p:sp>
      <p:sp>
        <p:nvSpPr>
          <p:cNvPr id="3" name="TextBox 2"/>
          <p:cNvSpPr txBox="1"/>
          <p:nvPr/>
        </p:nvSpPr>
        <p:spPr>
          <a:xfrm>
            <a:off x="849456" y="6223379"/>
            <a:ext cx="6261028" cy="400110"/>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¹</a:t>
            </a:r>
            <a:r>
              <a:rPr lang="en-US" sz="1000" dirty="0" smtClean="0">
                <a:latin typeface="Times New Roman" panose="02020603050405020304" pitchFamily="18" charset="0"/>
                <a:cs typeface="Times New Roman" panose="02020603050405020304" pitchFamily="18" charset="0"/>
              </a:rPr>
              <a:t>These are general requirements and might differ depending on a clinician’s participation in various programs.</a:t>
            </a:r>
          </a:p>
          <a:p>
            <a:r>
              <a:rPr lang="en-US" sz="1000" dirty="0" smtClean="0">
                <a:latin typeface="Times New Roman" panose="02020603050405020304" pitchFamily="18" charset="0"/>
                <a:cs typeface="Times New Roman" panose="02020603050405020304" pitchFamily="18" charset="0"/>
              </a:rPr>
              <a:t>²This category is not being scored for CY 2017 (CY 2019 performance); it will apply for CY 2020.</a:t>
            </a:r>
            <a:endParaRPr lang="en-US" sz="1000" dirty="0"/>
          </a:p>
        </p:txBody>
      </p:sp>
    </p:spTree>
    <p:extLst>
      <p:ext uri="{BB962C8B-B14F-4D97-AF65-F5344CB8AC3E}">
        <p14:creationId xmlns:p14="http://schemas.microsoft.com/office/powerpoint/2010/main" val="265782631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smtClean="0"/>
              <a:t>Facility-Based Reporting Details</a:t>
            </a:r>
            <a:endParaRPr lang="en-US" sz="3200" b="1" i="1" dirty="0"/>
          </a:p>
        </p:txBody>
      </p:sp>
      <p:sp>
        <p:nvSpPr>
          <p:cNvPr id="3" name="Content Placeholder 2"/>
          <p:cNvSpPr txBox="1">
            <a:spLocks/>
          </p:cNvSpPr>
          <p:nvPr/>
        </p:nvSpPr>
        <p:spPr>
          <a:xfrm>
            <a:off x="838200" y="1196058"/>
            <a:ext cx="8024446" cy="4278313"/>
          </a:xfrm>
          <a:prstGeom prst="rect">
            <a:avLst/>
          </a:prstGeom>
        </p:spPr>
        <p:txBody>
          <a:bodyPr/>
          <a:lst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99"/>
                </a:solidFill>
                <a:latin typeface="+mn-lt"/>
              </a:defRPr>
            </a:lvl2pPr>
            <a:lvl3pPr marL="1143000" indent="-228600" algn="l" rtl="0" eaLnBrk="0" fontAlgn="base" hangingPunct="0">
              <a:spcBef>
                <a:spcPct val="20000"/>
              </a:spcBef>
              <a:spcAft>
                <a:spcPct val="0"/>
              </a:spcAft>
              <a:buChar char="•"/>
              <a:defRPr sz="20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a:lstStyle>
          <a:p>
            <a:pPr>
              <a:spcBef>
                <a:spcPts val="1200"/>
              </a:spcBef>
            </a:pPr>
            <a:r>
              <a:rPr lang="en-US" sz="2400" kern="0" dirty="0" smtClean="0">
                <a:solidFill>
                  <a:schemeClr val="tx1"/>
                </a:solidFill>
              </a:rPr>
              <a:t>Eligibility</a:t>
            </a:r>
          </a:p>
          <a:p>
            <a:pPr lvl="1">
              <a:spcBef>
                <a:spcPts val="1200"/>
              </a:spcBef>
            </a:pPr>
            <a:r>
              <a:rPr lang="en-US" sz="2400" kern="0" dirty="0" smtClean="0">
                <a:solidFill>
                  <a:schemeClr val="tx1"/>
                </a:solidFill>
              </a:rPr>
              <a:t>Facility-based clinicians of any specialty with at least </a:t>
            </a:r>
            <a:r>
              <a:rPr lang="en-US" sz="2400" b="1" kern="0" dirty="0" smtClean="0">
                <a:solidFill>
                  <a:schemeClr val="tx1"/>
                </a:solidFill>
              </a:rPr>
              <a:t>75% of covered professional </a:t>
            </a:r>
            <a:r>
              <a:rPr lang="en-US" sz="2400" kern="0" dirty="0" smtClean="0">
                <a:solidFill>
                  <a:schemeClr val="tx1"/>
                </a:solidFill>
              </a:rPr>
              <a:t>services provided in IP or ED settings</a:t>
            </a:r>
          </a:p>
          <a:p>
            <a:pPr lvl="1">
              <a:spcBef>
                <a:spcPts val="1200"/>
              </a:spcBef>
            </a:pPr>
            <a:r>
              <a:rPr lang="en-US" sz="2400" kern="0" dirty="0" smtClean="0">
                <a:solidFill>
                  <a:schemeClr val="tx1"/>
                </a:solidFill>
              </a:rPr>
              <a:t>Based on claims with </a:t>
            </a:r>
            <a:r>
              <a:rPr lang="en-US" sz="2400" b="1" kern="0" dirty="0" smtClean="0">
                <a:solidFill>
                  <a:schemeClr val="tx1"/>
                </a:solidFill>
              </a:rPr>
              <a:t>POS codes </a:t>
            </a:r>
            <a:r>
              <a:rPr lang="en-US" sz="2400" kern="0" dirty="0" smtClean="0">
                <a:solidFill>
                  <a:schemeClr val="tx1"/>
                </a:solidFill>
              </a:rPr>
              <a:t>21 (IP) and 23 (ED)</a:t>
            </a:r>
          </a:p>
          <a:p>
            <a:pPr>
              <a:spcBef>
                <a:spcPts val="1200"/>
              </a:spcBef>
            </a:pPr>
            <a:r>
              <a:rPr lang="en-US" sz="2400" kern="0" dirty="0" smtClean="0">
                <a:solidFill>
                  <a:schemeClr val="tx1"/>
                </a:solidFill>
              </a:rPr>
              <a:t>Option Election</a:t>
            </a:r>
          </a:p>
          <a:p>
            <a:pPr lvl="1">
              <a:spcBef>
                <a:spcPts val="1200"/>
              </a:spcBef>
            </a:pPr>
            <a:r>
              <a:rPr lang="en-US" sz="2400" b="1" kern="0" dirty="0" smtClean="0">
                <a:solidFill>
                  <a:schemeClr val="tx1"/>
                </a:solidFill>
              </a:rPr>
              <a:t>Voluntary</a:t>
            </a:r>
            <a:r>
              <a:rPr lang="en-US" sz="2400" kern="0" dirty="0" smtClean="0">
                <a:solidFill>
                  <a:schemeClr val="tx1"/>
                </a:solidFill>
              </a:rPr>
              <a:t> election</a:t>
            </a:r>
          </a:p>
          <a:p>
            <a:pPr lvl="1">
              <a:spcBef>
                <a:spcPts val="1200"/>
              </a:spcBef>
            </a:pPr>
            <a:r>
              <a:rPr lang="en-US" sz="2400" kern="0" dirty="0" smtClean="0">
                <a:solidFill>
                  <a:schemeClr val="tx1"/>
                </a:solidFill>
              </a:rPr>
              <a:t>Required election by measure submission deadline</a:t>
            </a:r>
          </a:p>
        </p:txBody>
      </p:sp>
    </p:spTree>
    <p:extLst>
      <p:ext uri="{BB962C8B-B14F-4D97-AF65-F5344CB8AC3E}">
        <p14:creationId xmlns:p14="http://schemas.microsoft.com/office/powerpoint/2010/main" val="384578506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93" y="0"/>
            <a:ext cx="7754815" cy="914400"/>
          </a:xfrm>
        </p:spPr>
        <p:txBody>
          <a:bodyPr/>
          <a:lstStyle/>
          <a:p>
            <a:pPr algn="ctr"/>
            <a:r>
              <a:rPr lang="en-US" sz="3200" b="1" i="1" dirty="0" smtClean="0"/>
              <a:t>Facility-Based Reporting Details, cont.</a:t>
            </a:r>
            <a:endParaRPr lang="en-US" sz="3200" b="1" i="1" dirty="0"/>
          </a:p>
        </p:txBody>
      </p:sp>
      <p:sp>
        <p:nvSpPr>
          <p:cNvPr id="3" name="Content Placeholder 2"/>
          <p:cNvSpPr txBox="1">
            <a:spLocks/>
          </p:cNvSpPr>
          <p:nvPr/>
        </p:nvSpPr>
        <p:spPr>
          <a:xfrm>
            <a:off x="838200" y="1266396"/>
            <a:ext cx="8024446" cy="4278313"/>
          </a:xfrm>
          <a:prstGeom prst="rect">
            <a:avLst/>
          </a:prstGeom>
        </p:spPr>
        <p:txBody>
          <a:bodyPr/>
          <a:lst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99"/>
                </a:solidFill>
                <a:latin typeface="+mn-lt"/>
              </a:defRPr>
            </a:lvl2pPr>
            <a:lvl3pPr marL="1143000" indent="-228600" algn="l" rtl="0" eaLnBrk="0" fontAlgn="base" hangingPunct="0">
              <a:spcBef>
                <a:spcPct val="20000"/>
              </a:spcBef>
              <a:spcAft>
                <a:spcPct val="0"/>
              </a:spcAft>
              <a:buChar char="•"/>
              <a:defRPr sz="20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a:lstStyle>
          <a:p>
            <a:pPr>
              <a:spcBef>
                <a:spcPts val="1200"/>
              </a:spcBef>
            </a:pPr>
            <a:r>
              <a:rPr lang="en-US" sz="2400" kern="0" dirty="0" smtClean="0">
                <a:solidFill>
                  <a:schemeClr val="tx1"/>
                </a:solidFill>
              </a:rPr>
              <a:t>Attribution</a:t>
            </a:r>
          </a:p>
          <a:p>
            <a:pPr lvl="1">
              <a:spcBef>
                <a:spcPts val="1200"/>
              </a:spcBef>
            </a:pPr>
            <a:r>
              <a:rPr lang="en-US" sz="2400" kern="0" dirty="0" smtClean="0">
                <a:solidFill>
                  <a:schemeClr val="tx1"/>
                </a:solidFill>
              </a:rPr>
              <a:t>Scores based on hospital where clinicians provide services to </a:t>
            </a:r>
            <a:r>
              <a:rPr lang="en-US" sz="2400" b="1" kern="0" dirty="0" smtClean="0">
                <a:solidFill>
                  <a:schemeClr val="tx1"/>
                </a:solidFill>
              </a:rPr>
              <a:t>most Medicare beneficiaries </a:t>
            </a:r>
            <a:r>
              <a:rPr lang="en-US" sz="2400" kern="0" dirty="0" smtClean="0">
                <a:solidFill>
                  <a:schemeClr val="tx1"/>
                </a:solidFill>
              </a:rPr>
              <a:t>using same performance period</a:t>
            </a:r>
          </a:p>
          <a:p>
            <a:pPr lvl="1">
              <a:spcBef>
                <a:spcPts val="1200"/>
              </a:spcBef>
            </a:pPr>
            <a:r>
              <a:rPr lang="en-US" sz="2400" kern="0" dirty="0" smtClean="0">
                <a:solidFill>
                  <a:schemeClr val="tx1"/>
                </a:solidFill>
              </a:rPr>
              <a:t>If equal at multiple facilities, score tied to </a:t>
            </a:r>
            <a:r>
              <a:rPr lang="en-US" sz="2400" b="1" kern="0" dirty="0" smtClean="0">
                <a:solidFill>
                  <a:schemeClr val="tx1"/>
                </a:solidFill>
              </a:rPr>
              <a:t>highest-scoring</a:t>
            </a:r>
            <a:r>
              <a:rPr lang="en-US" sz="2400" kern="0" dirty="0" smtClean="0">
                <a:solidFill>
                  <a:schemeClr val="tx1"/>
                </a:solidFill>
              </a:rPr>
              <a:t> facility</a:t>
            </a:r>
          </a:p>
          <a:p>
            <a:pPr>
              <a:spcBef>
                <a:spcPts val="1200"/>
              </a:spcBef>
            </a:pPr>
            <a:r>
              <a:rPr lang="en-US" sz="2400" kern="0" dirty="0" smtClean="0">
                <a:solidFill>
                  <a:schemeClr val="tx1"/>
                </a:solidFill>
              </a:rPr>
              <a:t>VBP Score Conversion</a:t>
            </a:r>
          </a:p>
          <a:p>
            <a:pPr lvl="1">
              <a:spcBef>
                <a:spcPts val="1200"/>
              </a:spcBef>
            </a:pPr>
            <a:r>
              <a:rPr lang="en-US" sz="2400" kern="0" dirty="0" smtClean="0">
                <a:solidFill>
                  <a:schemeClr val="tx1"/>
                </a:solidFill>
              </a:rPr>
              <a:t>Clinicians placed in </a:t>
            </a:r>
            <a:r>
              <a:rPr lang="en-US" sz="2400" b="1" kern="0" dirty="0" smtClean="0">
                <a:solidFill>
                  <a:schemeClr val="tx1"/>
                </a:solidFill>
              </a:rPr>
              <a:t>same percentile of performance </a:t>
            </a:r>
            <a:r>
              <a:rPr lang="en-US" sz="2400" kern="0" dirty="0" smtClean="0">
                <a:solidFill>
                  <a:schemeClr val="tx1"/>
                </a:solidFill>
              </a:rPr>
              <a:t>in quality and cost categories as hospital receives on TPS in VBP program</a:t>
            </a:r>
          </a:p>
          <a:p>
            <a:pPr lvl="1">
              <a:spcBef>
                <a:spcPts val="1200"/>
              </a:spcBef>
            </a:pPr>
            <a:endParaRPr lang="en-US" sz="2400" kern="0" dirty="0">
              <a:solidFill>
                <a:schemeClr val="tx1"/>
              </a:solidFill>
            </a:endParaRPr>
          </a:p>
        </p:txBody>
      </p:sp>
    </p:spTree>
    <p:extLst>
      <p:ext uri="{BB962C8B-B14F-4D97-AF65-F5344CB8AC3E}">
        <p14:creationId xmlns:p14="http://schemas.microsoft.com/office/powerpoint/2010/main" val="16023807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smtClean="0"/>
              <a:t>Implementation Framework</a:t>
            </a:r>
            <a:endParaRPr lang="en-US" sz="3200" b="1" i="1" dirty="0"/>
          </a:p>
        </p:txBody>
      </p:sp>
      <p:graphicFrame>
        <p:nvGraphicFramePr>
          <p:cNvPr id="4" name="Table 3"/>
          <p:cNvGraphicFramePr>
            <a:graphicFrameLocks noGrp="1"/>
          </p:cNvGraphicFramePr>
          <p:nvPr>
            <p:extLst/>
          </p:nvPr>
        </p:nvGraphicFramePr>
        <p:xfrm>
          <a:off x="838198" y="1209431"/>
          <a:ext cx="8094786" cy="4389119"/>
        </p:xfrm>
        <a:graphic>
          <a:graphicData uri="http://schemas.openxmlformats.org/drawingml/2006/table">
            <a:tbl>
              <a:tblPr firstRow="1" bandRow="1">
                <a:tableStyleId>{5C22544A-7EE6-4342-B048-85BDC9FD1C3A}</a:tableStyleId>
              </a:tblPr>
              <a:tblGrid>
                <a:gridCol w="2338756">
                  <a:extLst>
                    <a:ext uri="{9D8B030D-6E8A-4147-A177-3AD203B41FA5}">
                      <a16:colId xmlns:a16="http://schemas.microsoft.com/office/drawing/2014/main" val="616623985"/>
                    </a:ext>
                  </a:extLst>
                </a:gridCol>
                <a:gridCol w="5756030">
                  <a:extLst>
                    <a:ext uri="{9D8B030D-6E8A-4147-A177-3AD203B41FA5}">
                      <a16:colId xmlns:a16="http://schemas.microsoft.com/office/drawing/2014/main" val="919898732"/>
                    </a:ext>
                  </a:extLst>
                </a:gridCol>
              </a:tblGrid>
              <a:tr h="677732">
                <a:tc>
                  <a:txBody>
                    <a:bodyPr/>
                    <a:lstStyle/>
                    <a:p>
                      <a:r>
                        <a:rPr lang="en-US" dirty="0" smtClean="0">
                          <a:solidFill>
                            <a:schemeClr val="tx1"/>
                          </a:solidFill>
                        </a:rPr>
                        <a:t>Implementation Issue</a:t>
                      </a:r>
                      <a:endParaRPr lang="en-US" dirty="0">
                        <a:solidFill>
                          <a:schemeClr val="tx1"/>
                        </a:solidFill>
                      </a:endParaRPr>
                    </a:p>
                  </a:txBody>
                  <a:tcPr anchor="b"/>
                </a:tc>
                <a:tc>
                  <a:txBody>
                    <a:bodyPr/>
                    <a:lstStyle/>
                    <a:p>
                      <a:r>
                        <a:rPr lang="en-US" dirty="0" smtClean="0">
                          <a:solidFill>
                            <a:schemeClr val="tx1"/>
                          </a:solidFill>
                        </a:rPr>
                        <a:t>Recommendation</a:t>
                      </a:r>
                      <a:endParaRPr lang="en-US" dirty="0">
                        <a:solidFill>
                          <a:schemeClr val="tx1"/>
                        </a:solidFill>
                      </a:endParaRPr>
                    </a:p>
                  </a:txBody>
                  <a:tcPr anchor="b"/>
                </a:tc>
                <a:extLst>
                  <a:ext uri="{0D108BD9-81ED-4DB2-BD59-A6C34878D82A}">
                    <a16:rowId xmlns:a16="http://schemas.microsoft.com/office/drawing/2014/main" val="2133050708"/>
                  </a:ext>
                </a:extLst>
              </a:tr>
              <a:tr h="677732">
                <a:tc>
                  <a:txBody>
                    <a:bodyPr/>
                    <a:lstStyle/>
                    <a:p>
                      <a:r>
                        <a:rPr lang="en-US" dirty="0" smtClean="0"/>
                        <a:t>Mandatory or optional</a:t>
                      </a:r>
                      <a:r>
                        <a:rPr lang="en-US" baseline="0" dirty="0" smtClean="0"/>
                        <a:t> participation</a:t>
                      </a:r>
                      <a:endParaRPr lang="en-US" dirty="0"/>
                    </a:p>
                  </a:txBody>
                  <a:tcPr anchor="b"/>
                </a:tc>
                <a:tc>
                  <a:txBody>
                    <a:bodyPr/>
                    <a:lstStyle/>
                    <a:p>
                      <a:r>
                        <a:rPr lang="en-US" sz="1600" dirty="0" smtClean="0"/>
                        <a:t>Participation</a:t>
                      </a:r>
                      <a:r>
                        <a:rPr lang="en-US" sz="1600" baseline="0" dirty="0" smtClean="0"/>
                        <a:t> should be voluntary and mutually desired by clinician and facility</a:t>
                      </a:r>
                      <a:endParaRPr lang="en-US" sz="1600" dirty="0"/>
                    </a:p>
                  </a:txBody>
                  <a:tcPr/>
                </a:tc>
                <a:extLst>
                  <a:ext uri="{0D108BD9-81ED-4DB2-BD59-A6C34878D82A}">
                    <a16:rowId xmlns:a16="http://schemas.microsoft.com/office/drawing/2014/main" val="2931643602"/>
                  </a:ext>
                </a:extLst>
              </a:tr>
              <a:tr h="871369">
                <a:tc>
                  <a:txBody>
                    <a:bodyPr/>
                    <a:lstStyle/>
                    <a:p>
                      <a:r>
                        <a:rPr lang="en-US" dirty="0" smtClean="0"/>
                        <a:t>Facilities</a:t>
                      </a:r>
                      <a:r>
                        <a:rPr lang="en-US" baseline="0" dirty="0" smtClean="0"/>
                        <a:t> included</a:t>
                      </a:r>
                      <a:endParaRPr lang="en-US" dirty="0"/>
                    </a:p>
                  </a:txBody>
                  <a:tcPr anchor="b"/>
                </a:tc>
                <a:tc>
                  <a:txBody>
                    <a:bodyPr/>
                    <a:lstStyle/>
                    <a:p>
                      <a:r>
                        <a:rPr lang="en-US" sz="1600" dirty="0" smtClean="0"/>
                        <a:t>Facilities</a:t>
                      </a:r>
                      <a:r>
                        <a:rPr lang="en-US" sz="1600" baseline="0" dirty="0" smtClean="0"/>
                        <a:t> considered in option should include not just hospitals, but also post-acute facilities including IRFs, SNFs, LTCHs, and HHAs as well as inpatient psychiatric facilities</a:t>
                      </a:r>
                      <a:endParaRPr lang="en-US" sz="1600" dirty="0"/>
                    </a:p>
                  </a:txBody>
                  <a:tcPr/>
                </a:tc>
                <a:extLst>
                  <a:ext uri="{0D108BD9-81ED-4DB2-BD59-A6C34878D82A}">
                    <a16:rowId xmlns:a16="http://schemas.microsoft.com/office/drawing/2014/main" val="1244659187"/>
                  </a:ext>
                </a:extLst>
              </a:tr>
              <a:tr h="677732">
                <a:tc>
                  <a:txBody>
                    <a:bodyPr/>
                    <a:lstStyle/>
                    <a:p>
                      <a:r>
                        <a:rPr lang="en-US" dirty="0" smtClean="0"/>
                        <a:t>Attribution of clinicians to facilities</a:t>
                      </a:r>
                      <a:endParaRPr lang="en-US" dirty="0"/>
                    </a:p>
                  </a:txBody>
                  <a:tcPr anchor="b"/>
                </a:tc>
                <a:tc>
                  <a:txBody>
                    <a:bodyPr/>
                    <a:lstStyle/>
                    <a:p>
                      <a:r>
                        <a:rPr lang="en-US" sz="1600" dirty="0" smtClean="0"/>
                        <a:t>Facilities and clinicians should be able to self-designate using registration process</a:t>
                      </a:r>
                      <a:endParaRPr lang="en-US" sz="1600" dirty="0"/>
                    </a:p>
                  </a:txBody>
                  <a:tcPr/>
                </a:tc>
                <a:extLst>
                  <a:ext uri="{0D108BD9-81ED-4DB2-BD59-A6C34878D82A}">
                    <a16:rowId xmlns:a16="http://schemas.microsoft.com/office/drawing/2014/main" val="1283655434"/>
                  </a:ext>
                </a:extLst>
              </a:tr>
              <a:tr h="871369">
                <a:tc>
                  <a:txBody>
                    <a:bodyPr/>
                    <a:lstStyle/>
                    <a:p>
                      <a:r>
                        <a:rPr lang="en-US" dirty="0" smtClean="0"/>
                        <a:t>Eligibility thresholds</a:t>
                      </a:r>
                      <a:endParaRPr lang="en-US" dirty="0"/>
                    </a:p>
                  </a:txBody>
                  <a:tcPr anchor="b"/>
                </a:tc>
                <a:tc>
                  <a:txBody>
                    <a:bodyPr/>
                    <a:lstStyle/>
                    <a:p>
                      <a:r>
                        <a:rPr lang="en-US" sz="1600" dirty="0" smtClean="0"/>
                        <a:t>Eligibility threshold should be same (75%) as</a:t>
                      </a:r>
                      <a:r>
                        <a:rPr lang="en-US" sz="1600" baseline="0" dirty="0" smtClean="0"/>
                        <a:t> IP/ED; POS codes considered eligible should include 31 (SNF/LTCH), 51 (inpatient psych) and 61 (IRF)</a:t>
                      </a:r>
                      <a:endParaRPr lang="en-US" sz="1600" dirty="0"/>
                    </a:p>
                  </a:txBody>
                  <a:tcPr/>
                </a:tc>
                <a:extLst>
                  <a:ext uri="{0D108BD9-81ED-4DB2-BD59-A6C34878D82A}">
                    <a16:rowId xmlns:a16="http://schemas.microsoft.com/office/drawing/2014/main" val="1421609993"/>
                  </a:ext>
                </a:extLst>
              </a:tr>
              <a:tr h="613185">
                <a:tc>
                  <a:txBody>
                    <a:bodyPr/>
                    <a:lstStyle/>
                    <a:p>
                      <a:r>
                        <a:rPr lang="en-US" dirty="0" smtClean="0"/>
                        <a:t>Scoring approach</a:t>
                      </a:r>
                      <a:endParaRPr lang="en-US" dirty="0"/>
                    </a:p>
                  </a:txBody>
                  <a:tcPr anchor="b"/>
                </a:tc>
                <a:tc>
                  <a:txBody>
                    <a:bodyPr/>
                    <a:lstStyle/>
                    <a:p>
                      <a:r>
                        <a:rPr lang="en-US" sz="1600" dirty="0" smtClean="0"/>
                        <a:t>Clinicians should be permitted</a:t>
                      </a:r>
                      <a:r>
                        <a:rPr lang="en-US" sz="1600" baseline="0" dirty="0" smtClean="0"/>
                        <a:t> to select individual facility-level program measures most relevant to their practice</a:t>
                      </a:r>
                      <a:endParaRPr lang="en-US" sz="1600" dirty="0"/>
                    </a:p>
                  </a:txBody>
                  <a:tcPr/>
                </a:tc>
                <a:extLst>
                  <a:ext uri="{0D108BD9-81ED-4DB2-BD59-A6C34878D82A}">
                    <a16:rowId xmlns:a16="http://schemas.microsoft.com/office/drawing/2014/main" val="239793942"/>
                  </a:ext>
                </a:extLst>
              </a:tr>
            </a:tbl>
          </a:graphicData>
        </a:graphic>
      </p:graphicFrame>
    </p:spTree>
    <p:extLst>
      <p:ext uri="{BB962C8B-B14F-4D97-AF65-F5344CB8AC3E}">
        <p14:creationId xmlns:p14="http://schemas.microsoft.com/office/powerpoint/2010/main" val="7734509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1122" t="7775" r="23977" b="7695"/>
          <a:stretch/>
        </p:blipFill>
        <p:spPr>
          <a:xfrm>
            <a:off x="4856437" y="2827422"/>
            <a:ext cx="3988278" cy="2813693"/>
          </a:xfrm>
          <a:prstGeom prst="rect">
            <a:avLst/>
          </a:prstGeom>
          <a:ln>
            <a:solidFill>
              <a:schemeClr val="tx1"/>
            </a:solidFill>
          </a:ln>
        </p:spPr>
      </p:pic>
      <p:sp>
        <p:nvSpPr>
          <p:cNvPr id="2" name="Title 1"/>
          <p:cNvSpPr>
            <a:spLocks noGrp="1"/>
          </p:cNvSpPr>
          <p:nvPr>
            <p:ph type="title"/>
          </p:nvPr>
        </p:nvSpPr>
        <p:spPr/>
        <p:txBody>
          <a:bodyPr/>
          <a:lstStyle/>
          <a:p>
            <a:pPr algn="ctr"/>
            <a:r>
              <a:rPr lang="en-US" sz="2800" b="1" i="1" dirty="0"/>
              <a:t>MACRA for PAC </a:t>
            </a:r>
            <a:r>
              <a:rPr lang="en-US" sz="2800" b="1" i="1" dirty="0" smtClean="0"/>
              <a:t>Resources</a:t>
            </a:r>
            <a:endParaRPr lang="en-US" dirty="0"/>
          </a:p>
        </p:txBody>
      </p:sp>
      <p:pic>
        <p:nvPicPr>
          <p:cNvPr id="3" name="Picture 2"/>
          <p:cNvPicPr>
            <a:picLocks noChangeAspect="1"/>
          </p:cNvPicPr>
          <p:nvPr/>
        </p:nvPicPr>
        <p:blipFill rotWithShape="1">
          <a:blip r:embed="rId4"/>
          <a:srcRect l="16820" t="7611" r="18322" b="19686"/>
          <a:stretch/>
        </p:blipFill>
        <p:spPr>
          <a:xfrm>
            <a:off x="4030578" y="1034718"/>
            <a:ext cx="4407159" cy="2683040"/>
          </a:xfrm>
          <a:prstGeom prst="rect">
            <a:avLst/>
          </a:prstGeom>
          <a:ln>
            <a:solidFill>
              <a:schemeClr val="tx1"/>
            </a:solidFill>
          </a:ln>
        </p:spPr>
      </p:pic>
      <p:pic>
        <p:nvPicPr>
          <p:cNvPr id="5" name="Picture 4"/>
          <p:cNvPicPr>
            <a:picLocks noChangeAspect="1"/>
          </p:cNvPicPr>
          <p:nvPr/>
        </p:nvPicPr>
        <p:blipFill rotWithShape="1">
          <a:blip r:embed="rId5"/>
          <a:srcRect l="30317" t="7856" r="31387"/>
          <a:stretch/>
        </p:blipFill>
        <p:spPr>
          <a:xfrm>
            <a:off x="838200" y="1167065"/>
            <a:ext cx="2040136" cy="2658978"/>
          </a:xfrm>
          <a:prstGeom prst="rect">
            <a:avLst/>
          </a:prstGeom>
          <a:ln>
            <a:solidFill>
              <a:schemeClr val="tx1"/>
            </a:solidFill>
          </a:ln>
        </p:spPr>
      </p:pic>
      <p:pic>
        <p:nvPicPr>
          <p:cNvPr id="6" name="Picture 5"/>
          <p:cNvPicPr>
            <a:picLocks noChangeAspect="1"/>
          </p:cNvPicPr>
          <p:nvPr/>
        </p:nvPicPr>
        <p:blipFill rotWithShape="1">
          <a:blip r:embed="rId6"/>
          <a:srcRect l="30290" t="7546" r="31245"/>
          <a:stretch/>
        </p:blipFill>
        <p:spPr>
          <a:xfrm>
            <a:off x="1652966" y="2930005"/>
            <a:ext cx="2244500" cy="2922130"/>
          </a:xfrm>
          <a:prstGeom prst="rect">
            <a:avLst/>
          </a:prstGeom>
          <a:ln>
            <a:solidFill>
              <a:schemeClr val="tx1"/>
            </a:solidFill>
          </a:ln>
        </p:spPr>
      </p:pic>
    </p:spTree>
    <p:extLst>
      <p:ext uri="{BB962C8B-B14F-4D97-AF65-F5344CB8AC3E}">
        <p14:creationId xmlns:p14="http://schemas.microsoft.com/office/powerpoint/2010/main" val="10412837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a:t>MACRA for PAC Resources: </a:t>
            </a:r>
            <a:br>
              <a:rPr lang="en-US" sz="3200" b="1" i="1" dirty="0"/>
            </a:br>
            <a:r>
              <a:rPr lang="en-US" sz="3200" b="1" i="1" dirty="0" smtClean="0"/>
              <a:t>Resources One-Pager</a:t>
            </a:r>
            <a:endParaRPr lang="en-US" sz="3200" b="1" i="1" dirty="0"/>
          </a:p>
        </p:txBody>
      </p:sp>
      <p:pic>
        <p:nvPicPr>
          <p:cNvPr id="4" name="Picture 3"/>
          <p:cNvPicPr>
            <a:picLocks noChangeAspect="1"/>
          </p:cNvPicPr>
          <p:nvPr/>
        </p:nvPicPr>
        <p:blipFill rotWithShape="1">
          <a:blip r:embed="rId3"/>
          <a:srcRect l="30317" t="7856" r="31387"/>
          <a:stretch/>
        </p:blipFill>
        <p:spPr>
          <a:xfrm>
            <a:off x="838199" y="1055076"/>
            <a:ext cx="4155831" cy="5416434"/>
          </a:xfrm>
          <a:prstGeom prst="rect">
            <a:avLst/>
          </a:prstGeom>
          <a:ln>
            <a:solidFill>
              <a:schemeClr val="tx1"/>
            </a:solidFill>
          </a:ln>
        </p:spPr>
      </p:pic>
      <p:sp>
        <p:nvSpPr>
          <p:cNvPr id="3" name="Line Callout 1 2"/>
          <p:cNvSpPr/>
          <p:nvPr/>
        </p:nvSpPr>
        <p:spPr bwMode="auto">
          <a:xfrm>
            <a:off x="5583848" y="1664677"/>
            <a:ext cx="2731477" cy="679939"/>
          </a:xfrm>
          <a:prstGeom prst="borderCallout1">
            <a:avLst>
              <a:gd name="adj1" fmla="val 51509"/>
              <a:gd name="adj2" fmla="val -178"/>
              <a:gd name="adj3" fmla="val 112500"/>
              <a:gd name="adj4" fmla="val -38333"/>
            </a:avLst>
          </a:prstGeom>
          <a:solidFill>
            <a:srgbClr val="76C0FE"/>
          </a:solidFill>
          <a:ln w="9525"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Background on Act, link to AHA MACRA page</a:t>
            </a:r>
          </a:p>
        </p:txBody>
      </p:sp>
      <p:sp>
        <p:nvSpPr>
          <p:cNvPr id="6" name="Line Callout 1 5"/>
          <p:cNvSpPr/>
          <p:nvPr/>
        </p:nvSpPr>
        <p:spPr bwMode="auto">
          <a:xfrm>
            <a:off x="5583847" y="3188769"/>
            <a:ext cx="2731477" cy="679939"/>
          </a:xfrm>
          <a:prstGeom prst="borderCallout1">
            <a:avLst>
              <a:gd name="adj1" fmla="val 51509"/>
              <a:gd name="adj2" fmla="val -178"/>
              <a:gd name="adj3" fmla="val 112500"/>
              <a:gd name="adj4" fmla="val -38333"/>
            </a:avLst>
          </a:prstGeom>
          <a:solidFill>
            <a:srgbClr val="76C0FE"/>
          </a:solidFill>
          <a:ln w="9525"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1600" b="1" dirty="0">
                <a:latin typeface="Arial" charset="0"/>
              </a:rPr>
              <a:t>Explanation of MACRA impact on post-acute care</a:t>
            </a:r>
          </a:p>
        </p:txBody>
      </p:sp>
      <p:sp>
        <p:nvSpPr>
          <p:cNvPr id="7" name="Line Callout 1 6"/>
          <p:cNvSpPr/>
          <p:nvPr/>
        </p:nvSpPr>
        <p:spPr bwMode="auto">
          <a:xfrm>
            <a:off x="5583846" y="4712861"/>
            <a:ext cx="2731477" cy="679939"/>
          </a:xfrm>
          <a:prstGeom prst="borderCallout1">
            <a:avLst>
              <a:gd name="adj1" fmla="val 51509"/>
              <a:gd name="adj2" fmla="val -178"/>
              <a:gd name="adj3" fmla="val 112500"/>
              <a:gd name="adj4" fmla="val -38333"/>
            </a:avLst>
          </a:prstGeom>
          <a:solidFill>
            <a:srgbClr val="76C0FE"/>
          </a:solidFill>
          <a:ln w="9525"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1600" b="1" dirty="0">
                <a:latin typeface="Arial" charset="0"/>
              </a:rPr>
              <a:t>Overview of each tool and when/how to use</a:t>
            </a:r>
          </a:p>
        </p:txBody>
      </p:sp>
    </p:spTree>
    <p:extLst>
      <p:ext uri="{BB962C8B-B14F-4D97-AF65-F5344CB8AC3E}">
        <p14:creationId xmlns:p14="http://schemas.microsoft.com/office/powerpoint/2010/main" val="157524668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a:t>MACRA for PAC Resources: </a:t>
            </a:r>
            <a:br>
              <a:rPr lang="en-US" sz="3200" b="1" i="1" dirty="0"/>
            </a:br>
            <a:r>
              <a:rPr lang="en-US" sz="3200" b="1" i="1" dirty="0"/>
              <a:t>MIPS/QRP Crosswalk</a:t>
            </a:r>
          </a:p>
        </p:txBody>
      </p:sp>
      <p:pic>
        <p:nvPicPr>
          <p:cNvPr id="5" name="Picture 4"/>
          <p:cNvPicPr>
            <a:picLocks noChangeAspect="1"/>
          </p:cNvPicPr>
          <p:nvPr/>
        </p:nvPicPr>
        <p:blipFill rotWithShape="1">
          <a:blip r:embed="rId3"/>
          <a:srcRect l="14602" t="14348" r="27028" b="15925"/>
          <a:stretch/>
        </p:blipFill>
        <p:spPr>
          <a:xfrm>
            <a:off x="681790" y="1207478"/>
            <a:ext cx="5522496" cy="3573379"/>
          </a:xfrm>
          <a:prstGeom prst="rect">
            <a:avLst/>
          </a:prstGeom>
          <a:ln>
            <a:noFill/>
          </a:ln>
        </p:spPr>
      </p:pic>
      <p:sp>
        <p:nvSpPr>
          <p:cNvPr id="6" name="Line Callout 1 5"/>
          <p:cNvSpPr/>
          <p:nvPr/>
        </p:nvSpPr>
        <p:spPr bwMode="auto">
          <a:xfrm>
            <a:off x="6204285" y="2007036"/>
            <a:ext cx="2731477" cy="679939"/>
          </a:xfrm>
          <a:prstGeom prst="borderCallout1">
            <a:avLst>
              <a:gd name="adj1" fmla="val 51509"/>
              <a:gd name="adj2" fmla="val -178"/>
              <a:gd name="adj3" fmla="val -25430"/>
              <a:gd name="adj4" fmla="val -155071"/>
            </a:avLst>
          </a:prstGeom>
          <a:solidFill>
            <a:srgbClr val="76C0FE"/>
          </a:solidFill>
          <a:ln w="9525"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Name and description of MIPS measure</a:t>
            </a:r>
          </a:p>
        </p:txBody>
      </p:sp>
      <p:sp>
        <p:nvSpPr>
          <p:cNvPr id="7" name="Line Callout 1 6"/>
          <p:cNvSpPr/>
          <p:nvPr/>
        </p:nvSpPr>
        <p:spPr bwMode="auto">
          <a:xfrm>
            <a:off x="6201200" y="3393946"/>
            <a:ext cx="2731477" cy="679939"/>
          </a:xfrm>
          <a:prstGeom prst="borderCallout1">
            <a:avLst>
              <a:gd name="adj1" fmla="val 51509"/>
              <a:gd name="adj2" fmla="val -178"/>
              <a:gd name="adj3" fmla="val -40948"/>
              <a:gd name="adj4" fmla="val -76530"/>
            </a:avLst>
          </a:prstGeom>
          <a:solidFill>
            <a:srgbClr val="76C0FE"/>
          </a:solidFill>
          <a:ln w="9525"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Measure type and submission method</a:t>
            </a:r>
          </a:p>
        </p:txBody>
      </p:sp>
      <p:sp>
        <p:nvSpPr>
          <p:cNvPr id="8" name="Line Callout 1 7"/>
          <p:cNvSpPr/>
          <p:nvPr/>
        </p:nvSpPr>
        <p:spPr bwMode="auto">
          <a:xfrm flipH="1">
            <a:off x="838200" y="5167715"/>
            <a:ext cx="2731477" cy="679939"/>
          </a:xfrm>
          <a:prstGeom prst="borderCallout1">
            <a:avLst>
              <a:gd name="adj1" fmla="val 51509"/>
              <a:gd name="adj2" fmla="val -178"/>
              <a:gd name="adj3" fmla="val -185776"/>
              <a:gd name="adj4" fmla="val -47346"/>
            </a:avLst>
          </a:prstGeom>
          <a:solidFill>
            <a:srgbClr val="76C0FE"/>
          </a:solidFill>
          <a:ln w="9525"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List of PAC settings with same/similar</a:t>
            </a:r>
            <a:r>
              <a:rPr kumimoji="0" lang="en-US" sz="1600" b="1" i="0" u="none" strike="noStrike" cap="none" normalizeH="0" dirty="0" smtClean="0">
                <a:ln>
                  <a:noFill/>
                </a:ln>
                <a:solidFill>
                  <a:schemeClr val="tx1"/>
                </a:solidFill>
                <a:effectLst/>
                <a:latin typeface="Arial" charset="0"/>
              </a:rPr>
              <a:t> measure</a:t>
            </a:r>
            <a:endParaRPr kumimoji="0" lang="en-US" sz="1600" b="1" i="0" u="none" strike="noStrike" cap="none" normalizeH="0" baseline="0" dirty="0" smtClean="0">
              <a:ln>
                <a:noFill/>
              </a:ln>
              <a:solidFill>
                <a:schemeClr val="tx1"/>
              </a:solidFill>
              <a:effectLst/>
              <a:latin typeface="Arial" charset="0"/>
            </a:endParaRPr>
          </a:p>
        </p:txBody>
      </p:sp>
      <p:sp>
        <p:nvSpPr>
          <p:cNvPr id="9" name="Line Callout 1 8"/>
          <p:cNvSpPr/>
          <p:nvPr/>
        </p:nvSpPr>
        <p:spPr bwMode="auto">
          <a:xfrm>
            <a:off x="4838547" y="5097378"/>
            <a:ext cx="2731477" cy="679939"/>
          </a:xfrm>
          <a:prstGeom prst="borderCallout1">
            <a:avLst>
              <a:gd name="adj1" fmla="val -215"/>
              <a:gd name="adj2" fmla="val 47891"/>
              <a:gd name="adj3" fmla="val -85776"/>
              <a:gd name="adj4" fmla="val 14886"/>
            </a:avLst>
          </a:prstGeom>
          <a:solidFill>
            <a:srgbClr val="76C0FE"/>
          </a:solidFill>
          <a:ln w="9525"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PAC Quality</a:t>
            </a:r>
            <a:r>
              <a:rPr kumimoji="0" lang="en-US" sz="1600" b="1" i="0" u="none" strike="noStrike" cap="none" normalizeH="0" dirty="0" smtClean="0">
                <a:ln>
                  <a:noFill/>
                </a:ln>
                <a:solidFill>
                  <a:schemeClr val="tx1"/>
                </a:solidFill>
                <a:effectLst/>
                <a:latin typeface="Arial" charset="0"/>
              </a:rPr>
              <a:t> Reporting Program measure</a:t>
            </a:r>
            <a:endParaRPr kumimoji="0" lang="en-US" sz="16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428293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sz="3200" b="1" i="1" dirty="0"/>
              <a:t>MACRA for PAC Resources: </a:t>
            </a:r>
            <a:br>
              <a:rPr lang="en-US" sz="3200" b="1" i="1" dirty="0"/>
            </a:br>
            <a:r>
              <a:rPr lang="en-US" sz="3200" b="1" i="1" dirty="0" smtClean="0"/>
              <a:t>Qualified Clinical Data Registries</a:t>
            </a:r>
            <a:endParaRPr lang="en-US" sz="3200" b="1" i="1" dirty="0"/>
          </a:p>
        </p:txBody>
      </p:sp>
      <p:pic>
        <p:nvPicPr>
          <p:cNvPr id="4" name="Picture 3"/>
          <p:cNvPicPr>
            <a:picLocks noChangeAspect="1"/>
          </p:cNvPicPr>
          <p:nvPr/>
        </p:nvPicPr>
        <p:blipFill rotWithShape="1">
          <a:blip r:embed="rId3"/>
          <a:srcRect l="20820" t="15469" r="22420" b="24493"/>
          <a:stretch/>
        </p:blipFill>
        <p:spPr>
          <a:xfrm>
            <a:off x="802376" y="1324707"/>
            <a:ext cx="5367003" cy="3083170"/>
          </a:xfrm>
          <a:prstGeom prst="rect">
            <a:avLst/>
          </a:prstGeom>
          <a:ln>
            <a:solidFill>
              <a:schemeClr val="tx1"/>
            </a:solidFill>
          </a:ln>
        </p:spPr>
      </p:pic>
      <p:sp>
        <p:nvSpPr>
          <p:cNvPr id="6" name="Line Callout 1 5"/>
          <p:cNvSpPr/>
          <p:nvPr/>
        </p:nvSpPr>
        <p:spPr bwMode="auto">
          <a:xfrm>
            <a:off x="6265985" y="2139459"/>
            <a:ext cx="2731477" cy="679939"/>
          </a:xfrm>
          <a:prstGeom prst="borderCallout1">
            <a:avLst>
              <a:gd name="adj1" fmla="val 51509"/>
              <a:gd name="adj2" fmla="val -178"/>
              <a:gd name="adj3" fmla="val -21983"/>
              <a:gd name="adj4" fmla="val -91552"/>
            </a:avLst>
          </a:prstGeom>
          <a:solidFill>
            <a:srgbClr val="76C0FE"/>
          </a:solidFill>
          <a:ln w="9525"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dirty="0" smtClean="0">
                <a:latin typeface="Arial" charset="0"/>
              </a:rPr>
              <a:t>33 QCDRs that support PAC-relevant measures</a:t>
            </a:r>
            <a:endParaRPr kumimoji="0" lang="en-US" sz="1600" b="1" i="0" u="none" strike="noStrike" cap="none" normalizeH="0" baseline="0" dirty="0" smtClean="0">
              <a:ln>
                <a:noFill/>
              </a:ln>
              <a:solidFill>
                <a:schemeClr val="tx1"/>
              </a:solidFill>
              <a:effectLst/>
              <a:latin typeface="Arial" charset="0"/>
            </a:endParaRPr>
          </a:p>
        </p:txBody>
      </p:sp>
      <p:sp>
        <p:nvSpPr>
          <p:cNvPr id="7" name="Line Callout 1 6"/>
          <p:cNvSpPr/>
          <p:nvPr/>
        </p:nvSpPr>
        <p:spPr bwMode="auto">
          <a:xfrm>
            <a:off x="6265985" y="3329353"/>
            <a:ext cx="2731477" cy="679939"/>
          </a:xfrm>
          <a:prstGeom prst="borderCallout1">
            <a:avLst>
              <a:gd name="adj1" fmla="val 51509"/>
              <a:gd name="adj2" fmla="val -178"/>
              <a:gd name="adj3" fmla="val -61638"/>
              <a:gd name="adj4" fmla="val -167517"/>
            </a:avLst>
          </a:prstGeom>
          <a:solidFill>
            <a:srgbClr val="76C0FE"/>
          </a:solidFill>
          <a:ln w="9525"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dirty="0" smtClean="0">
                <a:latin typeface="Arial" charset="0"/>
              </a:rPr>
              <a:t>Name and contact information of registry</a:t>
            </a:r>
            <a:endParaRPr kumimoji="0" lang="en-US" sz="1600" b="1" i="0" u="none" strike="noStrike" cap="none" normalizeH="0" baseline="0" dirty="0" smtClean="0">
              <a:ln>
                <a:noFill/>
              </a:ln>
              <a:solidFill>
                <a:schemeClr val="tx1"/>
              </a:solidFill>
              <a:effectLst/>
              <a:latin typeface="Arial" charset="0"/>
            </a:endParaRPr>
          </a:p>
        </p:txBody>
      </p:sp>
      <p:sp>
        <p:nvSpPr>
          <p:cNvPr id="8" name="Line Callout 1 7"/>
          <p:cNvSpPr/>
          <p:nvPr/>
        </p:nvSpPr>
        <p:spPr bwMode="auto">
          <a:xfrm flipH="1">
            <a:off x="996460" y="4724397"/>
            <a:ext cx="2731477" cy="679939"/>
          </a:xfrm>
          <a:prstGeom prst="borderCallout1">
            <a:avLst>
              <a:gd name="adj1" fmla="val 51509"/>
              <a:gd name="adj2" fmla="val -178"/>
              <a:gd name="adj3" fmla="val -75431"/>
              <a:gd name="adj4" fmla="val -13010"/>
            </a:avLst>
          </a:prstGeom>
          <a:solidFill>
            <a:srgbClr val="76C0FE"/>
          </a:solidFill>
          <a:ln w="9525"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dirty="0" smtClean="0">
                <a:latin typeface="Arial" charset="0"/>
              </a:rPr>
              <a:t>Info on organization, services offered, cost</a:t>
            </a:r>
            <a:endParaRPr kumimoji="0" lang="en-US" sz="1600" b="1" i="0" u="none" strike="noStrike" cap="none" normalizeH="0" baseline="0" dirty="0" smtClean="0">
              <a:ln>
                <a:noFill/>
              </a:ln>
              <a:solidFill>
                <a:schemeClr val="tx1"/>
              </a:solidFill>
              <a:effectLst/>
              <a:latin typeface="Arial" charset="0"/>
            </a:endParaRPr>
          </a:p>
        </p:txBody>
      </p:sp>
      <p:sp>
        <p:nvSpPr>
          <p:cNvPr id="9" name="Line Callout 1 8"/>
          <p:cNvSpPr/>
          <p:nvPr/>
        </p:nvSpPr>
        <p:spPr bwMode="auto">
          <a:xfrm>
            <a:off x="5187462" y="4724396"/>
            <a:ext cx="2731477" cy="679939"/>
          </a:xfrm>
          <a:prstGeom prst="borderCallout1">
            <a:avLst>
              <a:gd name="adj1" fmla="val 1509"/>
              <a:gd name="adj2" fmla="val 48749"/>
              <a:gd name="adj3" fmla="val -84052"/>
              <a:gd name="adj4" fmla="val 20036"/>
            </a:avLst>
          </a:prstGeom>
          <a:solidFill>
            <a:srgbClr val="76C0FE"/>
          </a:solidFill>
          <a:ln w="9525"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dirty="0" smtClean="0">
                <a:latin typeface="Arial" charset="0"/>
              </a:rPr>
              <a:t>List of PAC-relevant measures supported</a:t>
            </a:r>
            <a:endParaRPr kumimoji="0" lang="en-US" sz="16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25545515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a:t>MACRA for PAC Resources: </a:t>
            </a:r>
            <a:br>
              <a:rPr lang="en-US" sz="3200" b="1" i="1" dirty="0"/>
            </a:br>
            <a:r>
              <a:rPr lang="en-US" sz="3200" b="1" i="1" dirty="0" smtClean="0"/>
              <a:t>Choosing to Participate in an AAPM</a:t>
            </a:r>
            <a:endParaRPr lang="en-US" sz="3200" b="1" i="1" dirty="0"/>
          </a:p>
        </p:txBody>
      </p:sp>
      <p:pic>
        <p:nvPicPr>
          <p:cNvPr id="4" name="Picture 3"/>
          <p:cNvPicPr>
            <a:picLocks noChangeAspect="1"/>
          </p:cNvPicPr>
          <p:nvPr/>
        </p:nvPicPr>
        <p:blipFill rotWithShape="1">
          <a:blip r:embed="rId3"/>
          <a:srcRect l="30290" t="7546" r="31245"/>
          <a:stretch/>
        </p:blipFill>
        <p:spPr>
          <a:xfrm>
            <a:off x="838200" y="1125775"/>
            <a:ext cx="3317619" cy="4319231"/>
          </a:xfrm>
          <a:prstGeom prst="rect">
            <a:avLst/>
          </a:prstGeom>
          <a:ln>
            <a:solidFill>
              <a:schemeClr val="tx1"/>
            </a:solidFill>
          </a:ln>
        </p:spPr>
      </p:pic>
      <p:sp>
        <p:nvSpPr>
          <p:cNvPr id="5" name="Line Callout 1 4"/>
          <p:cNvSpPr/>
          <p:nvPr/>
        </p:nvSpPr>
        <p:spPr bwMode="auto">
          <a:xfrm>
            <a:off x="5246077" y="1447798"/>
            <a:ext cx="2731477" cy="679939"/>
          </a:xfrm>
          <a:prstGeom prst="borderCallout1">
            <a:avLst>
              <a:gd name="adj1" fmla="val 51509"/>
              <a:gd name="adj2" fmla="val -178"/>
              <a:gd name="adj3" fmla="val 50431"/>
              <a:gd name="adj4" fmla="val -58934"/>
            </a:avLst>
          </a:prstGeom>
          <a:solidFill>
            <a:srgbClr val="76C0FE"/>
          </a:solidFill>
          <a:ln w="9525"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dirty="0" smtClean="0">
                <a:latin typeface="Arial" charset="0"/>
              </a:rPr>
              <a:t>Background on APMs, including 2017 models</a:t>
            </a:r>
            <a:endParaRPr kumimoji="0" lang="en-US" sz="1600" b="1" i="0" u="none" strike="noStrike" cap="none" normalizeH="0" baseline="0" dirty="0" smtClean="0">
              <a:ln>
                <a:noFill/>
              </a:ln>
              <a:solidFill>
                <a:schemeClr val="tx1"/>
              </a:solidFill>
              <a:effectLst/>
              <a:latin typeface="Arial" charset="0"/>
            </a:endParaRPr>
          </a:p>
        </p:txBody>
      </p:sp>
      <p:sp>
        <p:nvSpPr>
          <p:cNvPr id="6" name="Line Callout 1 5"/>
          <p:cNvSpPr/>
          <p:nvPr/>
        </p:nvSpPr>
        <p:spPr bwMode="auto">
          <a:xfrm>
            <a:off x="5246075" y="2864213"/>
            <a:ext cx="2731477" cy="679939"/>
          </a:xfrm>
          <a:prstGeom prst="borderCallout1">
            <a:avLst>
              <a:gd name="adj1" fmla="val 51509"/>
              <a:gd name="adj2" fmla="val -178"/>
              <a:gd name="adj3" fmla="val 207328"/>
              <a:gd name="adj4" fmla="val -93269"/>
            </a:avLst>
          </a:prstGeom>
          <a:solidFill>
            <a:srgbClr val="76C0FE"/>
          </a:solidFill>
          <a:ln w="9525"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dirty="0" smtClean="0">
                <a:latin typeface="Arial" charset="0"/>
              </a:rPr>
              <a:t>Sections on benefits and risks of APM participation</a:t>
            </a:r>
            <a:endParaRPr kumimoji="0" lang="en-US" sz="1600" b="1" i="0" u="none" strike="noStrike" cap="none" normalizeH="0" baseline="0" dirty="0" smtClean="0">
              <a:ln>
                <a:noFill/>
              </a:ln>
              <a:solidFill>
                <a:schemeClr val="tx1"/>
              </a:solidFill>
              <a:effectLst/>
              <a:latin typeface="Arial" charset="0"/>
            </a:endParaRPr>
          </a:p>
        </p:txBody>
      </p:sp>
      <p:sp>
        <p:nvSpPr>
          <p:cNvPr id="7" name="Line Callout 1 6"/>
          <p:cNvSpPr/>
          <p:nvPr/>
        </p:nvSpPr>
        <p:spPr bwMode="auto">
          <a:xfrm>
            <a:off x="5246074" y="4280628"/>
            <a:ext cx="2731477" cy="679939"/>
          </a:xfrm>
          <a:prstGeom prst="borderCallout1">
            <a:avLst>
              <a:gd name="adj1" fmla="val 51509"/>
              <a:gd name="adj2" fmla="val -178"/>
              <a:gd name="adj3" fmla="val 124569"/>
              <a:gd name="adj4" fmla="val -55930"/>
            </a:avLst>
          </a:prstGeom>
          <a:solidFill>
            <a:srgbClr val="76C0FE"/>
          </a:solidFill>
          <a:ln w="9525"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dirty="0" smtClean="0">
                <a:latin typeface="Arial" charset="0"/>
              </a:rPr>
              <a:t>Questions for consideration</a:t>
            </a:r>
            <a:endParaRPr kumimoji="0" lang="en-US" sz="1600" b="1" i="0" u="none" strike="noStrike" cap="none" normalizeH="0" baseline="0" dirty="0" smtClean="0">
              <a:ln>
                <a:noFill/>
              </a:ln>
              <a:solidFill>
                <a:schemeClr val="tx1"/>
              </a:solidFill>
              <a:effectLst/>
              <a:latin typeface="Arial" charset="0"/>
            </a:endParaRPr>
          </a:p>
        </p:txBody>
      </p:sp>
      <p:sp>
        <p:nvSpPr>
          <p:cNvPr id="8" name="Line Callout 1 7"/>
          <p:cNvSpPr/>
          <p:nvPr/>
        </p:nvSpPr>
        <p:spPr bwMode="auto">
          <a:xfrm>
            <a:off x="4155819" y="5697044"/>
            <a:ext cx="2731477" cy="679939"/>
          </a:xfrm>
          <a:prstGeom prst="borderCallout1">
            <a:avLst>
              <a:gd name="adj1" fmla="val 51509"/>
              <a:gd name="adj2" fmla="val -178"/>
              <a:gd name="adj3" fmla="val -66810"/>
              <a:gd name="adj4" fmla="val -41767"/>
            </a:avLst>
          </a:prstGeom>
          <a:solidFill>
            <a:srgbClr val="76C0FE"/>
          </a:solidFill>
          <a:ln w="9525"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dirty="0" smtClean="0">
                <a:latin typeface="Arial" charset="0"/>
              </a:rPr>
              <a:t>Additional organizational considerations</a:t>
            </a:r>
            <a:endParaRPr kumimoji="0" lang="en-US" sz="16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67598315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3600" b="1" i="1" dirty="0"/>
              <a:t>Roadmap</a:t>
            </a:r>
          </a:p>
        </p:txBody>
      </p:sp>
      <p:sp>
        <p:nvSpPr>
          <p:cNvPr id="3" name="Content Placeholder 2"/>
          <p:cNvSpPr>
            <a:spLocks noGrp="1"/>
          </p:cNvSpPr>
          <p:nvPr>
            <p:ph idx="1"/>
          </p:nvPr>
        </p:nvSpPr>
        <p:spPr/>
        <p:txBody>
          <a:bodyPr/>
          <a:lstStyle/>
          <a:p>
            <a:r>
              <a:rPr lang="en-US" sz="3000" dirty="0" smtClean="0">
                <a:solidFill>
                  <a:schemeClr val="tx1"/>
                </a:solidFill>
              </a:rPr>
              <a:t>Review of MACRA Provisions</a:t>
            </a:r>
          </a:p>
          <a:p>
            <a:r>
              <a:rPr lang="en-US" sz="3000" dirty="0" smtClean="0">
                <a:solidFill>
                  <a:schemeClr val="tx1"/>
                </a:solidFill>
              </a:rPr>
              <a:t>MACRA’s impact on PAC providers</a:t>
            </a:r>
          </a:p>
          <a:p>
            <a:r>
              <a:rPr lang="en-US" sz="3000" dirty="0" smtClean="0">
                <a:solidFill>
                  <a:schemeClr val="tx1"/>
                </a:solidFill>
              </a:rPr>
              <a:t>Facility-based Reporting</a:t>
            </a:r>
          </a:p>
          <a:p>
            <a:r>
              <a:rPr lang="en-US" sz="3000" dirty="0" smtClean="0">
                <a:solidFill>
                  <a:schemeClr val="tx1"/>
                </a:solidFill>
              </a:rPr>
              <a:t>AHA MACRA Resources for PAC providers</a:t>
            </a:r>
            <a:endParaRPr lang="en-US" sz="3000" dirty="0">
              <a:solidFill>
                <a:schemeClr val="tx1"/>
              </a:solidFill>
            </a:endParaRPr>
          </a:p>
        </p:txBody>
      </p:sp>
    </p:spTree>
    <p:extLst>
      <p:ext uri="{BB962C8B-B14F-4D97-AF65-F5344CB8AC3E}">
        <p14:creationId xmlns:p14="http://schemas.microsoft.com/office/powerpoint/2010/main" val="223953173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381125" y="2452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6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Ø"/>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q"/>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2800">
              <a:solidFill>
                <a:srgbClr val="000099"/>
              </a:solidFill>
            </a:endParaRPr>
          </a:p>
        </p:txBody>
      </p:sp>
      <p:pic>
        <p:nvPicPr>
          <p:cNvPr id="5123" name="Picture 5" descr="sec_i_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274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6" descr="image?id=5152&amp;rendTypeId=4"/>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6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Ø"/>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q"/>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2800">
              <a:solidFill>
                <a:srgbClr val="000099"/>
              </a:solidFill>
            </a:endParaRPr>
          </a:p>
        </p:txBody>
      </p:sp>
      <p:sp>
        <p:nvSpPr>
          <p:cNvPr id="5125" name="AutoShape 7" descr="image?id=5152&amp;rendTypeId=4"/>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6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Ø"/>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q"/>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2800">
              <a:solidFill>
                <a:srgbClr val="000099"/>
              </a:solidFill>
            </a:endParaRPr>
          </a:p>
        </p:txBody>
      </p:sp>
      <p:pic>
        <p:nvPicPr>
          <p:cNvPr id="5126" name="Picture 8" descr="fp_wash_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990600"/>
            <a:ext cx="2667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descr="whitehouse_b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990600"/>
            <a:ext cx="2667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10"/>
          <p:cNvSpPr>
            <a:spLocks noChangeArrowheads="1"/>
          </p:cNvSpPr>
          <p:nvPr/>
        </p:nvSpPr>
        <p:spPr bwMode="auto">
          <a:xfrm>
            <a:off x="4787900" y="3228975"/>
            <a:ext cx="67421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spcBef>
                <a:spcPct val="20000"/>
              </a:spcBef>
              <a:buChar char="•"/>
              <a:defRPr sz="36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Ø"/>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q"/>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2800">
              <a:solidFill>
                <a:srgbClr val="000099"/>
              </a:solidFill>
            </a:endParaRPr>
          </a:p>
        </p:txBody>
      </p:sp>
      <p:pic>
        <p:nvPicPr>
          <p:cNvPr id="5129" name="Picture 14" descr="nrpb99se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4926013"/>
            <a:ext cx="19812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2"/>
          <p:cNvSpPr txBox="1">
            <a:spLocks noChangeArrowheads="1"/>
          </p:cNvSpPr>
          <p:nvPr/>
        </p:nvSpPr>
        <p:spPr bwMode="auto">
          <a:xfrm>
            <a:off x="685800" y="3733800"/>
            <a:ext cx="83058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6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Ø"/>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q"/>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ü"/>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400" dirty="0" smtClean="0">
                <a:solidFill>
                  <a:srgbClr val="C00000"/>
                </a:solidFill>
              </a:rPr>
              <a:t>MACRA for PAC Providers</a:t>
            </a:r>
            <a:endParaRPr lang="en-US" altLang="en-US" sz="3400" dirty="0">
              <a:solidFill>
                <a:srgbClr val="C00000"/>
              </a:solidFill>
            </a:endParaRPr>
          </a:p>
          <a:p>
            <a:pPr algn="ctr">
              <a:spcBef>
                <a:spcPct val="0"/>
              </a:spcBef>
              <a:buFontTx/>
              <a:buNone/>
            </a:pPr>
            <a:endParaRPr lang="en-US" altLang="en-US" sz="1400" u="none" dirty="0">
              <a:solidFill>
                <a:srgbClr val="CC0000"/>
              </a:solidFill>
            </a:endParaRPr>
          </a:p>
          <a:p>
            <a:pPr algn="ctr">
              <a:spcBef>
                <a:spcPct val="0"/>
              </a:spcBef>
              <a:buFontTx/>
              <a:buNone/>
            </a:pPr>
            <a:r>
              <a:rPr lang="en-US" altLang="en-US" sz="3000" u="none" dirty="0" smtClean="0">
                <a:solidFill>
                  <a:srgbClr val="262673"/>
                </a:solidFill>
              </a:rPr>
              <a:t>Caitlin Gillooley</a:t>
            </a:r>
            <a:endParaRPr lang="en-US" altLang="en-US" sz="3000" u="none" dirty="0">
              <a:solidFill>
                <a:srgbClr val="262673"/>
              </a:solidFill>
            </a:endParaRPr>
          </a:p>
          <a:p>
            <a:pPr algn="ctr">
              <a:spcBef>
                <a:spcPct val="0"/>
              </a:spcBef>
              <a:buFontTx/>
              <a:buNone/>
            </a:pPr>
            <a:r>
              <a:rPr lang="en-US" altLang="en-US" sz="2800" u="none" dirty="0">
                <a:solidFill>
                  <a:srgbClr val="262673"/>
                </a:solidFill>
              </a:rPr>
              <a:t>AHA Policy</a:t>
            </a:r>
          </a:p>
          <a:p>
            <a:pPr algn="ctr">
              <a:spcBef>
                <a:spcPct val="0"/>
              </a:spcBef>
              <a:buFontTx/>
              <a:buNone/>
            </a:pPr>
            <a:endParaRPr lang="en-US" altLang="en-US" sz="2000" u="none" dirty="0"/>
          </a:p>
          <a:p>
            <a:pPr algn="ctr">
              <a:spcBef>
                <a:spcPct val="0"/>
              </a:spcBef>
              <a:buFontTx/>
              <a:buNone/>
            </a:pPr>
            <a:r>
              <a:rPr lang="en-US" altLang="en-US" sz="2400" i="0" u="none" dirty="0" smtClean="0">
                <a:solidFill>
                  <a:srgbClr val="C00000"/>
                </a:solidFill>
              </a:rPr>
              <a:t>cgillooley@aha.org</a:t>
            </a:r>
            <a:endParaRPr lang="en-US" altLang="en-US" sz="2400" i="0" u="none" dirty="0">
              <a:solidFill>
                <a:srgbClr val="C00000"/>
              </a:solidFill>
            </a:endParaRPr>
          </a:p>
          <a:p>
            <a:pPr algn="ctr">
              <a:spcBef>
                <a:spcPct val="0"/>
              </a:spcBef>
              <a:buFontTx/>
              <a:buNone/>
            </a:pPr>
            <a:endParaRPr lang="en-US" altLang="en-US" sz="2400" i="0" u="none" dirty="0">
              <a:solidFill>
                <a:srgbClr val="C00000"/>
              </a:solidFill>
            </a:endParaRPr>
          </a:p>
        </p:txBody>
      </p:sp>
    </p:spTree>
    <p:extLst>
      <p:ext uri="{BB962C8B-B14F-4D97-AF65-F5344CB8AC3E}">
        <p14:creationId xmlns:p14="http://schemas.microsoft.com/office/powerpoint/2010/main" val="118227694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77125" cy="914400"/>
          </a:xfrm>
        </p:spPr>
        <p:txBody>
          <a:bodyPr/>
          <a:lstStyle/>
          <a:p>
            <a:pPr algn="ctr"/>
            <a:r>
              <a:rPr lang="en-US" sz="3200" b="1" i="1" dirty="0" smtClean="0"/>
              <a:t>Physician Quality Payment Program</a:t>
            </a:r>
            <a:endParaRPr lang="en-US" sz="3200" b="1" i="1" dirty="0"/>
          </a:p>
        </p:txBody>
      </p:sp>
      <p:graphicFrame>
        <p:nvGraphicFramePr>
          <p:cNvPr id="4" name="Content Placeholder 3"/>
          <p:cNvGraphicFramePr>
            <a:graphicFrameLocks noGrp="1"/>
          </p:cNvGraphicFramePr>
          <p:nvPr>
            <p:ph idx="1"/>
            <p:extLst/>
          </p:nvPr>
        </p:nvGraphicFramePr>
        <p:xfrm>
          <a:off x="2057400" y="1143007"/>
          <a:ext cx="5029200"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2500368" y="4967849"/>
            <a:ext cx="4267200" cy="1295399"/>
            <a:chOff x="123622" y="4876800"/>
            <a:chExt cx="5054633" cy="1447800"/>
          </a:xfrm>
        </p:grpSpPr>
        <p:cxnSp>
          <p:nvCxnSpPr>
            <p:cNvPr id="5" name="Straight Connector 4"/>
            <p:cNvCxnSpPr/>
            <p:nvPr/>
          </p:nvCxnSpPr>
          <p:spPr bwMode="auto">
            <a:xfrm>
              <a:off x="914400" y="5105400"/>
              <a:ext cx="3526692"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2577536" y="4876800"/>
              <a:ext cx="0" cy="22860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914400" y="5105400"/>
              <a:ext cx="0" cy="30480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4441092" y="5105400"/>
              <a:ext cx="0" cy="304800"/>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9" name="Rectangle 8"/>
            <p:cNvSpPr/>
            <p:nvPr/>
          </p:nvSpPr>
          <p:spPr bwMode="auto">
            <a:xfrm>
              <a:off x="123622" y="5410200"/>
              <a:ext cx="1474326" cy="914400"/>
            </a:xfrm>
            <a:prstGeom prst="rect">
              <a:avLst/>
            </a:prstGeom>
            <a:solidFill>
              <a:srgbClr val="00B05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0" name="Rectangle 9"/>
            <p:cNvSpPr/>
            <p:nvPr/>
          </p:nvSpPr>
          <p:spPr bwMode="auto">
            <a:xfrm>
              <a:off x="3703929" y="5410200"/>
              <a:ext cx="1474326" cy="914400"/>
            </a:xfrm>
            <a:prstGeom prst="rect">
              <a:avLst/>
            </a:prstGeom>
            <a:solidFill>
              <a:srgbClr val="0070C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1" name="TextBox 10"/>
            <p:cNvSpPr txBox="1"/>
            <p:nvPr/>
          </p:nvSpPr>
          <p:spPr>
            <a:xfrm>
              <a:off x="289845" y="5575013"/>
              <a:ext cx="1251363" cy="584776"/>
            </a:xfrm>
            <a:prstGeom prst="rect">
              <a:avLst/>
            </a:prstGeom>
            <a:noFill/>
          </p:spPr>
          <p:txBody>
            <a:bodyPr wrap="square" rtlCol="0">
              <a:spAutoFit/>
            </a:bodyPr>
            <a:lstStyle/>
            <a:p>
              <a:r>
                <a:rPr lang="en-US" sz="2800" dirty="0">
                  <a:solidFill>
                    <a:srgbClr val="000000"/>
                  </a:solidFill>
                </a:rPr>
                <a:t>MIPS</a:t>
              </a:r>
              <a:endParaRPr lang="en-US" sz="1400" dirty="0">
                <a:solidFill>
                  <a:srgbClr val="000000"/>
                </a:solidFill>
              </a:endParaRPr>
            </a:p>
          </p:txBody>
        </p:sp>
        <p:sp>
          <p:nvSpPr>
            <p:cNvPr id="12" name="TextBox 11"/>
            <p:cNvSpPr txBox="1"/>
            <p:nvPr/>
          </p:nvSpPr>
          <p:spPr>
            <a:xfrm>
              <a:off x="3815410" y="5575011"/>
              <a:ext cx="1251363" cy="584776"/>
            </a:xfrm>
            <a:prstGeom prst="rect">
              <a:avLst/>
            </a:prstGeom>
            <a:noFill/>
          </p:spPr>
          <p:txBody>
            <a:bodyPr wrap="square" rtlCol="0">
              <a:spAutoFit/>
            </a:bodyPr>
            <a:lstStyle/>
            <a:p>
              <a:r>
                <a:rPr lang="en-US" sz="2800" dirty="0">
                  <a:solidFill>
                    <a:srgbClr val="000000"/>
                  </a:solidFill>
                </a:rPr>
                <a:t>APM</a:t>
              </a:r>
              <a:endParaRPr lang="en-US" sz="1400" dirty="0">
                <a:solidFill>
                  <a:srgbClr val="000000"/>
                </a:solidFill>
              </a:endParaRPr>
            </a:p>
          </p:txBody>
        </p:sp>
      </p:grpSp>
      <p:sp>
        <p:nvSpPr>
          <p:cNvPr id="3" name="TextBox 2"/>
          <p:cNvSpPr txBox="1"/>
          <p:nvPr/>
        </p:nvSpPr>
        <p:spPr>
          <a:xfrm>
            <a:off x="2500368" y="1143000"/>
            <a:ext cx="4586232" cy="523220"/>
          </a:xfrm>
          <a:prstGeom prst="rect">
            <a:avLst/>
          </a:prstGeom>
          <a:noFill/>
        </p:spPr>
        <p:txBody>
          <a:bodyPr wrap="square" rtlCol="0">
            <a:spAutoFit/>
          </a:bodyPr>
          <a:lstStyle/>
          <a:p>
            <a:pPr algn="ctr"/>
            <a:r>
              <a:rPr lang="en-US" sz="2800" dirty="0">
                <a:solidFill>
                  <a:srgbClr val="000000"/>
                </a:solidFill>
              </a:rPr>
              <a:t>Starting in 2019….</a:t>
            </a:r>
          </a:p>
        </p:txBody>
      </p:sp>
    </p:spTree>
    <p:extLst>
      <p:ext uri="{BB962C8B-B14F-4D97-AF65-F5344CB8AC3E}">
        <p14:creationId xmlns:p14="http://schemas.microsoft.com/office/powerpoint/2010/main" val="25395312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lvl="0" algn="ctr" eaLnBrk="1" hangingPunct="1"/>
            <a:r>
              <a:rPr lang="en-US" altLang="en-US" sz="3200" b="1" i="1" kern="1200" dirty="0">
                <a:solidFill>
                  <a:srgbClr val="FFFFFF"/>
                </a:solidFill>
                <a:ea typeface="+mn-ea"/>
                <a:cs typeface="Arial" charset="0"/>
              </a:rPr>
              <a:t>Payment Under MACRA</a:t>
            </a:r>
            <a:endParaRPr lang="en-US" sz="3200" i="1" dirty="0"/>
          </a:p>
        </p:txBody>
      </p:sp>
      <p:sp>
        <p:nvSpPr>
          <p:cNvPr id="25" name="TextBox 24"/>
          <p:cNvSpPr txBox="1"/>
          <p:nvPr/>
        </p:nvSpPr>
        <p:spPr>
          <a:xfrm>
            <a:off x="2177910" y="2493726"/>
            <a:ext cx="3557811" cy="523220"/>
          </a:xfrm>
          <a:prstGeom prst="rect">
            <a:avLst/>
          </a:prstGeom>
          <a:noFill/>
        </p:spPr>
        <p:txBody>
          <a:bodyPr wrap="square" rtlCol="0">
            <a:spAutoFit/>
          </a:bodyPr>
          <a:lstStyle/>
          <a:p>
            <a:r>
              <a:rPr lang="en-US" sz="2800" dirty="0">
                <a:solidFill>
                  <a:srgbClr val="FF0000"/>
                </a:solidFill>
              </a:rPr>
              <a:t>0.0% annual update</a:t>
            </a:r>
          </a:p>
        </p:txBody>
      </p:sp>
      <p:grpSp>
        <p:nvGrpSpPr>
          <p:cNvPr id="3" name="Group 2"/>
          <p:cNvGrpSpPr/>
          <p:nvPr/>
        </p:nvGrpSpPr>
        <p:grpSpPr>
          <a:xfrm>
            <a:off x="1225707" y="1444270"/>
            <a:ext cx="3797704" cy="870634"/>
            <a:chOff x="668842" y="4500019"/>
            <a:chExt cx="6245831" cy="518228"/>
          </a:xfrm>
        </p:grpSpPr>
        <p:sp>
          <p:nvSpPr>
            <p:cNvPr id="29" name="Rectangle 28"/>
            <p:cNvSpPr/>
            <p:nvPr/>
          </p:nvSpPr>
          <p:spPr bwMode="auto">
            <a:xfrm>
              <a:off x="668842" y="4500019"/>
              <a:ext cx="6245831" cy="518228"/>
            </a:xfrm>
            <a:prstGeom prst="rect">
              <a:avLst/>
            </a:prstGeom>
            <a:solidFill>
              <a:srgbClr val="0070C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a:solidFill>
                  <a:srgbClr val="000000"/>
                </a:solidFill>
              </a:endParaRPr>
            </a:p>
          </p:txBody>
        </p:sp>
        <p:sp>
          <p:nvSpPr>
            <p:cNvPr id="30" name="TextBox 29"/>
            <p:cNvSpPr txBox="1"/>
            <p:nvPr/>
          </p:nvSpPr>
          <p:spPr>
            <a:xfrm>
              <a:off x="913333" y="4563091"/>
              <a:ext cx="5932129" cy="348076"/>
            </a:xfrm>
            <a:prstGeom prst="rect">
              <a:avLst/>
            </a:prstGeom>
            <a:noFill/>
          </p:spPr>
          <p:txBody>
            <a:bodyPr wrap="square" rtlCol="0">
              <a:spAutoFit/>
            </a:bodyPr>
            <a:lstStyle/>
            <a:p>
              <a:pPr algn="ctr"/>
              <a:r>
                <a:rPr lang="en-US" u="sng" dirty="0" smtClean="0">
                  <a:solidFill>
                    <a:srgbClr val="000000"/>
                  </a:solidFill>
                </a:rPr>
                <a:t>APM</a:t>
              </a:r>
              <a:r>
                <a:rPr lang="en-US" dirty="0" smtClean="0">
                  <a:solidFill>
                    <a:srgbClr val="000000"/>
                  </a:solidFill>
                </a:rPr>
                <a:t>: Bonus of 5% of PFS payments annually</a:t>
              </a:r>
              <a:endParaRPr lang="en-US" dirty="0">
                <a:solidFill>
                  <a:srgbClr val="000000"/>
                </a:solidFill>
              </a:endParaRPr>
            </a:p>
          </p:txBody>
        </p:sp>
      </p:grpSp>
      <p:cxnSp>
        <p:nvCxnSpPr>
          <p:cNvPr id="8" name="Straight Arrow Connector 7"/>
          <p:cNvCxnSpPr/>
          <p:nvPr/>
        </p:nvCxnSpPr>
        <p:spPr bwMode="auto">
          <a:xfrm>
            <a:off x="1047663" y="3191296"/>
            <a:ext cx="7867737" cy="9104"/>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cxnSp>
        <p:nvCxnSpPr>
          <p:cNvPr id="9" name="Straight Connector 8"/>
          <p:cNvCxnSpPr/>
          <p:nvPr/>
        </p:nvCxnSpPr>
        <p:spPr bwMode="auto">
          <a:xfrm flipH="1">
            <a:off x="1683472" y="2602057"/>
            <a:ext cx="9253" cy="836181"/>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flipH="1">
            <a:off x="2400498" y="3028722"/>
            <a:ext cx="9579" cy="411747"/>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13" name="TextBox 12"/>
          <p:cNvSpPr txBox="1"/>
          <p:nvPr/>
        </p:nvSpPr>
        <p:spPr>
          <a:xfrm>
            <a:off x="1345429" y="3435464"/>
            <a:ext cx="1005553" cy="400110"/>
          </a:xfrm>
          <a:prstGeom prst="rect">
            <a:avLst/>
          </a:prstGeom>
          <a:noFill/>
        </p:spPr>
        <p:txBody>
          <a:bodyPr wrap="square" rtlCol="0">
            <a:spAutoFit/>
          </a:bodyPr>
          <a:lstStyle/>
          <a:p>
            <a:r>
              <a:rPr lang="en-US" sz="2000" dirty="0">
                <a:solidFill>
                  <a:srgbClr val="000000"/>
                </a:solidFill>
              </a:rPr>
              <a:t>2020</a:t>
            </a:r>
          </a:p>
        </p:txBody>
      </p:sp>
      <p:sp>
        <p:nvSpPr>
          <p:cNvPr id="16" name="TextBox 15"/>
          <p:cNvSpPr txBox="1"/>
          <p:nvPr/>
        </p:nvSpPr>
        <p:spPr>
          <a:xfrm>
            <a:off x="5664272" y="3421108"/>
            <a:ext cx="1005553" cy="400110"/>
          </a:xfrm>
          <a:prstGeom prst="rect">
            <a:avLst/>
          </a:prstGeom>
          <a:noFill/>
        </p:spPr>
        <p:txBody>
          <a:bodyPr wrap="square" rtlCol="0">
            <a:spAutoFit/>
          </a:bodyPr>
          <a:lstStyle/>
          <a:p>
            <a:r>
              <a:rPr lang="en-US" sz="2000" dirty="0">
                <a:solidFill>
                  <a:srgbClr val="000000"/>
                </a:solidFill>
              </a:rPr>
              <a:t>2026</a:t>
            </a:r>
          </a:p>
        </p:txBody>
      </p:sp>
      <p:sp>
        <p:nvSpPr>
          <p:cNvPr id="34" name="Rectangle 33"/>
          <p:cNvSpPr/>
          <p:nvPr/>
        </p:nvSpPr>
        <p:spPr bwMode="auto">
          <a:xfrm>
            <a:off x="6545747" y="3447932"/>
            <a:ext cx="2352490" cy="1522756"/>
          </a:xfrm>
          <a:prstGeom prst="rect">
            <a:avLst/>
          </a:prstGeom>
          <a:solidFill>
            <a:srgbClr val="00B05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u="sng" dirty="0" smtClean="0">
                <a:solidFill>
                  <a:srgbClr val="000000"/>
                </a:solidFill>
              </a:rPr>
              <a:t>MIPS</a:t>
            </a:r>
            <a:r>
              <a:rPr lang="en-US" dirty="0" smtClean="0">
                <a:solidFill>
                  <a:srgbClr val="000000"/>
                </a:solidFill>
              </a:rPr>
              <a:t/>
            </a:r>
            <a:br>
              <a:rPr lang="en-US" dirty="0" smtClean="0">
                <a:solidFill>
                  <a:srgbClr val="000000"/>
                </a:solidFill>
              </a:rPr>
            </a:br>
            <a:r>
              <a:rPr lang="en-US" dirty="0" smtClean="0">
                <a:solidFill>
                  <a:srgbClr val="000000"/>
                </a:solidFill>
              </a:rPr>
              <a:t>0.25% annually, PLUS penalties/bonus up to ± </a:t>
            </a:r>
            <a:r>
              <a:rPr lang="en-US" dirty="0">
                <a:solidFill>
                  <a:srgbClr val="000000"/>
                </a:solidFill>
              </a:rPr>
              <a:t>9</a:t>
            </a:r>
            <a:r>
              <a:rPr lang="en-US" dirty="0" smtClean="0">
                <a:solidFill>
                  <a:srgbClr val="000000"/>
                </a:solidFill>
              </a:rPr>
              <a:t>%</a:t>
            </a:r>
            <a:endParaRPr lang="en-US" dirty="0">
              <a:solidFill>
                <a:srgbClr val="000000"/>
              </a:solidFill>
            </a:endParaRPr>
          </a:p>
        </p:txBody>
      </p:sp>
      <p:sp>
        <p:nvSpPr>
          <p:cNvPr id="36" name="Rectangle 35"/>
          <p:cNvSpPr/>
          <p:nvPr/>
        </p:nvSpPr>
        <p:spPr bwMode="auto">
          <a:xfrm>
            <a:off x="6545747" y="1619924"/>
            <a:ext cx="2369653" cy="1318699"/>
          </a:xfrm>
          <a:prstGeom prst="rect">
            <a:avLst/>
          </a:prstGeom>
          <a:solidFill>
            <a:srgbClr val="0070C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u="sng" dirty="0" smtClean="0">
                <a:solidFill>
                  <a:srgbClr val="000000"/>
                </a:solidFill>
              </a:rPr>
              <a:t>APM</a:t>
            </a:r>
            <a:r>
              <a:rPr lang="en-US" dirty="0" smtClean="0">
                <a:solidFill>
                  <a:srgbClr val="000000"/>
                </a:solidFill>
              </a:rPr>
              <a:t/>
            </a:r>
            <a:br>
              <a:rPr lang="en-US" dirty="0" smtClean="0">
                <a:solidFill>
                  <a:srgbClr val="000000"/>
                </a:solidFill>
              </a:rPr>
            </a:br>
            <a:r>
              <a:rPr lang="en-US" dirty="0" smtClean="0">
                <a:solidFill>
                  <a:srgbClr val="000000"/>
                </a:solidFill>
              </a:rPr>
              <a:t>0.75</a:t>
            </a:r>
            <a:r>
              <a:rPr lang="en-US" dirty="0">
                <a:solidFill>
                  <a:srgbClr val="000000"/>
                </a:solidFill>
              </a:rPr>
              <a:t>% annually;</a:t>
            </a:r>
            <a:br>
              <a:rPr lang="en-US" dirty="0">
                <a:solidFill>
                  <a:srgbClr val="000000"/>
                </a:solidFill>
              </a:rPr>
            </a:br>
            <a:r>
              <a:rPr lang="en-US" dirty="0">
                <a:solidFill>
                  <a:srgbClr val="000000"/>
                </a:solidFill>
              </a:rPr>
              <a:t> no bonus payments</a:t>
            </a:r>
          </a:p>
        </p:txBody>
      </p:sp>
      <p:sp>
        <p:nvSpPr>
          <p:cNvPr id="43" name="Down Arrow 42"/>
          <p:cNvSpPr/>
          <p:nvPr/>
        </p:nvSpPr>
        <p:spPr bwMode="auto">
          <a:xfrm rot="10800000">
            <a:off x="1372460" y="4286306"/>
            <a:ext cx="619812" cy="735951"/>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53" name="Down Arrow 52"/>
          <p:cNvSpPr/>
          <p:nvPr/>
        </p:nvSpPr>
        <p:spPr bwMode="auto">
          <a:xfrm rot="10800000">
            <a:off x="2074001" y="4116890"/>
            <a:ext cx="619812" cy="886457"/>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55" name="Down Arrow 54"/>
          <p:cNvSpPr/>
          <p:nvPr/>
        </p:nvSpPr>
        <p:spPr bwMode="auto">
          <a:xfrm rot="10800000">
            <a:off x="2717817" y="3885047"/>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58" name="Down Arrow 57"/>
          <p:cNvSpPr/>
          <p:nvPr/>
        </p:nvSpPr>
        <p:spPr bwMode="auto">
          <a:xfrm rot="10800000">
            <a:off x="3434109" y="3874694"/>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61" name="Down Arrow 60"/>
          <p:cNvSpPr/>
          <p:nvPr/>
        </p:nvSpPr>
        <p:spPr bwMode="auto">
          <a:xfrm rot="10800000">
            <a:off x="4208019" y="3884669"/>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64" name="Down Arrow 63"/>
          <p:cNvSpPr/>
          <p:nvPr/>
        </p:nvSpPr>
        <p:spPr bwMode="auto">
          <a:xfrm rot="10800000">
            <a:off x="4983722" y="3884669"/>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73" name="TextBox 72"/>
          <p:cNvSpPr txBox="1"/>
          <p:nvPr/>
        </p:nvSpPr>
        <p:spPr>
          <a:xfrm rot="16200000">
            <a:off x="-980192" y="2600802"/>
            <a:ext cx="2662845" cy="369332"/>
          </a:xfrm>
          <a:prstGeom prst="rect">
            <a:avLst/>
          </a:prstGeom>
          <a:noFill/>
        </p:spPr>
        <p:txBody>
          <a:bodyPr wrap="square" rtlCol="0">
            <a:spAutoFit/>
          </a:bodyPr>
          <a:lstStyle/>
          <a:p>
            <a:r>
              <a:rPr lang="en-US" dirty="0">
                <a:solidFill>
                  <a:srgbClr val="008A3E"/>
                </a:solidFill>
              </a:rPr>
              <a:t>MIPS</a:t>
            </a:r>
            <a:r>
              <a:rPr lang="en-US" dirty="0">
                <a:solidFill>
                  <a:srgbClr val="000000"/>
                </a:solidFill>
              </a:rPr>
              <a:t>   OR   </a:t>
            </a:r>
            <a:r>
              <a:rPr lang="en-US" dirty="0">
                <a:solidFill>
                  <a:srgbClr val="0070C0"/>
                </a:solidFill>
              </a:rPr>
              <a:t>APM</a:t>
            </a:r>
          </a:p>
        </p:txBody>
      </p:sp>
      <p:grpSp>
        <p:nvGrpSpPr>
          <p:cNvPr id="5" name="Group 4"/>
          <p:cNvGrpSpPr/>
          <p:nvPr/>
        </p:nvGrpSpPr>
        <p:grpSpPr>
          <a:xfrm>
            <a:off x="668630" y="3418047"/>
            <a:ext cx="5213486" cy="409664"/>
            <a:chOff x="668627" y="3418032"/>
            <a:chExt cx="5213486" cy="409663"/>
          </a:xfrm>
        </p:grpSpPr>
        <p:sp>
          <p:nvSpPr>
            <p:cNvPr id="14" name="TextBox 13"/>
            <p:cNvSpPr txBox="1"/>
            <p:nvPr/>
          </p:nvSpPr>
          <p:spPr>
            <a:xfrm>
              <a:off x="2018907" y="3427585"/>
              <a:ext cx="817105" cy="400110"/>
            </a:xfrm>
            <a:prstGeom prst="rect">
              <a:avLst/>
            </a:prstGeom>
            <a:noFill/>
          </p:spPr>
          <p:txBody>
            <a:bodyPr wrap="square" rtlCol="0">
              <a:spAutoFit/>
            </a:bodyPr>
            <a:lstStyle/>
            <a:p>
              <a:r>
                <a:rPr lang="en-US" sz="2000" dirty="0">
                  <a:solidFill>
                    <a:srgbClr val="000000"/>
                  </a:solidFill>
                </a:rPr>
                <a:t>2021</a:t>
              </a:r>
            </a:p>
          </p:txBody>
        </p:sp>
        <p:sp>
          <p:nvSpPr>
            <p:cNvPr id="15" name="TextBox 14"/>
            <p:cNvSpPr txBox="1"/>
            <p:nvPr/>
          </p:nvSpPr>
          <p:spPr>
            <a:xfrm>
              <a:off x="2695706" y="3425958"/>
              <a:ext cx="1005553" cy="400109"/>
            </a:xfrm>
            <a:prstGeom prst="rect">
              <a:avLst/>
            </a:prstGeom>
            <a:noFill/>
          </p:spPr>
          <p:txBody>
            <a:bodyPr wrap="square" rtlCol="0">
              <a:spAutoFit/>
            </a:bodyPr>
            <a:lstStyle/>
            <a:p>
              <a:r>
                <a:rPr lang="en-US" sz="2000" dirty="0">
                  <a:solidFill>
                    <a:srgbClr val="000000"/>
                  </a:solidFill>
                </a:rPr>
                <a:t>2022</a:t>
              </a:r>
            </a:p>
          </p:txBody>
        </p:sp>
        <p:sp>
          <p:nvSpPr>
            <p:cNvPr id="18" name="TextBox 17"/>
            <p:cNvSpPr txBox="1"/>
            <p:nvPr/>
          </p:nvSpPr>
          <p:spPr>
            <a:xfrm>
              <a:off x="4161132" y="3427586"/>
              <a:ext cx="1005553" cy="400109"/>
            </a:xfrm>
            <a:prstGeom prst="rect">
              <a:avLst/>
            </a:prstGeom>
            <a:noFill/>
          </p:spPr>
          <p:txBody>
            <a:bodyPr wrap="square" rtlCol="0">
              <a:spAutoFit/>
            </a:bodyPr>
            <a:lstStyle/>
            <a:p>
              <a:r>
                <a:rPr lang="en-US" sz="2000" dirty="0">
                  <a:solidFill>
                    <a:srgbClr val="000000"/>
                  </a:solidFill>
                </a:rPr>
                <a:t>2024</a:t>
              </a:r>
            </a:p>
          </p:txBody>
        </p:sp>
        <p:sp>
          <p:nvSpPr>
            <p:cNvPr id="20" name="TextBox 19"/>
            <p:cNvSpPr txBox="1"/>
            <p:nvPr/>
          </p:nvSpPr>
          <p:spPr>
            <a:xfrm>
              <a:off x="4876560" y="3426187"/>
              <a:ext cx="1005553" cy="400109"/>
            </a:xfrm>
            <a:prstGeom prst="rect">
              <a:avLst/>
            </a:prstGeom>
            <a:noFill/>
          </p:spPr>
          <p:txBody>
            <a:bodyPr wrap="square" rtlCol="0">
              <a:spAutoFit/>
            </a:bodyPr>
            <a:lstStyle/>
            <a:p>
              <a:r>
                <a:rPr lang="en-US" sz="2000" dirty="0">
                  <a:solidFill>
                    <a:srgbClr val="000000"/>
                  </a:solidFill>
                </a:rPr>
                <a:t>2025</a:t>
              </a:r>
            </a:p>
          </p:txBody>
        </p:sp>
        <p:sp>
          <p:nvSpPr>
            <p:cNvPr id="31" name="TextBox 30"/>
            <p:cNvSpPr txBox="1"/>
            <p:nvPr/>
          </p:nvSpPr>
          <p:spPr>
            <a:xfrm>
              <a:off x="3405422" y="3418032"/>
              <a:ext cx="1005553" cy="400109"/>
            </a:xfrm>
            <a:prstGeom prst="rect">
              <a:avLst/>
            </a:prstGeom>
            <a:noFill/>
          </p:spPr>
          <p:txBody>
            <a:bodyPr wrap="square" rtlCol="0">
              <a:spAutoFit/>
            </a:bodyPr>
            <a:lstStyle/>
            <a:p>
              <a:r>
                <a:rPr lang="en-US" sz="2000" dirty="0">
                  <a:solidFill>
                    <a:srgbClr val="000000"/>
                  </a:solidFill>
                </a:rPr>
                <a:t>2023</a:t>
              </a:r>
            </a:p>
          </p:txBody>
        </p:sp>
        <p:sp>
          <p:nvSpPr>
            <p:cNvPr id="45" name="TextBox 44"/>
            <p:cNvSpPr txBox="1"/>
            <p:nvPr/>
          </p:nvSpPr>
          <p:spPr>
            <a:xfrm>
              <a:off x="668627" y="3425958"/>
              <a:ext cx="1005553" cy="400109"/>
            </a:xfrm>
            <a:prstGeom prst="rect">
              <a:avLst/>
            </a:prstGeom>
            <a:noFill/>
          </p:spPr>
          <p:txBody>
            <a:bodyPr wrap="square" rtlCol="0">
              <a:spAutoFit/>
            </a:bodyPr>
            <a:lstStyle/>
            <a:p>
              <a:r>
                <a:rPr lang="en-US" sz="2000" dirty="0">
                  <a:solidFill>
                    <a:srgbClr val="000000"/>
                  </a:solidFill>
                </a:rPr>
                <a:t>2019</a:t>
              </a:r>
            </a:p>
          </p:txBody>
        </p:sp>
      </p:grpSp>
      <p:cxnSp>
        <p:nvCxnSpPr>
          <p:cNvPr id="46" name="Straight Connector 45"/>
          <p:cNvCxnSpPr/>
          <p:nvPr/>
        </p:nvCxnSpPr>
        <p:spPr bwMode="auto">
          <a:xfrm flipH="1">
            <a:off x="1043753" y="3004044"/>
            <a:ext cx="3904" cy="423557"/>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49" name="Down Arrow 48"/>
          <p:cNvSpPr/>
          <p:nvPr/>
        </p:nvSpPr>
        <p:spPr bwMode="auto">
          <a:xfrm rot="10800000">
            <a:off x="716914" y="4530799"/>
            <a:ext cx="619812" cy="491079"/>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grpSp>
        <p:nvGrpSpPr>
          <p:cNvPr id="6" name="Group 5"/>
          <p:cNvGrpSpPr/>
          <p:nvPr/>
        </p:nvGrpSpPr>
        <p:grpSpPr>
          <a:xfrm>
            <a:off x="747041" y="4984607"/>
            <a:ext cx="5159811" cy="444878"/>
            <a:chOff x="747034" y="4984614"/>
            <a:chExt cx="5159811" cy="444878"/>
          </a:xfrm>
        </p:grpSpPr>
        <p:sp>
          <p:nvSpPr>
            <p:cNvPr id="39" name="TextBox 38"/>
            <p:cNvSpPr txBox="1"/>
            <p:nvPr/>
          </p:nvSpPr>
          <p:spPr>
            <a:xfrm>
              <a:off x="747034" y="5029382"/>
              <a:ext cx="890759" cy="400110"/>
            </a:xfrm>
            <a:prstGeom prst="rect">
              <a:avLst/>
            </a:prstGeom>
            <a:noFill/>
          </p:spPr>
          <p:txBody>
            <a:bodyPr wrap="square" rtlCol="0">
              <a:spAutoFit/>
            </a:bodyPr>
            <a:lstStyle/>
            <a:p>
              <a:r>
                <a:rPr lang="en-US" sz="2000" dirty="0">
                  <a:solidFill>
                    <a:srgbClr val="000000"/>
                  </a:solidFill>
                </a:rPr>
                <a:t>±4%</a:t>
              </a:r>
            </a:p>
          </p:txBody>
        </p:sp>
        <p:sp>
          <p:nvSpPr>
            <p:cNvPr id="40" name="TextBox 39"/>
            <p:cNvSpPr txBox="1"/>
            <p:nvPr/>
          </p:nvSpPr>
          <p:spPr>
            <a:xfrm>
              <a:off x="1349761" y="5021885"/>
              <a:ext cx="890759" cy="400110"/>
            </a:xfrm>
            <a:prstGeom prst="rect">
              <a:avLst/>
            </a:prstGeom>
            <a:noFill/>
          </p:spPr>
          <p:txBody>
            <a:bodyPr wrap="square" rtlCol="0">
              <a:spAutoFit/>
            </a:bodyPr>
            <a:lstStyle/>
            <a:p>
              <a:r>
                <a:rPr lang="en-US" sz="2000" dirty="0">
                  <a:solidFill>
                    <a:srgbClr val="000000"/>
                  </a:solidFill>
                </a:rPr>
                <a:t>±5%</a:t>
              </a:r>
            </a:p>
          </p:txBody>
        </p:sp>
        <p:sp>
          <p:nvSpPr>
            <p:cNvPr id="41" name="TextBox 40"/>
            <p:cNvSpPr txBox="1"/>
            <p:nvPr/>
          </p:nvSpPr>
          <p:spPr>
            <a:xfrm>
              <a:off x="2081163" y="5004994"/>
              <a:ext cx="890759" cy="400110"/>
            </a:xfrm>
            <a:prstGeom prst="rect">
              <a:avLst/>
            </a:prstGeom>
            <a:noFill/>
          </p:spPr>
          <p:txBody>
            <a:bodyPr wrap="square" rtlCol="0">
              <a:spAutoFit/>
            </a:bodyPr>
            <a:lstStyle/>
            <a:p>
              <a:r>
                <a:rPr lang="en-US" sz="2000" dirty="0">
                  <a:solidFill>
                    <a:srgbClr val="000000"/>
                  </a:solidFill>
                </a:rPr>
                <a:t>±7%</a:t>
              </a:r>
            </a:p>
          </p:txBody>
        </p:sp>
        <p:sp>
          <p:nvSpPr>
            <p:cNvPr id="57" name="TextBox 56"/>
            <p:cNvSpPr txBox="1"/>
            <p:nvPr/>
          </p:nvSpPr>
          <p:spPr>
            <a:xfrm>
              <a:off x="2732463" y="5004994"/>
              <a:ext cx="890759" cy="400110"/>
            </a:xfrm>
            <a:prstGeom prst="rect">
              <a:avLst/>
            </a:prstGeom>
            <a:noFill/>
          </p:spPr>
          <p:txBody>
            <a:bodyPr wrap="square" rtlCol="0">
              <a:spAutoFit/>
            </a:bodyPr>
            <a:lstStyle/>
            <a:p>
              <a:r>
                <a:rPr lang="en-US" sz="2000" dirty="0">
                  <a:solidFill>
                    <a:srgbClr val="000000"/>
                  </a:solidFill>
                </a:rPr>
                <a:t>±9%</a:t>
              </a:r>
            </a:p>
          </p:txBody>
        </p:sp>
        <p:sp>
          <p:nvSpPr>
            <p:cNvPr id="60" name="TextBox 59"/>
            <p:cNvSpPr txBox="1"/>
            <p:nvPr/>
          </p:nvSpPr>
          <p:spPr>
            <a:xfrm>
              <a:off x="4233008" y="4984614"/>
              <a:ext cx="890759" cy="400110"/>
            </a:xfrm>
            <a:prstGeom prst="rect">
              <a:avLst/>
            </a:prstGeom>
            <a:noFill/>
          </p:spPr>
          <p:txBody>
            <a:bodyPr wrap="square" rtlCol="0">
              <a:spAutoFit/>
            </a:bodyPr>
            <a:lstStyle/>
            <a:p>
              <a:r>
                <a:rPr lang="en-US" sz="2000" dirty="0">
                  <a:solidFill>
                    <a:srgbClr val="000000"/>
                  </a:solidFill>
                </a:rPr>
                <a:t>±9%</a:t>
              </a:r>
            </a:p>
          </p:txBody>
        </p:sp>
        <p:sp>
          <p:nvSpPr>
            <p:cNvPr id="63" name="TextBox 62"/>
            <p:cNvSpPr txBox="1"/>
            <p:nvPr/>
          </p:nvSpPr>
          <p:spPr>
            <a:xfrm>
              <a:off x="5016086" y="4984614"/>
              <a:ext cx="890759" cy="400110"/>
            </a:xfrm>
            <a:prstGeom prst="rect">
              <a:avLst/>
            </a:prstGeom>
            <a:noFill/>
          </p:spPr>
          <p:txBody>
            <a:bodyPr wrap="square" rtlCol="0">
              <a:spAutoFit/>
            </a:bodyPr>
            <a:lstStyle/>
            <a:p>
              <a:r>
                <a:rPr lang="en-US" sz="2000" dirty="0">
                  <a:solidFill>
                    <a:srgbClr val="000000"/>
                  </a:solidFill>
                </a:rPr>
                <a:t>±9%</a:t>
              </a:r>
            </a:p>
          </p:txBody>
        </p:sp>
        <p:sp>
          <p:nvSpPr>
            <p:cNvPr id="50" name="TextBox 49"/>
            <p:cNvSpPr txBox="1"/>
            <p:nvPr/>
          </p:nvSpPr>
          <p:spPr>
            <a:xfrm>
              <a:off x="3468301" y="4990505"/>
              <a:ext cx="890759" cy="400110"/>
            </a:xfrm>
            <a:prstGeom prst="rect">
              <a:avLst/>
            </a:prstGeom>
            <a:noFill/>
          </p:spPr>
          <p:txBody>
            <a:bodyPr wrap="square" rtlCol="0">
              <a:spAutoFit/>
            </a:bodyPr>
            <a:lstStyle/>
            <a:p>
              <a:r>
                <a:rPr lang="en-US" sz="2000" dirty="0">
                  <a:solidFill>
                    <a:srgbClr val="000000"/>
                  </a:solidFill>
                </a:rPr>
                <a:t>±9%</a:t>
              </a:r>
            </a:p>
          </p:txBody>
        </p:sp>
      </p:grpSp>
      <p:grpSp>
        <p:nvGrpSpPr>
          <p:cNvPr id="7" name="Group 6"/>
          <p:cNvGrpSpPr/>
          <p:nvPr/>
        </p:nvGrpSpPr>
        <p:grpSpPr>
          <a:xfrm>
            <a:off x="721885" y="5381524"/>
            <a:ext cx="4891377" cy="1129231"/>
            <a:chOff x="-240301" y="5438750"/>
            <a:chExt cx="4891376" cy="1129231"/>
          </a:xfrm>
        </p:grpSpPr>
        <p:sp>
          <p:nvSpPr>
            <p:cNvPr id="52" name="Down Arrow 51"/>
            <p:cNvSpPr/>
            <p:nvPr/>
          </p:nvSpPr>
          <p:spPr bwMode="auto">
            <a:xfrm rot="10800000" flipV="1">
              <a:off x="387583" y="5486716"/>
              <a:ext cx="619812" cy="735950"/>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endParaRPr lang="en-US">
                <a:solidFill>
                  <a:srgbClr val="000000"/>
                </a:solidFill>
              </a:endParaRPr>
            </a:p>
          </p:txBody>
        </p:sp>
        <p:sp>
          <p:nvSpPr>
            <p:cNvPr id="66" name="Down Arrow 65"/>
            <p:cNvSpPr/>
            <p:nvPr/>
          </p:nvSpPr>
          <p:spPr bwMode="auto">
            <a:xfrm rot="10800000" flipV="1">
              <a:off x="1134307" y="5486716"/>
              <a:ext cx="619812" cy="886457"/>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endParaRPr lang="en-US">
                <a:solidFill>
                  <a:srgbClr val="000000"/>
                </a:solidFill>
              </a:endParaRPr>
            </a:p>
          </p:txBody>
        </p:sp>
        <p:sp>
          <p:nvSpPr>
            <p:cNvPr id="67" name="Down Arrow 66"/>
            <p:cNvSpPr/>
            <p:nvPr/>
          </p:nvSpPr>
          <p:spPr bwMode="auto">
            <a:xfrm rot="10800000" flipV="1">
              <a:off x="1765422" y="5462328"/>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endParaRPr lang="en-US">
                <a:solidFill>
                  <a:srgbClr val="000000"/>
                </a:solidFill>
              </a:endParaRPr>
            </a:p>
          </p:txBody>
        </p:sp>
        <p:sp>
          <p:nvSpPr>
            <p:cNvPr id="68" name="Down Arrow 67"/>
            <p:cNvSpPr/>
            <p:nvPr/>
          </p:nvSpPr>
          <p:spPr bwMode="auto">
            <a:xfrm rot="10800000" flipV="1">
              <a:off x="2523447" y="5447838"/>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endParaRPr lang="en-US">
                <a:solidFill>
                  <a:srgbClr val="000000"/>
                </a:solidFill>
              </a:endParaRPr>
            </a:p>
          </p:txBody>
        </p:sp>
        <p:sp>
          <p:nvSpPr>
            <p:cNvPr id="69" name="Down Arrow 68"/>
            <p:cNvSpPr/>
            <p:nvPr/>
          </p:nvSpPr>
          <p:spPr bwMode="auto">
            <a:xfrm rot="10800000" flipV="1">
              <a:off x="3293535" y="5438750"/>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endParaRPr lang="en-US">
                <a:solidFill>
                  <a:srgbClr val="000000"/>
                </a:solidFill>
              </a:endParaRPr>
            </a:p>
          </p:txBody>
        </p:sp>
        <p:sp>
          <p:nvSpPr>
            <p:cNvPr id="70" name="Down Arrow 69"/>
            <p:cNvSpPr/>
            <p:nvPr/>
          </p:nvSpPr>
          <p:spPr bwMode="auto">
            <a:xfrm rot="10800000" flipV="1">
              <a:off x="4031263" y="5438750"/>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endParaRPr lang="en-US">
                <a:solidFill>
                  <a:srgbClr val="000000"/>
                </a:solidFill>
              </a:endParaRPr>
            </a:p>
          </p:txBody>
        </p:sp>
        <p:sp>
          <p:nvSpPr>
            <p:cNvPr id="71" name="Down Arrow 70"/>
            <p:cNvSpPr/>
            <p:nvPr/>
          </p:nvSpPr>
          <p:spPr bwMode="auto">
            <a:xfrm rot="10800000" flipV="1">
              <a:off x="-240301" y="5522325"/>
              <a:ext cx="619812" cy="491079"/>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endParaRPr lang="en-US">
                <a:solidFill>
                  <a:srgbClr val="000000"/>
                </a:solidFill>
              </a:endParaRPr>
            </a:p>
          </p:txBody>
        </p:sp>
      </p:grpSp>
      <p:cxnSp>
        <p:nvCxnSpPr>
          <p:cNvPr id="56" name="Straight Connector 55"/>
          <p:cNvCxnSpPr/>
          <p:nvPr/>
        </p:nvCxnSpPr>
        <p:spPr bwMode="auto">
          <a:xfrm flipH="1">
            <a:off x="3056458" y="3036184"/>
            <a:ext cx="9579" cy="411747"/>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flipH="1">
            <a:off x="3762429" y="3036184"/>
            <a:ext cx="9579" cy="411747"/>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flipH="1">
            <a:off x="2395709" y="3037597"/>
            <a:ext cx="9579" cy="411747"/>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flipH="1">
            <a:off x="4523946" y="3037310"/>
            <a:ext cx="9579" cy="411747"/>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flipH="1">
            <a:off x="5268494" y="3036184"/>
            <a:ext cx="9579" cy="411747"/>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flipH="1">
            <a:off x="6057437" y="2610632"/>
            <a:ext cx="9253" cy="836181"/>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75" name="Down Arrow 74"/>
          <p:cNvSpPr/>
          <p:nvPr/>
        </p:nvSpPr>
        <p:spPr bwMode="auto">
          <a:xfrm rot="10800000">
            <a:off x="5747530" y="3884669"/>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76" name="TextBox 75"/>
          <p:cNvSpPr txBox="1"/>
          <p:nvPr/>
        </p:nvSpPr>
        <p:spPr>
          <a:xfrm>
            <a:off x="5780799" y="4970688"/>
            <a:ext cx="890759" cy="400110"/>
          </a:xfrm>
          <a:prstGeom prst="rect">
            <a:avLst/>
          </a:prstGeom>
          <a:noFill/>
        </p:spPr>
        <p:txBody>
          <a:bodyPr wrap="square" rtlCol="0">
            <a:spAutoFit/>
          </a:bodyPr>
          <a:lstStyle/>
          <a:p>
            <a:r>
              <a:rPr lang="en-US" sz="2000" dirty="0">
                <a:solidFill>
                  <a:srgbClr val="000000"/>
                </a:solidFill>
              </a:rPr>
              <a:t>±9%</a:t>
            </a:r>
          </a:p>
        </p:txBody>
      </p:sp>
      <p:sp>
        <p:nvSpPr>
          <p:cNvPr id="77" name="Down Arrow 76"/>
          <p:cNvSpPr/>
          <p:nvPr/>
        </p:nvSpPr>
        <p:spPr bwMode="auto">
          <a:xfrm rot="10800000" flipV="1">
            <a:off x="5774211" y="5379011"/>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205323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lvl="0" algn="ctr" eaLnBrk="1" hangingPunct="1"/>
            <a:r>
              <a:rPr lang="en-US" altLang="en-US" sz="3200" b="1" i="1" kern="1200" dirty="0" smtClean="0">
                <a:solidFill>
                  <a:srgbClr val="FFFFFF"/>
                </a:solidFill>
                <a:ea typeface="+mn-ea"/>
                <a:cs typeface="Arial" charset="0"/>
              </a:rPr>
              <a:t>Merit-based Incentive Payment System</a:t>
            </a:r>
            <a:endParaRPr lang="en-US" sz="3200" i="1" dirty="0"/>
          </a:p>
        </p:txBody>
      </p:sp>
      <p:sp>
        <p:nvSpPr>
          <p:cNvPr id="3" name="Content Placeholder 2"/>
          <p:cNvSpPr>
            <a:spLocks noGrp="1"/>
          </p:cNvSpPr>
          <p:nvPr>
            <p:ph idx="1"/>
          </p:nvPr>
        </p:nvSpPr>
        <p:spPr>
          <a:xfrm>
            <a:off x="838200" y="1137443"/>
            <a:ext cx="5638800" cy="4278313"/>
          </a:xfrm>
        </p:spPr>
        <p:txBody>
          <a:bodyPr/>
          <a:lstStyle/>
          <a:p>
            <a:pPr>
              <a:spcBef>
                <a:spcPts val="1200"/>
              </a:spcBef>
            </a:pPr>
            <a:r>
              <a:rPr lang="en-US" sz="2300" dirty="0" smtClean="0">
                <a:solidFill>
                  <a:schemeClr val="tx1"/>
                </a:solidFill>
              </a:rPr>
              <a:t>MIPS is default payment system</a:t>
            </a:r>
          </a:p>
          <a:p>
            <a:pPr>
              <a:spcBef>
                <a:spcPts val="1200"/>
              </a:spcBef>
            </a:pPr>
            <a:r>
              <a:rPr lang="en-US" sz="2300" dirty="0" smtClean="0">
                <a:solidFill>
                  <a:schemeClr val="tx1"/>
                </a:solidFill>
              </a:rPr>
              <a:t>Applicable to physicians, PAs, NPs, CNSs and CRNAs beginning in 2019</a:t>
            </a:r>
          </a:p>
          <a:p>
            <a:pPr lvl="1">
              <a:spcBef>
                <a:spcPts val="1200"/>
              </a:spcBef>
            </a:pPr>
            <a:r>
              <a:rPr lang="en-US" sz="2300" dirty="0" smtClean="0">
                <a:solidFill>
                  <a:schemeClr val="tx1"/>
                </a:solidFill>
              </a:rPr>
              <a:t>Others can be added in 2021</a:t>
            </a:r>
          </a:p>
          <a:p>
            <a:pPr>
              <a:spcBef>
                <a:spcPts val="1200"/>
              </a:spcBef>
            </a:pPr>
            <a:r>
              <a:rPr lang="en-US" sz="2300" dirty="0" smtClean="0">
                <a:solidFill>
                  <a:schemeClr val="tx1"/>
                </a:solidFill>
              </a:rPr>
              <a:t>Participate as individual or group practice</a:t>
            </a:r>
          </a:p>
          <a:p>
            <a:pPr>
              <a:spcBef>
                <a:spcPts val="1200"/>
              </a:spcBef>
            </a:pPr>
            <a:r>
              <a:rPr lang="en-US" sz="2300" dirty="0" smtClean="0">
                <a:solidFill>
                  <a:schemeClr val="tx1"/>
                </a:solidFill>
              </a:rPr>
              <a:t>Exemptions for:</a:t>
            </a:r>
          </a:p>
          <a:p>
            <a:pPr lvl="1">
              <a:spcBef>
                <a:spcPts val="1200"/>
              </a:spcBef>
            </a:pPr>
            <a:r>
              <a:rPr lang="en-US" sz="2300" dirty="0" smtClean="0">
                <a:solidFill>
                  <a:schemeClr val="tx1"/>
                </a:solidFill>
              </a:rPr>
              <a:t>Certain participants in alternative payment models</a:t>
            </a:r>
          </a:p>
          <a:p>
            <a:pPr lvl="1">
              <a:spcBef>
                <a:spcPts val="1200"/>
              </a:spcBef>
            </a:pPr>
            <a:r>
              <a:rPr lang="en-US" sz="2300" dirty="0" smtClean="0">
                <a:solidFill>
                  <a:schemeClr val="tx1"/>
                </a:solidFill>
              </a:rPr>
              <a:t>Clinicians in first year of Medicare</a:t>
            </a:r>
          </a:p>
          <a:p>
            <a:pPr lvl="1">
              <a:spcBef>
                <a:spcPts val="1200"/>
              </a:spcBef>
            </a:pPr>
            <a:r>
              <a:rPr lang="en-US" sz="2300" dirty="0" smtClean="0">
                <a:solidFill>
                  <a:schemeClr val="tx1"/>
                </a:solidFill>
              </a:rPr>
              <a:t>Low-volume </a:t>
            </a:r>
            <a:r>
              <a:rPr lang="en-US" sz="2300" dirty="0">
                <a:solidFill>
                  <a:schemeClr val="tx1"/>
                </a:solidFill>
              </a:rPr>
              <a:t>threshold</a:t>
            </a:r>
          </a:p>
          <a:p>
            <a:pPr lvl="1">
              <a:spcBef>
                <a:spcPts val="1200"/>
              </a:spcBef>
            </a:pPr>
            <a:endParaRPr lang="en-US" sz="2400" dirty="0">
              <a:solidFill>
                <a:schemeClr val="tx1"/>
              </a:solidFill>
            </a:endParaRPr>
          </a:p>
        </p:txBody>
      </p:sp>
      <p:pic>
        <p:nvPicPr>
          <p:cNvPr id="7" name="Picture 7" descr="http://www.physynergy.com/Portals/100606/images/Anesthesia%20Care%20Tea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37443"/>
            <a:ext cx="275616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75776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914400"/>
          </a:xfrm>
        </p:spPr>
        <p:txBody>
          <a:bodyPr/>
          <a:lstStyle/>
          <a:p>
            <a:pPr algn="ctr"/>
            <a:r>
              <a:rPr lang="en-US" sz="3200" b="1" i="1" dirty="0" smtClean="0"/>
              <a:t>MIPS: Performance Categories</a:t>
            </a:r>
            <a:endParaRPr lang="en-US" sz="3200" b="1" i="1" dirty="0"/>
          </a:p>
        </p:txBody>
      </p:sp>
      <p:graphicFrame>
        <p:nvGraphicFramePr>
          <p:cNvPr id="4" name="Table 3"/>
          <p:cNvGraphicFramePr>
            <a:graphicFrameLocks noGrp="1"/>
          </p:cNvGraphicFramePr>
          <p:nvPr>
            <p:extLst>
              <p:ext uri="{D42A27DB-BD31-4B8C-83A1-F6EECF244321}">
                <p14:modId xmlns:p14="http://schemas.microsoft.com/office/powerpoint/2010/main" val="870814762"/>
              </p:ext>
            </p:extLst>
          </p:nvPr>
        </p:nvGraphicFramePr>
        <p:xfrm>
          <a:off x="990600" y="1366538"/>
          <a:ext cx="7696200" cy="3810000"/>
        </p:xfrm>
        <a:graphic>
          <a:graphicData uri="http://schemas.openxmlformats.org/drawingml/2006/table">
            <a:tbl>
              <a:tblPr firstRow="1" bandRow="1">
                <a:tableStyleId>{10A1B5D5-9B99-4C35-A422-299274C87663}</a:tableStyleId>
              </a:tblPr>
              <a:tblGrid>
                <a:gridCol w="3429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457200">
                <a:tc>
                  <a:txBody>
                    <a:bodyPr/>
                    <a:lstStyle/>
                    <a:p>
                      <a:r>
                        <a:rPr lang="en-US" dirty="0" smtClean="0"/>
                        <a:t>Category</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CY 2019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CY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CY 2021 and beyond</a:t>
                      </a:r>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71516">
                <a:tc>
                  <a:txBody>
                    <a:bodyPr/>
                    <a:lstStyle/>
                    <a:p>
                      <a:r>
                        <a:rPr lang="en-US" sz="2400" dirty="0" smtClean="0"/>
                        <a:t>Quality</a:t>
                      </a:r>
                      <a:endParaRPr lang="en-US" sz="2400" dirty="0"/>
                    </a:p>
                  </a:txBody>
                  <a:tcPr>
                    <a:lnR w="12700" cap="flat" cmpd="sng" algn="ctr">
                      <a:solidFill>
                        <a:schemeClr val="tx1"/>
                      </a:solidFill>
                      <a:prstDash val="solid"/>
                      <a:round/>
                      <a:headEnd type="none" w="med" len="med"/>
                      <a:tailEnd type="none" w="med" len="med"/>
                    </a:lnR>
                  </a:tcPr>
                </a:tc>
                <a:tc>
                  <a:txBody>
                    <a:bodyPr/>
                    <a:lstStyle/>
                    <a:p>
                      <a:pPr algn="ctr"/>
                      <a:r>
                        <a:rPr lang="en-US" sz="3200" b="1" baseline="0" dirty="0" smtClean="0"/>
                        <a:t>60%</a:t>
                      </a:r>
                      <a:endParaRPr lang="en-US"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1" baseline="0" dirty="0" smtClean="0"/>
                        <a:t>50%</a:t>
                      </a:r>
                      <a:endParaRPr lang="en-US"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30%</a:t>
                      </a:r>
                      <a:endParaRPr lang="en-US" sz="24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533400">
                <a:tc>
                  <a:txBody>
                    <a:bodyPr/>
                    <a:lstStyle/>
                    <a:p>
                      <a:r>
                        <a:rPr lang="en-US" sz="2400" dirty="0" smtClean="0"/>
                        <a:t>Resource use (Cost)</a:t>
                      </a:r>
                      <a:endParaRPr lang="en-US" sz="2400" dirty="0"/>
                    </a:p>
                  </a:txBody>
                  <a:tcPr>
                    <a:lnR w="12700" cap="flat" cmpd="sng" algn="ctr">
                      <a:solidFill>
                        <a:schemeClr val="tx1"/>
                      </a:solidFill>
                      <a:prstDash val="solid"/>
                      <a:round/>
                      <a:headEnd type="none" w="med" len="med"/>
                      <a:tailEnd type="none" w="med" len="med"/>
                    </a:lnR>
                  </a:tcPr>
                </a:tc>
                <a:tc>
                  <a:txBody>
                    <a:bodyPr/>
                    <a:lstStyle/>
                    <a:p>
                      <a:pPr algn="ctr"/>
                      <a:r>
                        <a:rPr lang="en-US" sz="3200" b="1" dirty="0" smtClean="0"/>
                        <a:t>NA*</a:t>
                      </a:r>
                      <a:endParaRPr lang="en-US"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1" dirty="0" smtClean="0"/>
                        <a:t>10</a:t>
                      </a:r>
                      <a:r>
                        <a:rPr lang="en-US" sz="3200" b="1" baseline="0" dirty="0" smtClean="0"/>
                        <a:t>%</a:t>
                      </a:r>
                      <a:endParaRPr lang="en-US"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30%</a:t>
                      </a:r>
                      <a:endParaRPr lang="en-US" sz="24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568942">
                <a:tc>
                  <a:txBody>
                    <a:bodyPr/>
                    <a:lstStyle/>
                    <a:p>
                      <a:r>
                        <a:rPr lang="en-US" sz="2400" dirty="0" smtClean="0"/>
                        <a:t>Clinical</a:t>
                      </a:r>
                      <a:r>
                        <a:rPr lang="en-US" sz="2400" baseline="0" dirty="0" smtClean="0"/>
                        <a:t> practice i</a:t>
                      </a:r>
                      <a:r>
                        <a:rPr lang="en-US" sz="2400" dirty="0" smtClean="0"/>
                        <a:t>mprovement</a:t>
                      </a:r>
                      <a:r>
                        <a:rPr lang="en-US" sz="2400" baseline="0" dirty="0" smtClean="0"/>
                        <a:t> activities</a:t>
                      </a:r>
                      <a:endParaRPr lang="en-US" sz="2400" dirty="0"/>
                    </a:p>
                  </a:txBody>
                  <a:tcPr>
                    <a:lnR w="12700" cap="flat" cmpd="sng" algn="ctr">
                      <a:solidFill>
                        <a:schemeClr val="tx1"/>
                      </a:solidFill>
                      <a:prstDash val="solid"/>
                      <a:round/>
                      <a:headEnd type="none" w="med" len="med"/>
                      <a:tailEnd type="none" w="med" len="med"/>
                    </a:lnR>
                  </a:tcPr>
                </a:tc>
                <a:tc>
                  <a:txBody>
                    <a:bodyPr/>
                    <a:lstStyle/>
                    <a:p>
                      <a:pPr algn="ctr"/>
                      <a:r>
                        <a:rPr lang="en-US" sz="3200" b="1" dirty="0" smtClean="0"/>
                        <a:t>15%</a:t>
                      </a:r>
                      <a:endParaRPr lang="en-US"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1" dirty="0" smtClean="0"/>
                        <a:t>15%</a:t>
                      </a:r>
                      <a:endParaRPr lang="en-US"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15%</a:t>
                      </a:r>
                      <a:endParaRPr lang="en-US" sz="24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571483">
                <a:tc>
                  <a:txBody>
                    <a:bodyPr/>
                    <a:lstStyle/>
                    <a:p>
                      <a:r>
                        <a:rPr lang="en-US" sz="2400" dirty="0" smtClean="0"/>
                        <a:t>Advancing</a:t>
                      </a:r>
                      <a:r>
                        <a:rPr lang="en-US" sz="2400" baseline="0" dirty="0" smtClean="0"/>
                        <a:t> Care Information (i.e., Meaningful Use)</a:t>
                      </a:r>
                      <a:endParaRPr lang="en-US" sz="2400" dirty="0"/>
                    </a:p>
                  </a:txBody>
                  <a:tcPr>
                    <a:lnR w="12700" cap="flat" cmpd="sng" algn="ctr">
                      <a:solidFill>
                        <a:schemeClr val="tx1"/>
                      </a:solidFill>
                      <a:prstDash val="solid"/>
                      <a:round/>
                      <a:headEnd type="none" w="med" len="med"/>
                      <a:tailEnd type="none" w="med" len="med"/>
                    </a:lnR>
                  </a:tcPr>
                </a:tc>
                <a:tc>
                  <a:txBody>
                    <a:bodyPr/>
                    <a:lstStyle/>
                    <a:p>
                      <a:pPr algn="ctr"/>
                      <a:r>
                        <a:rPr lang="en-US" sz="3200" b="1" dirty="0" smtClean="0"/>
                        <a:t>25%</a:t>
                      </a:r>
                      <a:endParaRPr lang="en-US"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t>25%</a:t>
                      </a:r>
                    </a:p>
                    <a:p>
                      <a:pPr algn="ctr"/>
                      <a:endParaRPr lang="en-US"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25%</a:t>
                      </a:r>
                    </a:p>
                    <a:p>
                      <a:pPr algn="ctr"/>
                      <a:endParaRPr lang="en-US" sz="24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3" name="TextBox 2"/>
          <p:cNvSpPr txBox="1"/>
          <p:nvPr/>
        </p:nvSpPr>
        <p:spPr>
          <a:xfrm>
            <a:off x="1143000" y="5181600"/>
            <a:ext cx="5867400" cy="646331"/>
          </a:xfrm>
          <a:prstGeom prst="rect">
            <a:avLst/>
          </a:prstGeom>
          <a:noFill/>
        </p:spPr>
        <p:txBody>
          <a:bodyPr wrap="square" rtlCol="0">
            <a:spAutoFit/>
          </a:bodyPr>
          <a:lstStyle/>
          <a:p>
            <a:r>
              <a:rPr lang="en-US" i="1" dirty="0" smtClean="0">
                <a:solidFill>
                  <a:schemeClr val="accent6"/>
                </a:solidFill>
              </a:rPr>
              <a:t>*CMS invoking statutory flexibility to not score cost category in first year </a:t>
            </a:r>
            <a:endParaRPr lang="en-US" i="1" dirty="0">
              <a:solidFill>
                <a:schemeClr val="accent6"/>
              </a:solidFill>
            </a:endParaRPr>
          </a:p>
        </p:txBody>
      </p:sp>
    </p:spTree>
    <p:extLst>
      <p:ext uri="{BB962C8B-B14F-4D97-AF65-F5344CB8AC3E}">
        <p14:creationId xmlns:p14="http://schemas.microsoft.com/office/powerpoint/2010/main" val="354288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a:t>MIPS: Quality Measures</a:t>
            </a:r>
          </a:p>
        </p:txBody>
      </p:sp>
      <p:sp>
        <p:nvSpPr>
          <p:cNvPr id="3" name="Content Placeholder 2"/>
          <p:cNvSpPr txBox="1">
            <a:spLocks/>
          </p:cNvSpPr>
          <p:nvPr/>
        </p:nvSpPr>
        <p:spPr>
          <a:xfrm>
            <a:off x="838200" y="1137443"/>
            <a:ext cx="8011886" cy="4278313"/>
          </a:xfrm>
          <a:prstGeom prst="rect">
            <a:avLst/>
          </a:prstGeom>
        </p:spPr>
        <p:txBody>
          <a:bodyPr/>
          <a:lst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99"/>
                </a:solidFill>
                <a:latin typeface="+mn-lt"/>
              </a:defRPr>
            </a:lvl2pPr>
            <a:lvl3pPr marL="1143000" indent="-228600" algn="l" rtl="0" eaLnBrk="0" fontAlgn="base" hangingPunct="0">
              <a:spcBef>
                <a:spcPct val="20000"/>
              </a:spcBef>
              <a:spcAft>
                <a:spcPct val="0"/>
              </a:spcAft>
              <a:buChar char="•"/>
              <a:defRPr sz="20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a:lstStyle>
          <a:p>
            <a:pPr>
              <a:spcBef>
                <a:spcPts val="1200"/>
              </a:spcBef>
            </a:pPr>
            <a:r>
              <a:rPr lang="en-US" sz="2400" kern="0" dirty="0" smtClean="0">
                <a:solidFill>
                  <a:schemeClr val="tx1"/>
                </a:solidFill>
              </a:rPr>
              <a:t>Replaces PQRS</a:t>
            </a:r>
          </a:p>
          <a:p>
            <a:pPr>
              <a:spcBef>
                <a:spcPts val="1200"/>
              </a:spcBef>
            </a:pPr>
            <a:r>
              <a:rPr lang="en-US" sz="2400" kern="0" dirty="0" smtClean="0">
                <a:solidFill>
                  <a:schemeClr val="tx1"/>
                </a:solidFill>
              </a:rPr>
              <a:t>Report </a:t>
            </a:r>
            <a:r>
              <a:rPr lang="en-US" sz="2400" kern="0" dirty="0" smtClean="0">
                <a:solidFill>
                  <a:srgbClr val="FF0000"/>
                </a:solidFill>
              </a:rPr>
              <a:t>6</a:t>
            </a:r>
            <a:r>
              <a:rPr lang="en-US" sz="2400" kern="0" dirty="0" smtClean="0">
                <a:solidFill>
                  <a:schemeClr val="tx1"/>
                </a:solidFill>
              </a:rPr>
              <a:t> quality measures, including an outcome measure, for a </a:t>
            </a:r>
            <a:r>
              <a:rPr lang="en-US" sz="2400" kern="0" dirty="0" smtClean="0">
                <a:solidFill>
                  <a:srgbClr val="FF0000"/>
                </a:solidFill>
              </a:rPr>
              <a:t>minimum of 90 days</a:t>
            </a:r>
          </a:p>
          <a:p>
            <a:pPr>
              <a:spcBef>
                <a:spcPts val="1200"/>
              </a:spcBef>
            </a:pPr>
            <a:r>
              <a:rPr lang="en-US" sz="2400" kern="0" dirty="0" smtClean="0">
                <a:solidFill>
                  <a:schemeClr val="tx1"/>
                </a:solidFill>
              </a:rPr>
              <a:t>Report via administrative claims, payment claims, Excel spreadsheet (Down/</a:t>
            </a:r>
            <a:r>
              <a:rPr lang="en-US" sz="2400" kern="0" dirty="0" err="1" smtClean="0">
                <a:solidFill>
                  <a:schemeClr val="tx1"/>
                </a:solidFill>
              </a:rPr>
              <a:t>uploadable</a:t>
            </a:r>
            <a:r>
              <a:rPr lang="en-US" sz="2400" kern="0" dirty="0" smtClean="0">
                <a:solidFill>
                  <a:schemeClr val="tx1"/>
                </a:solidFill>
              </a:rPr>
              <a:t> CSV), CMS web interface, EHR or qualified clinical data registry</a:t>
            </a:r>
          </a:p>
          <a:p>
            <a:pPr>
              <a:spcBef>
                <a:spcPts val="1200"/>
              </a:spcBef>
            </a:pPr>
            <a:r>
              <a:rPr lang="en-US" sz="2400" kern="0" dirty="0" smtClean="0">
                <a:solidFill>
                  <a:schemeClr val="tx1"/>
                </a:solidFill>
              </a:rPr>
              <a:t>Potential for facility-level measures fulfilling requirements for facility-based clinicians</a:t>
            </a:r>
          </a:p>
          <a:p>
            <a:pPr lvl="1">
              <a:spcBef>
                <a:spcPts val="1200"/>
              </a:spcBef>
            </a:pPr>
            <a:endParaRPr lang="en-US" sz="2400" kern="0" dirty="0">
              <a:solidFill>
                <a:schemeClr val="tx1"/>
              </a:solidFill>
            </a:endParaRPr>
          </a:p>
        </p:txBody>
      </p:sp>
    </p:spTree>
    <p:extLst>
      <p:ext uri="{BB962C8B-B14F-4D97-AF65-F5344CB8AC3E}">
        <p14:creationId xmlns:p14="http://schemas.microsoft.com/office/powerpoint/2010/main" val="34983219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153400" cy="914400"/>
          </a:xfrm>
        </p:spPr>
        <p:txBody>
          <a:bodyPr/>
          <a:lstStyle/>
          <a:p>
            <a:pPr algn="ctr"/>
            <a:r>
              <a:rPr lang="en-US" sz="3200" b="1" i="1" dirty="0" smtClean="0"/>
              <a:t>Advanced APM Criteria </a:t>
            </a:r>
            <a:endParaRPr lang="en-US" sz="3200" b="1" i="1" dirty="0"/>
          </a:p>
        </p:txBody>
      </p:sp>
      <p:graphicFrame>
        <p:nvGraphicFramePr>
          <p:cNvPr id="19" name="Diagram 18"/>
          <p:cNvGraphicFramePr/>
          <p:nvPr>
            <p:extLst/>
          </p:nvPr>
        </p:nvGraphicFramePr>
        <p:xfrm>
          <a:off x="990600" y="1219200"/>
          <a:ext cx="7696200" cy="505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135098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181" y="0"/>
            <a:ext cx="7934631" cy="914400"/>
          </a:xfrm>
        </p:spPr>
        <p:txBody>
          <a:bodyPr/>
          <a:lstStyle/>
          <a:p>
            <a:pPr algn="ctr"/>
            <a:r>
              <a:rPr lang="en-US" sz="3200" b="1" i="1" dirty="0" smtClean="0"/>
              <a:t>Advanced Alternative Payment Models</a:t>
            </a:r>
            <a:endParaRPr lang="en-US" sz="3200" b="1" i="1" dirty="0"/>
          </a:p>
        </p:txBody>
      </p:sp>
      <p:sp>
        <p:nvSpPr>
          <p:cNvPr id="6" name="Rectangle 5"/>
          <p:cNvSpPr/>
          <p:nvPr/>
        </p:nvSpPr>
        <p:spPr>
          <a:xfrm>
            <a:off x="7315200" y="5573877"/>
            <a:ext cx="1676400" cy="1131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4" name="Diagram 3"/>
          <p:cNvGraphicFramePr/>
          <p:nvPr>
            <p:extLst>
              <p:ext uri="{D42A27DB-BD31-4B8C-83A1-F6EECF244321}">
                <p14:modId xmlns:p14="http://schemas.microsoft.com/office/powerpoint/2010/main" val="1442874116"/>
              </p:ext>
            </p:extLst>
          </p:nvPr>
        </p:nvGraphicFramePr>
        <p:xfrm>
          <a:off x="1143000" y="1248186"/>
          <a:ext cx="73152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002954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42626</TotalTime>
  <Words>3368</Words>
  <Application>Microsoft Office PowerPoint</Application>
  <PresentationFormat>On-screen Show (4:3)</PresentationFormat>
  <Paragraphs>274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ＭＳ Ｐゴシック</vt:lpstr>
      <vt:lpstr>Arial</vt:lpstr>
      <vt:lpstr>Calibri</vt:lpstr>
      <vt:lpstr>Times New Roman</vt:lpstr>
      <vt:lpstr>Default Design</vt:lpstr>
      <vt:lpstr>PowerPoint Presentation</vt:lpstr>
      <vt:lpstr>Roadmap</vt:lpstr>
      <vt:lpstr>Physician Quality Payment Program</vt:lpstr>
      <vt:lpstr>Payment Under MACRA</vt:lpstr>
      <vt:lpstr>Merit-based Incentive Payment System</vt:lpstr>
      <vt:lpstr>MIPS: Performance Categories</vt:lpstr>
      <vt:lpstr>MIPS: Quality Measures</vt:lpstr>
      <vt:lpstr>Advanced APM Criteria </vt:lpstr>
      <vt:lpstr>Advanced Alternative Payment Models</vt:lpstr>
      <vt:lpstr>Implications for PAC Providers</vt:lpstr>
      <vt:lpstr>CY 2018 MACRA Final Rule</vt:lpstr>
      <vt:lpstr>Facility-Based Reporting Details</vt:lpstr>
      <vt:lpstr>Facility-Based Reporting Details, cont.</vt:lpstr>
      <vt:lpstr>Implementation Framework</vt:lpstr>
      <vt:lpstr>MACRA for PAC Resources</vt:lpstr>
      <vt:lpstr>MACRA for PAC Resources:  Resources One-Pager</vt:lpstr>
      <vt:lpstr>MACRA for PAC Resources:  MIPS/QRP Crosswalk</vt:lpstr>
      <vt:lpstr>MACRA for PAC Resources:  Qualified Clinical Data Registries</vt:lpstr>
      <vt:lpstr>MACRA for PAC Resources:  Choosing to Participate in an AAPM</vt:lpstr>
      <vt:lpstr>PowerPoint Presentation</vt:lpstr>
    </vt:vector>
  </TitlesOfParts>
  <Company>MAI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161219-MACRA-final-rule-slides</dc:title>
  <dc:creator>Heather Powers</dc:creator>
  <dc:description/>
  <cp:lastModifiedBy>Samuels, Debra</cp:lastModifiedBy>
  <cp:revision>1656</cp:revision>
  <cp:lastPrinted>2017-06-02T15:10:22Z</cp:lastPrinted>
  <dcterms:created xsi:type="dcterms:W3CDTF">2011-11-16T03:01:06Z</dcterms:created>
  <dcterms:modified xsi:type="dcterms:W3CDTF">2017-12-08T21:53:31Z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161219-MACRA-final-rule-slides</vt:lpwstr>
  </property>
  <property fmtid="{D5CDD505-2E9C-101B-9397-08002B2CF9AE}" pid="3" name="SlideDescription">
    <vt:lpwstr/>
  </property>
</Properties>
</file>