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26"/>
  </p:notesMasterIdLst>
  <p:handoutMasterIdLst>
    <p:handoutMasterId r:id="rId27"/>
  </p:handoutMasterIdLst>
  <p:sldIdLst>
    <p:sldId id="2213" r:id="rId2"/>
    <p:sldId id="2315" r:id="rId3"/>
    <p:sldId id="2317" r:id="rId4"/>
    <p:sldId id="2318" r:id="rId5"/>
    <p:sldId id="2310" r:id="rId6"/>
    <p:sldId id="2276" r:id="rId7"/>
    <p:sldId id="2281" r:id="rId8"/>
    <p:sldId id="2282" r:id="rId9"/>
    <p:sldId id="2321" r:id="rId10"/>
    <p:sldId id="2320" r:id="rId11"/>
    <p:sldId id="2322" r:id="rId12"/>
    <p:sldId id="2286" r:id="rId13"/>
    <p:sldId id="2284" r:id="rId14"/>
    <p:sldId id="2283" r:id="rId15"/>
    <p:sldId id="2285" r:id="rId16"/>
    <p:sldId id="2301" r:id="rId17"/>
    <p:sldId id="2288" r:id="rId18"/>
    <p:sldId id="2297" r:id="rId19"/>
    <p:sldId id="2298" r:id="rId20"/>
    <p:sldId id="2299" r:id="rId21"/>
    <p:sldId id="2307" r:id="rId22"/>
    <p:sldId id="2302" r:id="rId23"/>
    <p:sldId id="2309" r:id="rId24"/>
    <p:sldId id="2314" r:id="rId25"/>
  </p:sldIdLst>
  <p:sldSz cx="9144000" cy="6858000" type="screen4x3"/>
  <p:notesSz cx="6858000" cy="9296400"/>
  <p:defaultTextStyle>
    <a:defPPr>
      <a:defRPr lang="en-US"/>
    </a:defPPr>
    <a:lvl1pPr algn="l" rtl="0" fontAlgn="base">
      <a:spcBef>
        <a:spcPct val="0"/>
      </a:spcBef>
      <a:spcAft>
        <a:spcPct val="0"/>
      </a:spcAft>
      <a:defRPr sz="1600" b="1" kern="1200">
        <a:solidFill>
          <a:schemeClr val="tx1"/>
        </a:solidFill>
        <a:latin typeface="Arial" pitchFamily="34" charset="0"/>
        <a:ea typeface="+mn-ea"/>
        <a:cs typeface="+mn-cs"/>
      </a:defRPr>
    </a:lvl1pPr>
    <a:lvl2pPr marL="457200" algn="l" rtl="0" fontAlgn="base">
      <a:spcBef>
        <a:spcPct val="0"/>
      </a:spcBef>
      <a:spcAft>
        <a:spcPct val="0"/>
      </a:spcAft>
      <a:defRPr sz="1600" b="1" kern="1200">
        <a:solidFill>
          <a:schemeClr val="tx1"/>
        </a:solidFill>
        <a:latin typeface="Arial" pitchFamily="34" charset="0"/>
        <a:ea typeface="+mn-ea"/>
        <a:cs typeface="+mn-cs"/>
      </a:defRPr>
    </a:lvl2pPr>
    <a:lvl3pPr marL="914400" algn="l" rtl="0" fontAlgn="base">
      <a:spcBef>
        <a:spcPct val="0"/>
      </a:spcBef>
      <a:spcAft>
        <a:spcPct val="0"/>
      </a:spcAft>
      <a:defRPr sz="1600" b="1" kern="1200">
        <a:solidFill>
          <a:schemeClr val="tx1"/>
        </a:solidFill>
        <a:latin typeface="Arial" pitchFamily="34" charset="0"/>
        <a:ea typeface="+mn-ea"/>
        <a:cs typeface="+mn-cs"/>
      </a:defRPr>
    </a:lvl3pPr>
    <a:lvl4pPr marL="1371600" algn="l" rtl="0" fontAlgn="base">
      <a:spcBef>
        <a:spcPct val="0"/>
      </a:spcBef>
      <a:spcAft>
        <a:spcPct val="0"/>
      </a:spcAft>
      <a:defRPr sz="1600" b="1" kern="1200">
        <a:solidFill>
          <a:schemeClr val="tx1"/>
        </a:solidFill>
        <a:latin typeface="Arial" pitchFamily="34" charset="0"/>
        <a:ea typeface="+mn-ea"/>
        <a:cs typeface="+mn-cs"/>
      </a:defRPr>
    </a:lvl4pPr>
    <a:lvl5pPr marL="1828800" algn="l" rtl="0" fontAlgn="base">
      <a:spcBef>
        <a:spcPct val="0"/>
      </a:spcBef>
      <a:spcAft>
        <a:spcPct val="0"/>
      </a:spcAft>
      <a:defRPr sz="1600" b="1" kern="1200">
        <a:solidFill>
          <a:schemeClr val="tx1"/>
        </a:solidFill>
        <a:latin typeface="Arial" pitchFamily="34" charset="0"/>
        <a:ea typeface="+mn-ea"/>
        <a:cs typeface="+mn-cs"/>
      </a:defRPr>
    </a:lvl5pPr>
    <a:lvl6pPr marL="2286000" algn="l" defTabSz="914400" rtl="0" eaLnBrk="1" latinLnBrk="0" hangingPunct="1">
      <a:defRPr sz="1600" b="1" kern="1200">
        <a:solidFill>
          <a:schemeClr val="tx1"/>
        </a:solidFill>
        <a:latin typeface="Arial" pitchFamily="34" charset="0"/>
        <a:ea typeface="+mn-ea"/>
        <a:cs typeface="+mn-cs"/>
      </a:defRPr>
    </a:lvl6pPr>
    <a:lvl7pPr marL="2743200" algn="l" defTabSz="914400" rtl="0" eaLnBrk="1" latinLnBrk="0" hangingPunct="1">
      <a:defRPr sz="1600" b="1" kern="1200">
        <a:solidFill>
          <a:schemeClr val="tx1"/>
        </a:solidFill>
        <a:latin typeface="Arial" pitchFamily="34" charset="0"/>
        <a:ea typeface="+mn-ea"/>
        <a:cs typeface="+mn-cs"/>
      </a:defRPr>
    </a:lvl7pPr>
    <a:lvl8pPr marL="3200400" algn="l" defTabSz="914400" rtl="0" eaLnBrk="1" latinLnBrk="0" hangingPunct="1">
      <a:defRPr sz="1600" b="1" kern="1200">
        <a:solidFill>
          <a:schemeClr val="tx1"/>
        </a:solidFill>
        <a:latin typeface="Arial" pitchFamily="34" charset="0"/>
        <a:ea typeface="+mn-ea"/>
        <a:cs typeface="+mn-cs"/>
      </a:defRPr>
    </a:lvl8pPr>
    <a:lvl9pPr marL="3657600" algn="l" defTabSz="914400" rtl="0" eaLnBrk="1" latinLnBrk="0" hangingPunct="1">
      <a:defRPr sz="1600" b="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584">
          <p15:clr>
            <a:srgbClr val="A4A3A4"/>
          </p15:clr>
        </p15:guide>
        <p15:guide id="2" pos="816">
          <p15:clr>
            <a:srgbClr val="A4A3A4"/>
          </p15:clr>
        </p15:guide>
        <p15:guide id="3" pos="4992">
          <p15:clr>
            <a:srgbClr val="A4A3A4"/>
          </p15:clr>
        </p15:guide>
        <p15:guide id="4" pos="1008">
          <p15:clr>
            <a:srgbClr val="A4A3A4"/>
          </p15:clr>
        </p15:guide>
        <p15:guide id="5" pos="16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2"/>
    <a:srgbClr val="000066"/>
    <a:srgbClr val="003399"/>
    <a:srgbClr val="000099"/>
    <a:srgbClr val="3399FF"/>
    <a:srgbClr val="6699FF"/>
    <a:srgbClr val="0066FF"/>
    <a:srgbClr val="0082B0"/>
    <a:srgbClr val="0000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70057" autoAdjust="0"/>
  </p:normalViewPr>
  <p:slideViewPr>
    <p:cSldViewPr>
      <p:cViewPr varScale="1">
        <p:scale>
          <a:sx n="81" d="100"/>
          <a:sy n="81" d="100"/>
        </p:scale>
        <p:origin x="2712" y="96"/>
      </p:cViewPr>
      <p:guideLst>
        <p:guide orient="horz" pos="1584"/>
        <p:guide pos="816"/>
        <p:guide pos="4992"/>
        <p:guide pos="1008"/>
        <p:guide pos="16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87" d="100"/>
        <a:sy n="87" d="100"/>
      </p:scale>
      <p:origin x="0" y="0"/>
    </p:cViewPr>
  </p:sorterViewPr>
  <p:notesViewPr>
    <p:cSldViewPr>
      <p:cViewPr varScale="1">
        <p:scale>
          <a:sx n="56" d="100"/>
          <a:sy n="56" d="100"/>
        </p:scale>
        <p:origin x="2832" y="72"/>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manualLayout>
          <c:layoutTarget val="inner"/>
          <c:xMode val="edge"/>
          <c:yMode val="edge"/>
          <c:x val="0.11114662137821008"/>
          <c:y val="4.5074968173888445E-2"/>
          <c:w val="0.64375533940610363"/>
          <c:h val="0.84272926587769348"/>
        </c:manualLayout>
      </c:layout>
      <c:lineChart>
        <c:grouping val="standard"/>
        <c:varyColors val="0"/>
        <c:ser>
          <c:idx val="0"/>
          <c:order val="0"/>
          <c:tx>
            <c:strRef>
              <c:f>Sheet1!$B$1</c:f>
              <c:strCache>
                <c:ptCount val="1"/>
                <c:pt idx="0">
                  <c:v>% total payments, all payers</c:v>
                </c:pt>
              </c:strCache>
            </c:strRef>
          </c:tx>
          <c:marker>
            <c:symbol val="none"/>
          </c:marker>
          <c:cat>
            <c:strRef>
              <c:f>Sheet1!$A$2:$A$4</c:f>
              <c:strCache>
                <c:ptCount val="3"/>
                <c:pt idx="0">
                  <c:v>2019-2020</c:v>
                </c:pt>
                <c:pt idx="1">
                  <c:v>2021-2022</c:v>
                </c:pt>
                <c:pt idx="2">
                  <c:v>2023+</c:v>
                </c:pt>
              </c:strCache>
            </c:strRef>
          </c:cat>
          <c:val>
            <c:numRef>
              <c:f>Sheet1!$B$2:$B$4</c:f>
              <c:numCache>
                <c:formatCode>0%</c:formatCode>
                <c:ptCount val="3"/>
                <c:pt idx="0">
                  <c:v>0.25</c:v>
                </c:pt>
                <c:pt idx="1">
                  <c:v>0.5</c:v>
                </c:pt>
                <c:pt idx="2">
                  <c:v>0.75</c:v>
                </c:pt>
              </c:numCache>
            </c:numRef>
          </c:val>
          <c:smooth val="0"/>
        </c:ser>
        <c:ser>
          <c:idx val="1"/>
          <c:order val="1"/>
          <c:tx>
            <c:strRef>
              <c:f>Sheet1!$C$1</c:f>
              <c:strCache>
                <c:ptCount val="1"/>
                <c:pt idx="0">
                  <c:v>% Medicare payments</c:v>
                </c:pt>
              </c:strCache>
            </c:strRef>
          </c:tx>
          <c:spPr>
            <a:ln>
              <a:solidFill>
                <a:srgbClr val="C00000"/>
              </a:solidFill>
            </a:ln>
          </c:spPr>
          <c:marker>
            <c:symbol val="none"/>
          </c:marker>
          <c:cat>
            <c:strRef>
              <c:f>Sheet1!$A$2:$A$4</c:f>
              <c:strCache>
                <c:ptCount val="3"/>
                <c:pt idx="0">
                  <c:v>2019-2020</c:v>
                </c:pt>
                <c:pt idx="1">
                  <c:v>2021-2022</c:v>
                </c:pt>
                <c:pt idx="2">
                  <c:v>2023+</c:v>
                </c:pt>
              </c:strCache>
            </c:strRef>
          </c:cat>
          <c:val>
            <c:numRef>
              <c:f>Sheet1!$C$2:$C$4</c:f>
              <c:numCache>
                <c:formatCode>0%</c:formatCode>
                <c:ptCount val="3"/>
                <c:pt idx="0">
                  <c:v>0.25</c:v>
                </c:pt>
                <c:pt idx="1">
                  <c:v>0.25</c:v>
                </c:pt>
                <c:pt idx="2">
                  <c:v>0.25</c:v>
                </c:pt>
              </c:numCache>
            </c:numRef>
          </c:val>
          <c:smooth val="0"/>
        </c:ser>
        <c:dLbls>
          <c:showLegendKey val="0"/>
          <c:showVal val="0"/>
          <c:showCatName val="0"/>
          <c:showSerName val="0"/>
          <c:showPercent val="0"/>
          <c:showBubbleSize val="0"/>
        </c:dLbls>
        <c:smooth val="0"/>
        <c:axId val="164074752"/>
        <c:axId val="164075144"/>
      </c:lineChart>
      <c:catAx>
        <c:axId val="164074752"/>
        <c:scaling>
          <c:orientation val="minMax"/>
        </c:scaling>
        <c:delete val="0"/>
        <c:axPos val="b"/>
        <c:numFmt formatCode="General" sourceLinked="0"/>
        <c:majorTickMark val="out"/>
        <c:minorTickMark val="none"/>
        <c:tickLblPos val="nextTo"/>
        <c:crossAx val="164075144"/>
        <c:crosses val="autoZero"/>
        <c:auto val="1"/>
        <c:lblAlgn val="ctr"/>
        <c:lblOffset val="100"/>
        <c:noMultiLvlLbl val="0"/>
      </c:catAx>
      <c:valAx>
        <c:axId val="164075144"/>
        <c:scaling>
          <c:orientation val="minMax"/>
          <c:max val="1"/>
        </c:scaling>
        <c:delete val="0"/>
        <c:axPos val="l"/>
        <c:majorGridlines/>
        <c:numFmt formatCode="0%" sourceLinked="1"/>
        <c:majorTickMark val="out"/>
        <c:minorTickMark val="none"/>
        <c:tickLblPos val="nextTo"/>
        <c:crossAx val="164074752"/>
        <c:crosses val="autoZero"/>
        <c:crossBetween val="between"/>
        <c:majorUnit val="0.25"/>
      </c:valAx>
    </c:plotArea>
    <c:legend>
      <c:legendPos val="r"/>
      <c:layout>
        <c:manualLayout>
          <c:xMode val="edge"/>
          <c:yMode val="edge"/>
          <c:x val="0.77287581699346408"/>
          <c:y val="0.30566198312037346"/>
          <c:w val="0.2173202614379085"/>
          <c:h val="0.41262812956763639"/>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B0558B-4FB1-4EC3-8CDB-46A5A3FFBBB5}" type="doc">
      <dgm:prSet loTypeId="urn:microsoft.com/office/officeart/2005/8/layout/hierarchy6" loCatId="hierarchy" qsTypeId="urn:microsoft.com/office/officeart/2005/8/quickstyle/simple1" qsCatId="simple" csTypeId="urn:microsoft.com/office/officeart/2005/8/colors/accent2_4" csCatId="accent2" phldr="1"/>
      <dgm:spPr/>
      <dgm:t>
        <a:bodyPr/>
        <a:lstStyle/>
        <a:p>
          <a:endParaRPr lang="en-US"/>
        </a:p>
      </dgm:t>
    </dgm:pt>
    <dgm:pt modelId="{5B6B0812-FA64-495C-B101-CA980458534F}">
      <dgm:prSet phldrT="[Text]" custT="1"/>
      <dgm:spPr>
        <a:solidFill>
          <a:schemeClr val="accent1"/>
        </a:solidFill>
      </dgm:spPr>
      <dgm:t>
        <a:bodyPr/>
        <a:lstStyle/>
        <a:p>
          <a:r>
            <a:rPr lang="en-US" sz="2000" b="1" dirty="0" smtClean="0">
              <a:solidFill>
                <a:schemeClr val="tx1"/>
              </a:solidFill>
            </a:rPr>
            <a:t>Receiving APM payments?</a:t>
          </a:r>
          <a:endParaRPr lang="en-US" sz="2000" b="1" dirty="0">
            <a:solidFill>
              <a:schemeClr val="tx1"/>
            </a:solidFill>
          </a:endParaRPr>
        </a:p>
      </dgm:t>
    </dgm:pt>
    <dgm:pt modelId="{84959D43-D5D9-4D7A-8BA2-8028F15F36B1}" type="parTrans" cxnId="{626F2A01-D396-4C50-8A5B-48E566BC1C8D}">
      <dgm:prSet/>
      <dgm:spPr/>
      <dgm:t>
        <a:bodyPr/>
        <a:lstStyle/>
        <a:p>
          <a:endParaRPr lang="en-US"/>
        </a:p>
      </dgm:t>
    </dgm:pt>
    <dgm:pt modelId="{25284CC5-6130-44BF-9C33-EE2C765A4AD7}" type="sibTrans" cxnId="{626F2A01-D396-4C50-8A5B-48E566BC1C8D}">
      <dgm:prSet/>
      <dgm:spPr/>
      <dgm:t>
        <a:bodyPr/>
        <a:lstStyle/>
        <a:p>
          <a:endParaRPr lang="en-US"/>
        </a:p>
      </dgm:t>
    </dgm:pt>
    <dgm:pt modelId="{6637382F-1412-4E6C-B3A8-1C163AD53467}">
      <dgm:prSet phldrT="[Text]" custT="1"/>
      <dgm:spPr>
        <a:solidFill>
          <a:schemeClr val="accent1">
            <a:lumMod val="90000"/>
          </a:schemeClr>
        </a:solidFill>
      </dgm:spPr>
      <dgm:t>
        <a:bodyPr/>
        <a:lstStyle/>
        <a:p>
          <a:r>
            <a:rPr lang="en-US" sz="1800" dirty="0" smtClean="0"/>
            <a:t>Payments are from </a:t>
          </a:r>
          <a:r>
            <a:rPr lang="en-US" sz="1800" b="1" u="sng" dirty="0" smtClean="0"/>
            <a:t>eligible</a:t>
          </a:r>
          <a:r>
            <a:rPr lang="en-US" sz="1800" dirty="0" smtClean="0"/>
            <a:t> APMs?</a:t>
          </a:r>
          <a:endParaRPr lang="en-US" sz="1800" dirty="0"/>
        </a:p>
      </dgm:t>
    </dgm:pt>
    <dgm:pt modelId="{2771507F-FB07-45E2-85B3-A07B37F4A14D}" type="parTrans" cxnId="{35494F61-CEAF-4C36-AA63-CBF852E67AB4}">
      <dgm:prSet/>
      <dgm:spPr/>
      <dgm:t>
        <a:bodyPr/>
        <a:lstStyle/>
        <a:p>
          <a:endParaRPr lang="en-US"/>
        </a:p>
      </dgm:t>
    </dgm:pt>
    <dgm:pt modelId="{F0C0AD64-1467-45B8-A7E2-0A99DEE07772}" type="sibTrans" cxnId="{35494F61-CEAF-4C36-AA63-CBF852E67AB4}">
      <dgm:prSet/>
      <dgm:spPr/>
      <dgm:t>
        <a:bodyPr/>
        <a:lstStyle/>
        <a:p>
          <a:endParaRPr lang="en-US"/>
        </a:p>
      </dgm:t>
    </dgm:pt>
    <dgm:pt modelId="{580F295C-70C5-41E7-8CFC-A95C7F632939}">
      <dgm:prSet phldrT="[Text]" custT="1"/>
      <dgm:spPr/>
      <dgm:t>
        <a:bodyPr/>
        <a:lstStyle/>
        <a:p>
          <a:r>
            <a:rPr lang="en-US" sz="1800" dirty="0" smtClean="0"/>
            <a:t>In first year of Medicare or below low-volume threshold?</a:t>
          </a:r>
          <a:endParaRPr lang="en-US" sz="1800" dirty="0"/>
        </a:p>
      </dgm:t>
    </dgm:pt>
    <dgm:pt modelId="{0AA261A9-C188-4A1D-A5C5-B10DA5CE3B90}" type="parTrans" cxnId="{1586120A-A78C-49C3-B88E-AAFAD7341D4C}">
      <dgm:prSet/>
      <dgm:spPr/>
      <dgm:t>
        <a:bodyPr/>
        <a:lstStyle/>
        <a:p>
          <a:endParaRPr lang="en-US"/>
        </a:p>
      </dgm:t>
    </dgm:pt>
    <dgm:pt modelId="{FD38B9AB-26C8-40C1-96EC-BE561C98B397}" type="sibTrans" cxnId="{1586120A-A78C-49C3-B88E-AAFAD7341D4C}">
      <dgm:prSet/>
      <dgm:spPr/>
      <dgm:t>
        <a:bodyPr/>
        <a:lstStyle/>
        <a:p>
          <a:endParaRPr lang="en-US"/>
        </a:p>
      </dgm:t>
    </dgm:pt>
    <dgm:pt modelId="{BB40BCFD-921A-4827-B7F9-052C1FC7A2B0}">
      <dgm:prSet phldrT="[Text]" custT="1"/>
      <dgm:spPr>
        <a:solidFill>
          <a:schemeClr val="accent1">
            <a:lumMod val="75000"/>
          </a:schemeClr>
        </a:solidFill>
      </dgm:spPr>
      <dgm:t>
        <a:bodyPr/>
        <a:lstStyle/>
        <a:p>
          <a:r>
            <a:rPr lang="en-US" sz="1800" dirty="0" smtClean="0"/>
            <a:t>Receiving </a:t>
          </a:r>
          <a:r>
            <a:rPr lang="en-US" sz="1800" b="1" u="sng" dirty="0" smtClean="0"/>
            <a:t>enough</a:t>
          </a:r>
          <a:r>
            <a:rPr lang="en-US" sz="1800" dirty="0" smtClean="0"/>
            <a:t> payment through eligible APMs?</a:t>
          </a:r>
          <a:endParaRPr lang="en-US" sz="1800" dirty="0"/>
        </a:p>
      </dgm:t>
    </dgm:pt>
    <dgm:pt modelId="{8696A310-AD0E-4C0C-904C-44BBB509A634}" type="sibTrans" cxnId="{CAAB664E-4653-48F5-A7EA-9E6C52575206}">
      <dgm:prSet/>
      <dgm:spPr/>
      <dgm:t>
        <a:bodyPr/>
        <a:lstStyle/>
        <a:p>
          <a:endParaRPr lang="en-US"/>
        </a:p>
      </dgm:t>
    </dgm:pt>
    <dgm:pt modelId="{CFC44B99-9C97-4E1D-9545-4BF1CE319DE4}" type="parTrans" cxnId="{CAAB664E-4653-48F5-A7EA-9E6C52575206}">
      <dgm:prSet/>
      <dgm:spPr/>
      <dgm:t>
        <a:bodyPr/>
        <a:lstStyle/>
        <a:p>
          <a:endParaRPr lang="en-US"/>
        </a:p>
      </dgm:t>
    </dgm:pt>
    <dgm:pt modelId="{CEFBDFAA-AE92-4E83-A37F-EC6A456E82D6}">
      <dgm:prSet phldrT="[Text]" custT="1"/>
      <dgm:spPr>
        <a:solidFill>
          <a:schemeClr val="accent2">
            <a:lumMod val="40000"/>
            <a:lumOff val="60000"/>
          </a:schemeClr>
        </a:solidFill>
      </dgm:spPr>
      <dgm:t>
        <a:bodyPr/>
        <a:lstStyle/>
        <a:p>
          <a:r>
            <a:rPr lang="en-US" sz="2000" b="1" dirty="0" smtClean="0"/>
            <a:t>Exempt from MIPS</a:t>
          </a:r>
          <a:endParaRPr lang="en-US" sz="2000" b="1" dirty="0"/>
        </a:p>
      </dgm:t>
    </dgm:pt>
    <dgm:pt modelId="{2BE22A3D-7AA8-4EA5-935D-7FBF97053EBB}" type="parTrans" cxnId="{14281A67-1BF8-4DD8-934B-B2BB7C4926BB}">
      <dgm:prSet/>
      <dgm:spPr/>
      <dgm:t>
        <a:bodyPr/>
        <a:lstStyle/>
        <a:p>
          <a:endParaRPr lang="en-US"/>
        </a:p>
      </dgm:t>
    </dgm:pt>
    <dgm:pt modelId="{7D7FA9E0-A471-4310-A03F-B7E147FEEDD4}" type="sibTrans" cxnId="{14281A67-1BF8-4DD8-934B-B2BB7C4926BB}">
      <dgm:prSet/>
      <dgm:spPr/>
      <dgm:t>
        <a:bodyPr/>
        <a:lstStyle/>
        <a:p>
          <a:endParaRPr lang="en-US"/>
        </a:p>
      </dgm:t>
    </dgm:pt>
    <dgm:pt modelId="{DC501C42-CDC4-4A55-988E-E2847E841CC4}">
      <dgm:prSet phldrT="[Text]" custT="1"/>
      <dgm:spPr>
        <a:solidFill>
          <a:schemeClr val="accent1">
            <a:lumMod val="50000"/>
          </a:schemeClr>
        </a:solidFill>
      </dgm:spPr>
      <dgm:t>
        <a:bodyPr/>
        <a:lstStyle/>
        <a:p>
          <a:r>
            <a:rPr lang="en-US" sz="1800" b="1" dirty="0" smtClean="0"/>
            <a:t>Qualify for APM track </a:t>
          </a:r>
        </a:p>
        <a:p>
          <a:r>
            <a:rPr lang="en-US" sz="1800" b="1" dirty="0" smtClean="0"/>
            <a:t>(if desired)</a:t>
          </a:r>
          <a:endParaRPr lang="en-US" sz="1800" b="1" dirty="0"/>
        </a:p>
      </dgm:t>
    </dgm:pt>
    <dgm:pt modelId="{1D13F587-08B3-41EF-864E-9636B3C46BED}" type="parTrans" cxnId="{042C36F7-F393-456B-9645-FBF12740108C}">
      <dgm:prSet/>
      <dgm:spPr/>
      <dgm:t>
        <a:bodyPr/>
        <a:lstStyle/>
        <a:p>
          <a:endParaRPr lang="en-US"/>
        </a:p>
      </dgm:t>
    </dgm:pt>
    <dgm:pt modelId="{290CA981-79A5-4FC8-A27B-C89CEDCD60F2}" type="sibTrans" cxnId="{042C36F7-F393-456B-9645-FBF12740108C}">
      <dgm:prSet/>
      <dgm:spPr/>
      <dgm:t>
        <a:bodyPr/>
        <a:lstStyle/>
        <a:p>
          <a:endParaRPr lang="en-US"/>
        </a:p>
      </dgm:t>
    </dgm:pt>
    <dgm:pt modelId="{44FD86EB-FB77-4ACD-AF01-71F3E2171766}">
      <dgm:prSet phldrT="[Text]" custT="1"/>
      <dgm:spPr>
        <a:solidFill>
          <a:schemeClr val="accent2">
            <a:lumMod val="75000"/>
          </a:schemeClr>
        </a:solidFill>
      </dgm:spPr>
      <dgm:t>
        <a:bodyPr/>
        <a:lstStyle/>
        <a:p>
          <a:r>
            <a:rPr lang="en-US" sz="2000" b="1" dirty="0" smtClean="0"/>
            <a:t>Subject to MIPS</a:t>
          </a:r>
          <a:endParaRPr lang="en-US" sz="2000" b="1" dirty="0"/>
        </a:p>
      </dgm:t>
    </dgm:pt>
    <dgm:pt modelId="{484078F1-E876-46D1-BCC2-483536534EFA}" type="parTrans" cxnId="{7CF97CE4-A85A-4C31-ACD7-C4B20C1BBF47}">
      <dgm:prSet/>
      <dgm:spPr/>
      <dgm:t>
        <a:bodyPr/>
        <a:lstStyle/>
        <a:p>
          <a:endParaRPr lang="en-US"/>
        </a:p>
      </dgm:t>
    </dgm:pt>
    <dgm:pt modelId="{6D5BF871-A53C-40C2-B5E2-455254E690C7}" type="sibTrans" cxnId="{7CF97CE4-A85A-4C31-ACD7-C4B20C1BBF47}">
      <dgm:prSet/>
      <dgm:spPr/>
      <dgm:t>
        <a:bodyPr/>
        <a:lstStyle/>
        <a:p>
          <a:endParaRPr lang="en-US"/>
        </a:p>
      </dgm:t>
    </dgm:pt>
    <dgm:pt modelId="{16ACBD9D-5A07-4F34-86AC-FE90CE78739C}" type="pres">
      <dgm:prSet presAssocID="{79B0558B-4FB1-4EC3-8CDB-46A5A3FFBBB5}" presName="mainComposite" presStyleCnt="0">
        <dgm:presLayoutVars>
          <dgm:chPref val="1"/>
          <dgm:dir/>
          <dgm:animOne val="branch"/>
          <dgm:animLvl val="lvl"/>
          <dgm:resizeHandles val="exact"/>
        </dgm:presLayoutVars>
      </dgm:prSet>
      <dgm:spPr/>
      <dgm:t>
        <a:bodyPr/>
        <a:lstStyle/>
        <a:p>
          <a:endParaRPr lang="en-US"/>
        </a:p>
      </dgm:t>
    </dgm:pt>
    <dgm:pt modelId="{68243FE2-7418-4C95-B601-B442BC0DEADC}" type="pres">
      <dgm:prSet presAssocID="{79B0558B-4FB1-4EC3-8CDB-46A5A3FFBBB5}" presName="hierFlow" presStyleCnt="0"/>
      <dgm:spPr/>
    </dgm:pt>
    <dgm:pt modelId="{5C21648B-F63C-4F03-B554-15E5ABBA4866}" type="pres">
      <dgm:prSet presAssocID="{79B0558B-4FB1-4EC3-8CDB-46A5A3FFBBB5}" presName="hierChild1" presStyleCnt="0">
        <dgm:presLayoutVars>
          <dgm:chPref val="1"/>
          <dgm:animOne val="branch"/>
          <dgm:animLvl val="lvl"/>
        </dgm:presLayoutVars>
      </dgm:prSet>
      <dgm:spPr/>
    </dgm:pt>
    <dgm:pt modelId="{EFD2204A-D931-479E-BEBD-ACEC7331D2E0}" type="pres">
      <dgm:prSet presAssocID="{5B6B0812-FA64-495C-B101-CA980458534F}" presName="Name14" presStyleCnt="0"/>
      <dgm:spPr/>
    </dgm:pt>
    <dgm:pt modelId="{94F9A4F8-C8FC-4CDC-88C2-9F4804D0A9EA}" type="pres">
      <dgm:prSet presAssocID="{5B6B0812-FA64-495C-B101-CA980458534F}" presName="level1Shape" presStyleLbl="node0" presStyleIdx="0" presStyleCnt="1" custScaleX="113793" custScaleY="62343">
        <dgm:presLayoutVars>
          <dgm:chPref val="3"/>
        </dgm:presLayoutVars>
      </dgm:prSet>
      <dgm:spPr/>
      <dgm:t>
        <a:bodyPr/>
        <a:lstStyle/>
        <a:p>
          <a:endParaRPr lang="en-US"/>
        </a:p>
      </dgm:t>
    </dgm:pt>
    <dgm:pt modelId="{EBCEF62B-63F0-4E87-9555-E3C0135858EA}" type="pres">
      <dgm:prSet presAssocID="{5B6B0812-FA64-495C-B101-CA980458534F}" presName="hierChild2" presStyleCnt="0"/>
      <dgm:spPr/>
    </dgm:pt>
    <dgm:pt modelId="{27028FA8-BEC9-40F0-9287-F32E8DE37B01}" type="pres">
      <dgm:prSet presAssocID="{2771507F-FB07-45E2-85B3-A07B37F4A14D}" presName="Name19" presStyleLbl="parChTrans1D2" presStyleIdx="0" presStyleCnt="2"/>
      <dgm:spPr/>
      <dgm:t>
        <a:bodyPr/>
        <a:lstStyle/>
        <a:p>
          <a:endParaRPr lang="en-US"/>
        </a:p>
      </dgm:t>
    </dgm:pt>
    <dgm:pt modelId="{79E0F753-B802-4035-BE3E-B2C33E9E665E}" type="pres">
      <dgm:prSet presAssocID="{6637382F-1412-4E6C-B3A8-1C163AD53467}" presName="Name21" presStyleCnt="0"/>
      <dgm:spPr/>
    </dgm:pt>
    <dgm:pt modelId="{E0FA3214-FFE5-40DC-B5BA-C2E80214845D}" type="pres">
      <dgm:prSet presAssocID="{6637382F-1412-4E6C-B3A8-1C163AD53467}" presName="level2Shape" presStyleLbl="node2" presStyleIdx="0" presStyleCnt="2" custScaleX="153453" custScaleY="66248" custLinFactNeighborX="-32023" custLinFactNeighborY="-1626"/>
      <dgm:spPr/>
      <dgm:t>
        <a:bodyPr/>
        <a:lstStyle/>
        <a:p>
          <a:endParaRPr lang="en-US"/>
        </a:p>
      </dgm:t>
    </dgm:pt>
    <dgm:pt modelId="{A1F06BA5-0F47-4473-9188-4235B245C7DD}" type="pres">
      <dgm:prSet presAssocID="{6637382F-1412-4E6C-B3A8-1C163AD53467}" presName="hierChild3" presStyleCnt="0"/>
      <dgm:spPr/>
    </dgm:pt>
    <dgm:pt modelId="{3F721C38-34F4-40BF-BA0A-99C33F4DA05F}" type="pres">
      <dgm:prSet presAssocID="{CFC44B99-9C97-4E1D-9545-4BF1CE319DE4}" presName="Name19" presStyleLbl="parChTrans1D3" presStyleIdx="0" presStyleCnt="3"/>
      <dgm:spPr/>
      <dgm:t>
        <a:bodyPr/>
        <a:lstStyle/>
        <a:p>
          <a:endParaRPr lang="en-US"/>
        </a:p>
      </dgm:t>
    </dgm:pt>
    <dgm:pt modelId="{0E1CA8D0-D08A-40E9-9134-872CF04C6877}" type="pres">
      <dgm:prSet presAssocID="{BB40BCFD-921A-4827-B7F9-052C1FC7A2B0}" presName="Name21" presStyleCnt="0"/>
      <dgm:spPr/>
    </dgm:pt>
    <dgm:pt modelId="{DF64B56F-C954-4934-8777-DF008AEF19F3}" type="pres">
      <dgm:prSet presAssocID="{BB40BCFD-921A-4827-B7F9-052C1FC7A2B0}" presName="level2Shape" presStyleLbl="node3" presStyleIdx="0" presStyleCnt="3" custScaleX="134357" custScaleY="73670" custLinFactNeighborX="-31951" custLinFactNeighborY="3286"/>
      <dgm:spPr/>
      <dgm:t>
        <a:bodyPr/>
        <a:lstStyle/>
        <a:p>
          <a:endParaRPr lang="en-US"/>
        </a:p>
      </dgm:t>
    </dgm:pt>
    <dgm:pt modelId="{154515A5-E364-4AEC-9B10-23E1222DBE47}" type="pres">
      <dgm:prSet presAssocID="{BB40BCFD-921A-4827-B7F9-052C1FC7A2B0}" presName="hierChild3" presStyleCnt="0"/>
      <dgm:spPr/>
    </dgm:pt>
    <dgm:pt modelId="{BBD84F80-A9BF-4C97-A840-6CBB31C9DCE0}" type="pres">
      <dgm:prSet presAssocID="{1D13F587-08B3-41EF-864E-9636B3C46BED}" presName="Name19" presStyleLbl="parChTrans1D4" presStyleIdx="0" presStyleCnt="1"/>
      <dgm:spPr/>
      <dgm:t>
        <a:bodyPr/>
        <a:lstStyle/>
        <a:p>
          <a:endParaRPr lang="en-US"/>
        </a:p>
      </dgm:t>
    </dgm:pt>
    <dgm:pt modelId="{B04E197F-A4AF-459D-8450-2B1BCD9022E7}" type="pres">
      <dgm:prSet presAssocID="{DC501C42-CDC4-4A55-988E-E2847E841CC4}" presName="Name21" presStyleCnt="0"/>
      <dgm:spPr/>
    </dgm:pt>
    <dgm:pt modelId="{24C9531D-8A22-483A-9FDB-5F19751AB504}" type="pres">
      <dgm:prSet presAssocID="{DC501C42-CDC4-4A55-988E-E2847E841CC4}" presName="level2Shape" presStyleLbl="node4" presStyleIdx="0" presStyleCnt="1" custScaleX="79337" custScaleY="78567" custLinFactNeighborX="-32678" custLinFactNeighborY="6021"/>
      <dgm:spPr/>
      <dgm:t>
        <a:bodyPr/>
        <a:lstStyle/>
        <a:p>
          <a:endParaRPr lang="en-US"/>
        </a:p>
      </dgm:t>
    </dgm:pt>
    <dgm:pt modelId="{48A60318-602B-4CD3-AD4F-E76C484D8B69}" type="pres">
      <dgm:prSet presAssocID="{DC501C42-CDC4-4A55-988E-E2847E841CC4}" presName="hierChild3" presStyleCnt="0"/>
      <dgm:spPr/>
    </dgm:pt>
    <dgm:pt modelId="{572839B9-E7D5-4B98-8D9C-619D75BD66D8}" type="pres">
      <dgm:prSet presAssocID="{0AA261A9-C188-4A1D-A5C5-B10DA5CE3B90}" presName="Name19" presStyleLbl="parChTrans1D2" presStyleIdx="1" presStyleCnt="2"/>
      <dgm:spPr/>
      <dgm:t>
        <a:bodyPr/>
        <a:lstStyle/>
        <a:p>
          <a:endParaRPr lang="en-US"/>
        </a:p>
      </dgm:t>
    </dgm:pt>
    <dgm:pt modelId="{06ED6AFC-3BA7-4E71-B4FA-4E91C7AA5BC2}" type="pres">
      <dgm:prSet presAssocID="{580F295C-70C5-41E7-8CFC-A95C7F632939}" presName="Name21" presStyleCnt="0"/>
      <dgm:spPr/>
    </dgm:pt>
    <dgm:pt modelId="{4ACCA84D-5ED3-41C7-81B3-B411D8171B28}" type="pres">
      <dgm:prSet presAssocID="{580F295C-70C5-41E7-8CFC-A95C7F632939}" presName="level2Shape" presStyleLbl="node2" presStyleIdx="1" presStyleCnt="2" custScaleX="172713" custScaleY="74485" custLinFactNeighborX="48334" custLinFactNeighborY="-1578"/>
      <dgm:spPr/>
      <dgm:t>
        <a:bodyPr/>
        <a:lstStyle/>
        <a:p>
          <a:endParaRPr lang="en-US"/>
        </a:p>
      </dgm:t>
    </dgm:pt>
    <dgm:pt modelId="{165B8C97-0726-4AE5-BD5C-B434F14E701A}" type="pres">
      <dgm:prSet presAssocID="{580F295C-70C5-41E7-8CFC-A95C7F632939}" presName="hierChild3" presStyleCnt="0"/>
      <dgm:spPr/>
    </dgm:pt>
    <dgm:pt modelId="{BCC6F209-5B7E-4D02-A95A-F53768B16E1F}" type="pres">
      <dgm:prSet presAssocID="{2BE22A3D-7AA8-4EA5-935D-7FBF97053EBB}" presName="Name19" presStyleLbl="parChTrans1D3" presStyleIdx="1" presStyleCnt="3"/>
      <dgm:spPr/>
      <dgm:t>
        <a:bodyPr/>
        <a:lstStyle/>
        <a:p>
          <a:endParaRPr lang="en-US"/>
        </a:p>
      </dgm:t>
    </dgm:pt>
    <dgm:pt modelId="{680E0000-0EF7-4F02-8407-FC742BE2C4FA}" type="pres">
      <dgm:prSet presAssocID="{CEFBDFAA-AE92-4E83-A37F-EC6A456E82D6}" presName="Name21" presStyleCnt="0"/>
      <dgm:spPr/>
    </dgm:pt>
    <dgm:pt modelId="{244E3E5E-D741-4964-BA9D-F845D96FD60C}" type="pres">
      <dgm:prSet presAssocID="{CEFBDFAA-AE92-4E83-A37F-EC6A456E82D6}" presName="level2Shape" presStyleLbl="node3" presStyleIdx="1" presStyleCnt="3" custScaleX="85771" custScaleY="56491" custLinFactNeighborX="31230" custLinFactNeighborY="23150"/>
      <dgm:spPr/>
      <dgm:t>
        <a:bodyPr/>
        <a:lstStyle/>
        <a:p>
          <a:endParaRPr lang="en-US"/>
        </a:p>
      </dgm:t>
    </dgm:pt>
    <dgm:pt modelId="{5A4D6B0A-9533-468D-AE2C-DFE4232EAC60}" type="pres">
      <dgm:prSet presAssocID="{CEFBDFAA-AE92-4E83-A37F-EC6A456E82D6}" presName="hierChild3" presStyleCnt="0"/>
      <dgm:spPr/>
    </dgm:pt>
    <dgm:pt modelId="{5F9025A5-01CC-4E00-8A89-17ACB08C2238}" type="pres">
      <dgm:prSet presAssocID="{484078F1-E876-46D1-BCC2-483536534EFA}" presName="Name19" presStyleLbl="parChTrans1D3" presStyleIdx="2" presStyleCnt="3"/>
      <dgm:spPr/>
      <dgm:t>
        <a:bodyPr/>
        <a:lstStyle/>
        <a:p>
          <a:endParaRPr lang="en-US"/>
        </a:p>
      </dgm:t>
    </dgm:pt>
    <dgm:pt modelId="{691BDCFB-46C4-4937-8DDD-0F0DFE84BFFB}" type="pres">
      <dgm:prSet presAssocID="{44FD86EB-FB77-4ACD-AF01-71F3E2171766}" presName="Name21" presStyleCnt="0"/>
      <dgm:spPr/>
    </dgm:pt>
    <dgm:pt modelId="{54CB15DA-9827-4489-8DBB-8504AC5CCFB1}" type="pres">
      <dgm:prSet presAssocID="{44FD86EB-FB77-4ACD-AF01-71F3E2171766}" presName="level2Shape" presStyleLbl="node3" presStyleIdx="2" presStyleCnt="3" custScaleX="81376" custScaleY="62322" custLinFactNeighborX="22600" custLinFactNeighborY="22008"/>
      <dgm:spPr/>
      <dgm:t>
        <a:bodyPr/>
        <a:lstStyle/>
        <a:p>
          <a:endParaRPr lang="en-US"/>
        </a:p>
      </dgm:t>
    </dgm:pt>
    <dgm:pt modelId="{D59CE344-AF76-4F57-AC53-2A497BAC25F9}" type="pres">
      <dgm:prSet presAssocID="{44FD86EB-FB77-4ACD-AF01-71F3E2171766}" presName="hierChild3" presStyleCnt="0"/>
      <dgm:spPr/>
    </dgm:pt>
    <dgm:pt modelId="{2E8C0132-8211-420C-B168-1648488880F2}" type="pres">
      <dgm:prSet presAssocID="{79B0558B-4FB1-4EC3-8CDB-46A5A3FFBBB5}" presName="bgShapesFlow" presStyleCnt="0"/>
      <dgm:spPr/>
    </dgm:pt>
  </dgm:ptLst>
  <dgm:cxnLst>
    <dgm:cxn modelId="{F50BB346-1C8B-4CD9-9367-B7AD41F0EF2B}" type="presOf" srcId="{2BE22A3D-7AA8-4EA5-935D-7FBF97053EBB}" destId="{BCC6F209-5B7E-4D02-A95A-F53768B16E1F}" srcOrd="0" destOrd="0" presId="urn:microsoft.com/office/officeart/2005/8/layout/hierarchy6"/>
    <dgm:cxn modelId="{082CCF59-F7F7-446D-B093-3FAF9570E178}" type="presOf" srcId="{484078F1-E876-46D1-BCC2-483536534EFA}" destId="{5F9025A5-01CC-4E00-8A89-17ACB08C2238}" srcOrd="0" destOrd="0" presId="urn:microsoft.com/office/officeart/2005/8/layout/hierarchy6"/>
    <dgm:cxn modelId="{A4274149-6C20-4D8B-9AD2-F09150278468}" type="presOf" srcId="{0AA261A9-C188-4A1D-A5C5-B10DA5CE3B90}" destId="{572839B9-E7D5-4B98-8D9C-619D75BD66D8}" srcOrd="0" destOrd="0" presId="urn:microsoft.com/office/officeart/2005/8/layout/hierarchy6"/>
    <dgm:cxn modelId="{CAAB664E-4653-48F5-A7EA-9E6C52575206}" srcId="{6637382F-1412-4E6C-B3A8-1C163AD53467}" destId="{BB40BCFD-921A-4827-B7F9-052C1FC7A2B0}" srcOrd="0" destOrd="0" parTransId="{CFC44B99-9C97-4E1D-9545-4BF1CE319DE4}" sibTransId="{8696A310-AD0E-4C0C-904C-44BBB509A634}"/>
    <dgm:cxn modelId="{7CF97CE4-A85A-4C31-ACD7-C4B20C1BBF47}" srcId="{580F295C-70C5-41E7-8CFC-A95C7F632939}" destId="{44FD86EB-FB77-4ACD-AF01-71F3E2171766}" srcOrd="1" destOrd="0" parTransId="{484078F1-E876-46D1-BCC2-483536534EFA}" sibTransId="{6D5BF871-A53C-40C2-B5E2-455254E690C7}"/>
    <dgm:cxn modelId="{DCA56019-DF61-40E7-8AB0-D99683431373}" type="presOf" srcId="{CFC44B99-9C97-4E1D-9545-4BF1CE319DE4}" destId="{3F721C38-34F4-40BF-BA0A-99C33F4DA05F}" srcOrd="0" destOrd="0" presId="urn:microsoft.com/office/officeart/2005/8/layout/hierarchy6"/>
    <dgm:cxn modelId="{626F2A01-D396-4C50-8A5B-48E566BC1C8D}" srcId="{79B0558B-4FB1-4EC3-8CDB-46A5A3FFBBB5}" destId="{5B6B0812-FA64-495C-B101-CA980458534F}" srcOrd="0" destOrd="0" parTransId="{84959D43-D5D9-4D7A-8BA2-8028F15F36B1}" sibTransId="{25284CC5-6130-44BF-9C33-EE2C765A4AD7}"/>
    <dgm:cxn modelId="{14281A67-1BF8-4DD8-934B-B2BB7C4926BB}" srcId="{580F295C-70C5-41E7-8CFC-A95C7F632939}" destId="{CEFBDFAA-AE92-4E83-A37F-EC6A456E82D6}" srcOrd="0" destOrd="0" parTransId="{2BE22A3D-7AA8-4EA5-935D-7FBF97053EBB}" sibTransId="{7D7FA9E0-A471-4310-A03F-B7E147FEEDD4}"/>
    <dgm:cxn modelId="{1CC24901-61CC-44AB-AAAA-1EAC47907B67}" type="presOf" srcId="{DC501C42-CDC4-4A55-988E-E2847E841CC4}" destId="{24C9531D-8A22-483A-9FDB-5F19751AB504}" srcOrd="0" destOrd="0" presId="urn:microsoft.com/office/officeart/2005/8/layout/hierarchy6"/>
    <dgm:cxn modelId="{BB3E065B-AB48-4714-8598-3AAC73D96E80}" type="presOf" srcId="{2771507F-FB07-45E2-85B3-A07B37F4A14D}" destId="{27028FA8-BEC9-40F0-9287-F32E8DE37B01}" srcOrd="0" destOrd="0" presId="urn:microsoft.com/office/officeart/2005/8/layout/hierarchy6"/>
    <dgm:cxn modelId="{042C36F7-F393-456B-9645-FBF12740108C}" srcId="{BB40BCFD-921A-4827-B7F9-052C1FC7A2B0}" destId="{DC501C42-CDC4-4A55-988E-E2847E841CC4}" srcOrd="0" destOrd="0" parTransId="{1D13F587-08B3-41EF-864E-9636B3C46BED}" sibTransId="{290CA981-79A5-4FC8-A27B-C89CEDCD60F2}"/>
    <dgm:cxn modelId="{99E505BE-7514-432C-943D-4112C711AC7F}" type="presOf" srcId="{CEFBDFAA-AE92-4E83-A37F-EC6A456E82D6}" destId="{244E3E5E-D741-4964-BA9D-F845D96FD60C}" srcOrd="0" destOrd="0" presId="urn:microsoft.com/office/officeart/2005/8/layout/hierarchy6"/>
    <dgm:cxn modelId="{A1953AFF-D99C-4ECC-A66F-B100946732CF}" type="presOf" srcId="{79B0558B-4FB1-4EC3-8CDB-46A5A3FFBBB5}" destId="{16ACBD9D-5A07-4F34-86AC-FE90CE78739C}" srcOrd="0" destOrd="0" presId="urn:microsoft.com/office/officeart/2005/8/layout/hierarchy6"/>
    <dgm:cxn modelId="{28F15671-F36D-4C75-B33D-EA181BF770FE}" type="presOf" srcId="{6637382F-1412-4E6C-B3A8-1C163AD53467}" destId="{E0FA3214-FFE5-40DC-B5BA-C2E80214845D}" srcOrd="0" destOrd="0" presId="urn:microsoft.com/office/officeart/2005/8/layout/hierarchy6"/>
    <dgm:cxn modelId="{6C962762-B3E6-4075-9E91-C3D722E16D5B}" type="presOf" srcId="{44FD86EB-FB77-4ACD-AF01-71F3E2171766}" destId="{54CB15DA-9827-4489-8DBB-8504AC5CCFB1}" srcOrd="0" destOrd="0" presId="urn:microsoft.com/office/officeart/2005/8/layout/hierarchy6"/>
    <dgm:cxn modelId="{35494F61-CEAF-4C36-AA63-CBF852E67AB4}" srcId="{5B6B0812-FA64-495C-B101-CA980458534F}" destId="{6637382F-1412-4E6C-B3A8-1C163AD53467}" srcOrd="0" destOrd="0" parTransId="{2771507F-FB07-45E2-85B3-A07B37F4A14D}" sibTransId="{F0C0AD64-1467-45B8-A7E2-0A99DEE07772}"/>
    <dgm:cxn modelId="{FF7CA0A0-8C4E-496C-8B0C-DF7998563EDD}" type="presOf" srcId="{BB40BCFD-921A-4827-B7F9-052C1FC7A2B0}" destId="{DF64B56F-C954-4934-8777-DF008AEF19F3}" srcOrd="0" destOrd="0" presId="urn:microsoft.com/office/officeart/2005/8/layout/hierarchy6"/>
    <dgm:cxn modelId="{D721897D-9B8A-4B34-B56E-EEAB7C9380D9}" type="presOf" srcId="{580F295C-70C5-41E7-8CFC-A95C7F632939}" destId="{4ACCA84D-5ED3-41C7-81B3-B411D8171B28}" srcOrd="0" destOrd="0" presId="urn:microsoft.com/office/officeart/2005/8/layout/hierarchy6"/>
    <dgm:cxn modelId="{1586120A-A78C-49C3-B88E-AAFAD7341D4C}" srcId="{5B6B0812-FA64-495C-B101-CA980458534F}" destId="{580F295C-70C5-41E7-8CFC-A95C7F632939}" srcOrd="1" destOrd="0" parTransId="{0AA261A9-C188-4A1D-A5C5-B10DA5CE3B90}" sibTransId="{FD38B9AB-26C8-40C1-96EC-BE561C98B397}"/>
    <dgm:cxn modelId="{C7FC59C5-D5F8-4A74-8980-A2861DF5CE35}" type="presOf" srcId="{1D13F587-08B3-41EF-864E-9636B3C46BED}" destId="{BBD84F80-A9BF-4C97-A840-6CBB31C9DCE0}" srcOrd="0" destOrd="0" presId="urn:microsoft.com/office/officeart/2005/8/layout/hierarchy6"/>
    <dgm:cxn modelId="{7D4F0376-17DE-4045-A426-C0EECCDCF2DF}" type="presOf" srcId="{5B6B0812-FA64-495C-B101-CA980458534F}" destId="{94F9A4F8-C8FC-4CDC-88C2-9F4804D0A9EA}" srcOrd="0" destOrd="0" presId="urn:microsoft.com/office/officeart/2005/8/layout/hierarchy6"/>
    <dgm:cxn modelId="{51711C77-889B-4BFD-A62E-71B6A3216029}" type="presParOf" srcId="{16ACBD9D-5A07-4F34-86AC-FE90CE78739C}" destId="{68243FE2-7418-4C95-B601-B442BC0DEADC}" srcOrd="0" destOrd="0" presId="urn:microsoft.com/office/officeart/2005/8/layout/hierarchy6"/>
    <dgm:cxn modelId="{417A5B92-BA98-4CC1-B45F-966EC390AE88}" type="presParOf" srcId="{68243FE2-7418-4C95-B601-B442BC0DEADC}" destId="{5C21648B-F63C-4F03-B554-15E5ABBA4866}" srcOrd="0" destOrd="0" presId="urn:microsoft.com/office/officeart/2005/8/layout/hierarchy6"/>
    <dgm:cxn modelId="{D3CDFADB-21A9-4882-B1B9-D065E4BBF831}" type="presParOf" srcId="{5C21648B-F63C-4F03-B554-15E5ABBA4866}" destId="{EFD2204A-D931-479E-BEBD-ACEC7331D2E0}" srcOrd="0" destOrd="0" presId="urn:microsoft.com/office/officeart/2005/8/layout/hierarchy6"/>
    <dgm:cxn modelId="{85B2A1D2-9C32-477C-B46F-644D4138C8E9}" type="presParOf" srcId="{EFD2204A-D931-479E-BEBD-ACEC7331D2E0}" destId="{94F9A4F8-C8FC-4CDC-88C2-9F4804D0A9EA}" srcOrd="0" destOrd="0" presId="urn:microsoft.com/office/officeart/2005/8/layout/hierarchy6"/>
    <dgm:cxn modelId="{6E5BC305-95B7-4B0C-B163-F0285CE8D4CE}" type="presParOf" srcId="{EFD2204A-D931-479E-BEBD-ACEC7331D2E0}" destId="{EBCEF62B-63F0-4E87-9555-E3C0135858EA}" srcOrd="1" destOrd="0" presId="urn:microsoft.com/office/officeart/2005/8/layout/hierarchy6"/>
    <dgm:cxn modelId="{BC5C18BA-78C2-4D7C-9A94-F1010CB04F2C}" type="presParOf" srcId="{EBCEF62B-63F0-4E87-9555-E3C0135858EA}" destId="{27028FA8-BEC9-40F0-9287-F32E8DE37B01}" srcOrd="0" destOrd="0" presId="urn:microsoft.com/office/officeart/2005/8/layout/hierarchy6"/>
    <dgm:cxn modelId="{7C8987B2-4605-4D34-9953-71E078E826E8}" type="presParOf" srcId="{EBCEF62B-63F0-4E87-9555-E3C0135858EA}" destId="{79E0F753-B802-4035-BE3E-B2C33E9E665E}" srcOrd="1" destOrd="0" presId="urn:microsoft.com/office/officeart/2005/8/layout/hierarchy6"/>
    <dgm:cxn modelId="{E1B9CA82-06B8-4DD0-B81C-81408EECE86C}" type="presParOf" srcId="{79E0F753-B802-4035-BE3E-B2C33E9E665E}" destId="{E0FA3214-FFE5-40DC-B5BA-C2E80214845D}" srcOrd="0" destOrd="0" presId="urn:microsoft.com/office/officeart/2005/8/layout/hierarchy6"/>
    <dgm:cxn modelId="{CEBC0C67-D96A-4751-BD24-DD3B712D769A}" type="presParOf" srcId="{79E0F753-B802-4035-BE3E-B2C33E9E665E}" destId="{A1F06BA5-0F47-4473-9188-4235B245C7DD}" srcOrd="1" destOrd="0" presId="urn:microsoft.com/office/officeart/2005/8/layout/hierarchy6"/>
    <dgm:cxn modelId="{CB326DAC-B819-4869-A2A9-AAEF90CD0831}" type="presParOf" srcId="{A1F06BA5-0F47-4473-9188-4235B245C7DD}" destId="{3F721C38-34F4-40BF-BA0A-99C33F4DA05F}" srcOrd="0" destOrd="0" presId="urn:microsoft.com/office/officeart/2005/8/layout/hierarchy6"/>
    <dgm:cxn modelId="{B41610F1-8D49-46A7-BCF4-0182C993E33B}" type="presParOf" srcId="{A1F06BA5-0F47-4473-9188-4235B245C7DD}" destId="{0E1CA8D0-D08A-40E9-9134-872CF04C6877}" srcOrd="1" destOrd="0" presId="urn:microsoft.com/office/officeart/2005/8/layout/hierarchy6"/>
    <dgm:cxn modelId="{4CDBF3ED-3E7B-43DD-8E16-1663320E0B72}" type="presParOf" srcId="{0E1CA8D0-D08A-40E9-9134-872CF04C6877}" destId="{DF64B56F-C954-4934-8777-DF008AEF19F3}" srcOrd="0" destOrd="0" presId="urn:microsoft.com/office/officeart/2005/8/layout/hierarchy6"/>
    <dgm:cxn modelId="{199F4279-065A-4EDB-8331-1B581C277E0B}" type="presParOf" srcId="{0E1CA8D0-D08A-40E9-9134-872CF04C6877}" destId="{154515A5-E364-4AEC-9B10-23E1222DBE47}" srcOrd="1" destOrd="0" presId="urn:microsoft.com/office/officeart/2005/8/layout/hierarchy6"/>
    <dgm:cxn modelId="{39A03667-3017-4BEE-AA5F-DD0224D4548B}" type="presParOf" srcId="{154515A5-E364-4AEC-9B10-23E1222DBE47}" destId="{BBD84F80-A9BF-4C97-A840-6CBB31C9DCE0}" srcOrd="0" destOrd="0" presId="urn:microsoft.com/office/officeart/2005/8/layout/hierarchy6"/>
    <dgm:cxn modelId="{AE124890-0147-4A5E-9787-55BBFA49FB51}" type="presParOf" srcId="{154515A5-E364-4AEC-9B10-23E1222DBE47}" destId="{B04E197F-A4AF-459D-8450-2B1BCD9022E7}" srcOrd="1" destOrd="0" presId="urn:microsoft.com/office/officeart/2005/8/layout/hierarchy6"/>
    <dgm:cxn modelId="{14B33EFD-CDC0-4F88-9A4E-8BBE0C32021D}" type="presParOf" srcId="{B04E197F-A4AF-459D-8450-2B1BCD9022E7}" destId="{24C9531D-8A22-483A-9FDB-5F19751AB504}" srcOrd="0" destOrd="0" presId="urn:microsoft.com/office/officeart/2005/8/layout/hierarchy6"/>
    <dgm:cxn modelId="{875B9407-FAC2-4498-A713-37FB523D69CD}" type="presParOf" srcId="{B04E197F-A4AF-459D-8450-2B1BCD9022E7}" destId="{48A60318-602B-4CD3-AD4F-E76C484D8B69}" srcOrd="1" destOrd="0" presId="urn:microsoft.com/office/officeart/2005/8/layout/hierarchy6"/>
    <dgm:cxn modelId="{45BE4E27-A2A7-4835-B6C3-02D69A2E44DF}" type="presParOf" srcId="{EBCEF62B-63F0-4E87-9555-E3C0135858EA}" destId="{572839B9-E7D5-4B98-8D9C-619D75BD66D8}" srcOrd="2" destOrd="0" presId="urn:microsoft.com/office/officeart/2005/8/layout/hierarchy6"/>
    <dgm:cxn modelId="{B608E634-30A2-4F2B-A9D4-2403419B7DC0}" type="presParOf" srcId="{EBCEF62B-63F0-4E87-9555-E3C0135858EA}" destId="{06ED6AFC-3BA7-4E71-B4FA-4E91C7AA5BC2}" srcOrd="3" destOrd="0" presId="urn:microsoft.com/office/officeart/2005/8/layout/hierarchy6"/>
    <dgm:cxn modelId="{2B5EA7C5-E2B1-4F4A-B17D-6D09B7438E18}" type="presParOf" srcId="{06ED6AFC-3BA7-4E71-B4FA-4E91C7AA5BC2}" destId="{4ACCA84D-5ED3-41C7-81B3-B411D8171B28}" srcOrd="0" destOrd="0" presId="urn:microsoft.com/office/officeart/2005/8/layout/hierarchy6"/>
    <dgm:cxn modelId="{D4B90E5D-AF2D-4ADC-B28C-5682B9502E78}" type="presParOf" srcId="{06ED6AFC-3BA7-4E71-B4FA-4E91C7AA5BC2}" destId="{165B8C97-0726-4AE5-BD5C-B434F14E701A}" srcOrd="1" destOrd="0" presId="urn:microsoft.com/office/officeart/2005/8/layout/hierarchy6"/>
    <dgm:cxn modelId="{19EAFA00-A92D-4DCD-A890-78851DAB4258}" type="presParOf" srcId="{165B8C97-0726-4AE5-BD5C-B434F14E701A}" destId="{BCC6F209-5B7E-4D02-A95A-F53768B16E1F}" srcOrd="0" destOrd="0" presId="urn:microsoft.com/office/officeart/2005/8/layout/hierarchy6"/>
    <dgm:cxn modelId="{4CF91109-9CA0-48D8-ADC9-736BB4EF2F54}" type="presParOf" srcId="{165B8C97-0726-4AE5-BD5C-B434F14E701A}" destId="{680E0000-0EF7-4F02-8407-FC742BE2C4FA}" srcOrd="1" destOrd="0" presId="urn:microsoft.com/office/officeart/2005/8/layout/hierarchy6"/>
    <dgm:cxn modelId="{60A6DCFD-7854-4B7B-860C-0C00113C117A}" type="presParOf" srcId="{680E0000-0EF7-4F02-8407-FC742BE2C4FA}" destId="{244E3E5E-D741-4964-BA9D-F845D96FD60C}" srcOrd="0" destOrd="0" presId="urn:microsoft.com/office/officeart/2005/8/layout/hierarchy6"/>
    <dgm:cxn modelId="{D062A793-B16C-4F97-97C8-18A46DD72257}" type="presParOf" srcId="{680E0000-0EF7-4F02-8407-FC742BE2C4FA}" destId="{5A4D6B0A-9533-468D-AE2C-DFE4232EAC60}" srcOrd="1" destOrd="0" presId="urn:microsoft.com/office/officeart/2005/8/layout/hierarchy6"/>
    <dgm:cxn modelId="{F9174680-F056-4BE9-B99B-8EEF377568DE}" type="presParOf" srcId="{165B8C97-0726-4AE5-BD5C-B434F14E701A}" destId="{5F9025A5-01CC-4E00-8A89-17ACB08C2238}" srcOrd="2" destOrd="0" presId="urn:microsoft.com/office/officeart/2005/8/layout/hierarchy6"/>
    <dgm:cxn modelId="{52EE3D12-1A8F-47F6-A6FD-87A5892AE339}" type="presParOf" srcId="{165B8C97-0726-4AE5-BD5C-B434F14E701A}" destId="{691BDCFB-46C4-4937-8DDD-0F0DFE84BFFB}" srcOrd="3" destOrd="0" presId="urn:microsoft.com/office/officeart/2005/8/layout/hierarchy6"/>
    <dgm:cxn modelId="{9C94DF48-3EE0-4986-A412-7499BEC6DD79}" type="presParOf" srcId="{691BDCFB-46C4-4937-8DDD-0F0DFE84BFFB}" destId="{54CB15DA-9827-4489-8DBB-8504AC5CCFB1}" srcOrd="0" destOrd="0" presId="urn:microsoft.com/office/officeart/2005/8/layout/hierarchy6"/>
    <dgm:cxn modelId="{35717F22-06E9-41D8-9ABA-B01925EC558A}" type="presParOf" srcId="{691BDCFB-46C4-4937-8DDD-0F0DFE84BFFB}" destId="{D59CE344-AF76-4F57-AC53-2A497BAC25F9}" srcOrd="1" destOrd="0" presId="urn:microsoft.com/office/officeart/2005/8/layout/hierarchy6"/>
    <dgm:cxn modelId="{424929EA-BF6F-4BA3-BAEB-2BA53A0B3A48}" type="presParOf" srcId="{16ACBD9D-5A07-4F34-86AC-FE90CE78739C}" destId="{2E8C0132-8211-420C-B168-1648488880F2}" srcOrd="1" destOrd="0" presId="urn:microsoft.com/office/officeart/2005/8/layout/hierarchy6"/>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9A4F8-C8FC-4CDC-88C2-9F4804D0A9EA}">
      <dsp:nvSpPr>
        <dsp:cNvPr id="0" name=""/>
        <dsp:cNvSpPr/>
      </dsp:nvSpPr>
      <dsp:spPr>
        <a:xfrm>
          <a:off x="2797906" y="202152"/>
          <a:ext cx="2034374" cy="743039"/>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Receiving APM payments?</a:t>
          </a:r>
          <a:endParaRPr lang="en-US" sz="2000" b="1" kern="1200" dirty="0">
            <a:solidFill>
              <a:schemeClr val="tx1"/>
            </a:solidFill>
          </a:endParaRPr>
        </a:p>
      </dsp:txBody>
      <dsp:txXfrm>
        <a:off x="2819669" y="223915"/>
        <a:ext cx="1990848" cy="699513"/>
      </dsp:txXfrm>
    </dsp:sp>
    <dsp:sp modelId="{27028FA8-BEC9-40F0-9287-F32E8DE37B01}">
      <dsp:nvSpPr>
        <dsp:cNvPr id="0" name=""/>
        <dsp:cNvSpPr/>
      </dsp:nvSpPr>
      <dsp:spPr>
        <a:xfrm>
          <a:off x="1406696" y="945191"/>
          <a:ext cx="2408396" cy="457363"/>
        </a:xfrm>
        <a:custGeom>
          <a:avLst/>
          <a:gdLst/>
          <a:ahLst/>
          <a:cxnLst/>
          <a:rect l="0" t="0" r="0" b="0"/>
          <a:pathLst>
            <a:path>
              <a:moveTo>
                <a:pt x="2408396" y="0"/>
              </a:moveTo>
              <a:lnTo>
                <a:pt x="2408396" y="228681"/>
              </a:lnTo>
              <a:lnTo>
                <a:pt x="0" y="228681"/>
              </a:lnTo>
              <a:lnTo>
                <a:pt x="0" y="457363"/>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FA3214-FFE5-40DC-B5BA-C2E80214845D}">
      <dsp:nvSpPr>
        <dsp:cNvPr id="0" name=""/>
        <dsp:cNvSpPr/>
      </dsp:nvSpPr>
      <dsp:spPr>
        <a:xfrm>
          <a:off x="34991" y="1402554"/>
          <a:ext cx="2743409" cy="789581"/>
        </a:xfrm>
        <a:prstGeom prst="roundRect">
          <a:avLst>
            <a:gd name="adj" fmla="val 10000"/>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Payments are from </a:t>
          </a:r>
          <a:r>
            <a:rPr lang="en-US" sz="1800" b="1" u="sng" kern="1200" dirty="0" smtClean="0"/>
            <a:t>eligible</a:t>
          </a:r>
          <a:r>
            <a:rPr lang="en-US" sz="1800" kern="1200" dirty="0" smtClean="0"/>
            <a:t> APMs?</a:t>
          </a:r>
          <a:endParaRPr lang="en-US" sz="1800" kern="1200" dirty="0"/>
        </a:p>
      </dsp:txBody>
      <dsp:txXfrm>
        <a:off x="58117" y="1425680"/>
        <a:ext cx="2697157" cy="743329"/>
      </dsp:txXfrm>
    </dsp:sp>
    <dsp:sp modelId="{3F721C38-34F4-40BF-BA0A-99C33F4DA05F}">
      <dsp:nvSpPr>
        <dsp:cNvPr id="0" name=""/>
        <dsp:cNvSpPr/>
      </dsp:nvSpPr>
      <dsp:spPr>
        <a:xfrm>
          <a:off x="1360976" y="2192135"/>
          <a:ext cx="91440" cy="535286"/>
        </a:xfrm>
        <a:custGeom>
          <a:avLst/>
          <a:gdLst/>
          <a:ahLst/>
          <a:cxnLst/>
          <a:rect l="0" t="0" r="0" b="0"/>
          <a:pathLst>
            <a:path>
              <a:moveTo>
                <a:pt x="45720" y="0"/>
              </a:moveTo>
              <a:lnTo>
                <a:pt x="45720" y="267643"/>
              </a:lnTo>
              <a:lnTo>
                <a:pt x="47007" y="267643"/>
              </a:lnTo>
              <a:lnTo>
                <a:pt x="47007" y="535286"/>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64B56F-C954-4934-8777-DF008AEF19F3}">
      <dsp:nvSpPr>
        <dsp:cNvPr id="0" name=""/>
        <dsp:cNvSpPr/>
      </dsp:nvSpPr>
      <dsp:spPr>
        <a:xfrm>
          <a:off x="206976" y="2727422"/>
          <a:ext cx="2402014" cy="878040"/>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Receiving </a:t>
          </a:r>
          <a:r>
            <a:rPr lang="en-US" sz="1800" b="1" u="sng" kern="1200" dirty="0" smtClean="0"/>
            <a:t>enough</a:t>
          </a:r>
          <a:r>
            <a:rPr lang="en-US" sz="1800" kern="1200" dirty="0" smtClean="0"/>
            <a:t> payment through eligible APMs?</a:t>
          </a:r>
          <a:endParaRPr lang="en-US" sz="1800" kern="1200" dirty="0"/>
        </a:p>
      </dsp:txBody>
      <dsp:txXfrm>
        <a:off x="232693" y="2753139"/>
        <a:ext cx="2350580" cy="826606"/>
      </dsp:txXfrm>
    </dsp:sp>
    <dsp:sp modelId="{BBD84F80-A9BF-4C97-A840-6CBB31C9DCE0}">
      <dsp:nvSpPr>
        <dsp:cNvPr id="0" name=""/>
        <dsp:cNvSpPr/>
      </dsp:nvSpPr>
      <dsp:spPr>
        <a:xfrm>
          <a:off x="1349266" y="3605463"/>
          <a:ext cx="91440" cy="509339"/>
        </a:xfrm>
        <a:custGeom>
          <a:avLst/>
          <a:gdLst/>
          <a:ahLst/>
          <a:cxnLst/>
          <a:rect l="0" t="0" r="0" b="0"/>
          <a:pathLst>
            <a:path>
              <a:moveTo>
                <a:pt x="58717" y="0"/>
              </a:moveTo>
              <a:lnTo>
                <a:pt x="58717" y="254669"/>
              </a:lnTo>
              <a:lnTo>
                <a:pt x="45720" y="254669"/>
              </a:lnTo>
              <a:lnTo>
                <a:pt x="45720" y="509339"/>
              </a:lnTo>
            </a:path>
          </a:pathLst>
        </a:custGeom>
        <a:noFill/>
        <a:ln w="25400" cap="flat"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C9531D-8A22-483A-9FDB-5F19751AB504}">
      <dsp:nvSpPr>
        <dsp:cNvPr id="0" name=""/>
        <dsp:cNvSpPr/>
      </dsp:nvSpPr>
      <dsp:spPr>
        <a:xfrm>
          <a:off x="685799" y="4114803"/>
          <a:ext cx="1418374" cy="936405"/>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Qualify for APM track </a:t>
          </a:r>
        </a:p>
        <a:p>
          <a:pPr lvl="0" algn="ctr" defTabSz="800100">
            <a:lnSpc>
              <a:spcPct val="90000"/>
            </a:lnSpc>
            <a:spcBef>
              <a:spcPct val="0"/>
            </a:spcBef>
            <a:spcAft>
              <a:spcPct val="35000"/>
            </a:spcAft>
          </a:pPr>
          <a:r>
            <a:rPr lang="en-US" sz="1800" b="1" kern="1200" dirty="0" smtClean="0"/>
            <a:t>(if desired)</a:t>
          </a:r>
          <a:endParaRPr lang="en-US" sz="1800" b="1" kern="1200" dirty="0"/>
        </a:p>
      </dsp:txBody>
      <dsp:txXfrm>
        <a:off x="713225" y="4142229"/>
        <a:ext cx="1363522" cy="881553"/>
      </dsp:txXfrm>
    </dsp:sp>
    <dsp:sp modelId="{572839B9-E7D5-4B98-8D9C-619D75BD66D8}">
      <dsp:nvSpPr>
        <dsp:cNvPr id="0" name=""/>
        <dsp:cNvSpPr/>
      </dsp:nvSpPr>
      <dsp:spPr>
        <a:xfrm>
          <a:off x="3815093" y="945191"/>
          <a:ext cx="2489638" cy="457935"/>
        </a:xfrm>
        <a:custGeom>
          <a:avLst/>
          <a:gdLst/>
          <a:ahLst/>
          <a:cxnLst/>
          <a:rect l="0" t="0" r="0" b="0"/>
          <a:pathLst>
            <a:path>
              <a:moveTo>
                <a:pt x="0" y="0"/>
              </a:moveTo>
              <a:lnTo>
                <a:pt x="0" y="228967"/>
              </a:lnTo>
              <a:lnTo>
                <a:pt x="2489638" y="228967"/>
              </a:lnTo>
              <a:lnTo>
                <a:pt x="2489638" y="457935"/>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CCA84D-5ED3-41C7-81B3-B411D8171B28}">
      <dsp:nvSpPr>
        <dsp:cNvPr id="0" name=""/>
        <dsp:cNvSpPr/>
      </dsp:nvSpPr>
      <dsp:spPr>
        <a:xfrm>
          <a:off x="4760863" y="1403126"/>
          <a:ext cx="3087736" cy="887754"/>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 first year of Medicare or below low-volume threshold?</a:t>
          </a:r>
          <a:endParaRPr lang="en-US" sz="1800" kern="1200" dirty="0"/>
        </a:p>
      </dsp:txBody>
      <dsp:txXfrm>
        <a:off x="4786864" y="1429127"/>
        <a:ext cx="3035734" cy="835752"/>
      </dsp:txXfrm>
    </dsp:sp>
    <dsp:sp modelId="{BCC6F209-5B7E-4D02-A95A-F53768B16E1F}">
      <dsp:nvSpPr>
        <dsp:cNvPr id="0" name=""/>
        <dsp:cNvSpPr/>
      </dsp:nvSpPr>
      <dsp:spPr>
        <a:xfrm>
          <a:off x="5041567" y="2290881"/>
          <a:ext cx="1263164" cy="771464"/>
        </a:xfrm>
        <a:custGeom>
          <a:avLst/>
          <a:gdLst/>
          <a:ahLst/>
          <a:cxnLst/>
          <a:rect l="0" t="0" r="0" b="0"/>
          <a:pathLst>
            <a:path>
              <a:moveTo>
                <a:pt x="1263164" y="0"/>
              </a:moveTo>
              <a:lnTo>
                <a:pt x="1263164" y="385732"/>
              </a:lnTo>
              <a:lnTo>
                <a:pt x="0" y="385732"/>
              </a:lnTo>
              <a:lnTo>
                <a:pt x="0" y="771464"/>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4E3E5E-D741-4964-BA9D-F845D96FD60C}">
      <dsp:nvSpPr>
        <dsp:cNvPr id="0" name=""/>
        <dsp:cNvSpPr/>
      </dsp:nvSpPr>
      <dsp:spPr>
        <a:xfrm>
          <a:off x="4274866" y="3062346"/>
          <a:ext cx="1533400" cy="673291"/>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Exempt from MIPS</a:t>
          </a:r>
          <a:endParaRPr lang="en-US" sz="2000" b="1" kern="1200" dirty="0"/>
        </a:p>
      </dsp:txBody>
      <dsp:txXfrm>
        <a:off x="4294586" y="3082066"/>
        <a:ext cx="1493960" cy="633851"/>
      </dsp:txXfrm>
    </dsp:sp>
    <dsp:sp modelId="{5F9025A5-01CC-4E00-8A89-17ACB08C2238}">
      <dsp:nvSpPr>
        <dsp:cNvPr id="0" name=""/>
        <dsp:cNvSpPr/>
      </dsp:nvSpPr>
      <dsp:spPr>
        <a:xfrm>
          <a:off x="6304731" y="2290881"/>
          <a:ext cx="612999" cy="757853"/>
        </a:xfrm>
        <a:custGeom>
          <a:avLst/>
          <a:gdLst/>
          <a:ahLst/>
          <a:cxnLst/>
          <a:rect l="0" t="0" r="0" b="0"/>
          <a:pathLst>
            <a:path>
              <a:moveTo>
                <a:pt x="0" y="0"/>
              </a:moveTo>
              <a:lnTo>
                <a:pt x="0" y="378926"/>
              </a:lnTo>
              <a:lnTo>
                <a:pt x="612999" y="378926"/>
              </a:lnTo>
              <a:lnTo>
                <a:pt x="612999" y="757853"/>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CB15DA-9827-4489-8DBB-8504AC5CCFB1}">
      <dsp:nvSpPr>
        <dsp:cNvPr id="0" name=""/>
        <dsp:cNvSpPr/>
      </dsp:nvSpPr>
      <dsp:spPr>
        <a:xfrm>
          <a:off x="6190317" y="3048735"/>
          <a:ext cx="1454827" cy="742788"/>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Subject to MIPS</a:t>
          </a:r>
          <a:endParaRPr lang="en-US" sz="2000" b="1" kern="1200" dirty="0"/>
        </a:p>
      </dsp:txBody>
      <dsp:txXfrm>
        <a:off x="6212073" y="3070491"/>
        <a:ext cx="1411315" cy="6992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3" y="3"/>
            <a:ext cx="2971697" cy="464503"/>
          </a:xfrm>
          <a:prstGeom prst="rect">
            <a:avLst/>
          </a:prstGeom>
          <a:noFill/>
          <a:ln w="9525">
            <a:noFill/>
            <a:miter lim="800000"/>
            <a:headEnd/>
            <a:tailEnd/>
          </a:ln>
          <a:effectLst/>
        </p:spPr>
        <p:txBody>
          <a:bodyPr vert="horz" wrap="square" lIns="92403" tIns="46204" rIns="92403" bIns="46204" numCol="1" anchor="t" anchorCtr="0" compatLnSpc="1">
            <a:prstTxWarp prst="textNoShape">
              <a:avLst/>
            </a:prstTxWarp>
          </a:bodyPr>
          <a:lstStyle>
            <a:lvl1pPr>
              <a:defRPr sz="1200" b="0">
                <a:latin typeface="Arial" charset="0"/>
              </a:defRPr>
            </a:lvl1pPr>
          </a:lstStyle>
          <a:p>
            <a:pPr>
              <a:defRPr/>
            </a:pPr>
            <a:endParaRPr lang="en-US"/>
          </a:p>
        </p:txBody>
      </p:sp>
      <p:sp>
        <p:nvSpPr>
          <p:cNvPr id="5123" name="Rectangle 3"/>
          <p:cNvSpPr>
            <a:spLocks noGrp="1" noChangeArrowheads="1"/>
          </p:cNvSpPr>
          <p:nvPr>
            <p:ph type="dt" sz="quarter" idx="1"/>
          </p:nvPr>
        </p:nvSpPr>
        <p:spPr bwMode="auto">
          <a:xfrm>
            <a:off x="3886307" y="3"/>
            <a:ext cx="2971696" cy="464503"/>
          </a:xfrm>
          <a:prstGeom prst="rect">
            <a:avLst/>
          </a:prstGeom>
          <a:noFill/>
          <a:ln w="9525">
            <a:noFill/>
            <a:miter lim="800000"/>
            <a:headEnd/>
            <a:tailEnd/>
          </a:ln>
          <a:effectLst/>
        </p:spPr>
        <p:txBody>
          <a:bodyPr vert="horz" wrap="square" lIns="92403" tIns="46204" rIns="92403" bIns="46204" numCol="1" anchor="t" anchorCtr="0" compatLnSpc="1">
            <a:prstTxWarp prst="textNoShape">
              <a:avLst/>
            </a:prstTxWarp>
          </a:bodyPr>
          <a:lstStyle>
            <a:lvl1pPr algn="r">
              <a:defRPr sz="1200" b="0">
                <a:latin typeface="Arial" charset="0"/>
              </a:defRPr>
            </a:lvl1pPr>
          </a:lstStyle>
          <a:p>
            <a:pPr>
              <a:defRPr/>
            </a:pPr>
            <a:endParaRPr lang="en-US"/>
          </a:p>
        </p:txBody>
      </p:sp>
      <p:sp>
        <p:nvSpPr>
          <p:cNvPr id="5124" name="Rectangle 4"/>
          <p:cNvSpPr>
            <a:spLocks noGrp="1" noChangeArrowheads="1"/>
          </p:cNvSpPr>
          <p:nvPr>
            <p:ph type="ftr" sz="quarter" idx="2"/>
          </p:nvPr>
        </p:nvSpPr>
        <p:spPr bwMode="auto">
          <a:xfrm>
            <a:off x="3" y="8831899"/>
            <a:ext cx="2971697" cy="464502"/>
          </a:xfrm>
          <a:prstGeom prst="rect">
            <a:avLst/>
          </a:prstGeom>
          <a:noFill/>
          <a:ln w="9525">
            <a:noFill/>
            <a:miter lim="800000"/>
            <a:headEnd/>
            <a:tailEnd/>
          </a:ln>
          <a:effectLst/>
        </p:spPr>
        <p:txBody>
          <a:bodyPr vert="horz" wrap="square" lIns="92403" tIns="46204" rIns="92403" bIns="46204" numCol="1" anchor="b" anchorCtr="0" compatLnSpc="1">
            <a:prstTxWarp prst="textNoShape">
              <a:avLst/>
            </a:prstTxWarp>
          </a:bodyPr>
          <a:lstStyle>
            <a:lvl1pPr>
              <a:defRPr sz="1200" b="0">
                <a:latin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3886307" y="8831899"/>
            <a:ext cx="2971696" cy="464502"/>
          </a:xfrm>
          <a:prstGeom prst="rect">
            <a:avLst/>
          </a:prstGeom>
          <a:noFill/>
          <a:ln w="9525">
            <a:noFill/>
            <a:miter lim="800000"/>
            <a:headEnd/>
            <a:tailEnd/>
          </a:ln>
          <a:effectLst/>
        </p:spPr>
        <p:txBody>
          <a:bodyPr vert="horz" wrap="square" lIns="92403" tIns="46204" rIns="92403" bIns="46204" numCol="1" anchor="b" anchorCtr="0" compatLnSpc="1">
            <a:prstTxWarp prst="textNoShape">
              <a:avLst/>
            </a:prstTxWarp>
          </a:bodyPr>
          <a:lstStyle>
            <a:lvl1pPr algn="r">
              <a:defRPr sz="1200" b="0">
                <a:latin typeface="Arial" charset="0"/>
              </a:defRPr>
            </a:lvl1pPr>
          </a:lstStyle>
          <a:p>
            <a:pPr>
              <a:defRPr/>
            </a:pPr>
            <a:fld id="{5AC43E7E-5383-45CE-9E8F-8C27226FF9BE}" type="slidenum">
              <a:rPr lang="en-US"/>
              <a:pPr>
                <a:defRPr/>
              </a:pPr>
              <a:t>‹#›</a:t>
            </a:fld>
            <a:endParaRPr lang="en-US" dirty="0"/>
          </a:p>
        </p:txBody>
      </p:sp>
    </p:spTree>
    <p:extLst>
      <p:ext uri="{BB962C8B-B14F-4D97-AF65-F5344CB8AC3E}">
        <p14:creationId xmlns:p14="http://schemas.microsoft.com/office/powerpoint/2010/main" val="3826538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3" y="3"/>
            <a:ext cx="2971697" cy="464503"/>
          </a:xfrm>
          <a:prstGeom prst="rect">
            <a:avLst/>
          </a:prstGeom>
          <a:noFill/>
          <a:ln w="9525">
            <a:noFill/>
            <a:miter lim="800000"/>
            <a:headEnd/>
            <a:tailEnd/>
          </a:ln>
          <a:effectLst/>
        </p:spPr>
        <p:txBody>
          <a:bodyPr vert="horz" wrap="square" lIns="92403" tIns="46204" rIns="92403" bIns="46204" numCol="1" anchor="t" anchorCtr="0" compatLnSpc="1">
            <a:prstTxWarp prst="textNoShape">
              <a:avLst/>
            </a:prstTxWarp>
          </a:bodyPr>
          <a:lstStyle>
            <a:lvl1pPr>
              <a:defRPr sz="1200" b="0">
                <a:latin typeface="Arial" charset="0"/>
              </a:defRPr>
            </a:lvl1pPr>
          </a:lstStyle>
          <a:p>
            <a:pPr>
              <a:defRPr/>
            </a:pPr>
            <a:endParaRPr lang="en-US"/>
          </a:p>
        </p:txBody>
      </p:sp>
      <p:sp>
        <p:nvSpPr>
          <p:cNvPr id="35843" name="Rectangle 3"/>
          <p:cNvSpPr>
            <a:spLocks noGrp="1" noChangeArrowheads="1"/>
          </p:cNvSpPr>
          <p:nvPr>
            <p:ph type="dt" idx="1"/>
          </p:nvPr>
        </p:nvSpPr>
        <p:spPr bwMode="auto">
          <a:xfrm>
            <a:off x="3884756" y="3"/>
            <a:ext cx="2971697" cy="464503"/>
          </a:xfrm>
          <a:prstGeom prst="rect">
            <a:avLst/>
          </a:prstGeom>
          <a:noFill/>
          <a:ln w="9525">
            <a:noFill/>
            <a:miter lim="800000"/>
            <a:headEnd/>
            <a:tailEnd/>
          </a:ln>
          <a:effectLst/>
        </p:spPr>
        <p:txBody>
          <a:bodyPr vert="horz" wrap="square" lIns="92403" tIns="46204" rIns="92403" bIns="46204" numCol="1" anchor="t" anchorCtr="0" compatLnSpc="1">
            <a:prstTxWarp prst="textNoShape">
              <a:avLst/>
            </a:prstTxWarp>
          </a:bodyPr>
          <a:lstStyle>
            <a:lvl1pPr algn="r">
              <a:defRPr sz="1200" b="0">
                <a:latin typeface="Arial" charset="0"/>
              </a:defRPr>
            </a:lvl1pPr>
          </a:lstStyle>
          <a:p>
            <a:pPr>
              <a:defRPr/>
            </a:pPr>
            <a:endParaRPr lang="en-US"/>
          </a:p>
        </p:txBody>
      </p:sp>
      <p:sp>
        <p:nvSpPr>
          <p:cNvPr id="8806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83632" y="4415159"/>
            <a:ext cx="5490741" cy="4183697"/>
          </a:xfrm>
          <a:prstGeom prst="rect">
            <a:avLst/>
          </a:prstGeom>
          <a:noFill/>
          <a:ln w="9525">
            <a:noFill/>
            <a:miter lim="800000"/>
            <a:headEnd/>
            <a:tailEnd/>
          </a:ln>
          <a:effectLst/>
        </p:spPr>
        <p:txBody>
          <a:bodyPr vert="horz" wrap="square" lIns="92403" tIns="46204" rIns="92403" bIns="4620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3" y="8830315"/>
            <a:ext cx="2971697" cy="464503"/>
          </a:xfrm>
          <a:prstGeom prst="rect">
            <a:avLst/>
          </a:prstGeom>
          <a:noFill/>
          <a:ln w="9525">
            <a:noFill/>
            <a:miter lim="800000"/>
            <a:headEnd/>
            <a:tailEnd/>
          </a:ln>
          <a:effectLst/>
        </p:spPr>
        <p:txBody>
          <a:bodyPr vert="horz" wrap="square" lIns="92403" tIns="46204" rIns="92403" bIns="46204" numCol="1" anchor="b" anchorCtr="0" compatLnSpc="1">
            <a:prstTxWarp prst="textNoShape">
              <a:avLst/>
            </a:prstTxWarp>
          </a:bodyPr>
          <a:lstStyle>
            <a:lvl1pPr>
              <a:defRPr sz="1200" b="0">
                <a:latin typeface="Arial" charset="0"/>
              </a:defRPr>
            </a:lvl1pPr>
          </a:lstStyle>
          <a:p>
            <a:pPr>
              <a:defRPr/>
            </a:pPr>
            <a:endParaRPr lang="en-US"/>
          </a:p>
        </p:txBody>
      </p:sp>
      <p:sp>
        <p:nvSpPr>
          <p:cNvPr id="35847" name="Rectangle 7"/>
          <p:cNvSpPr>
            <a:spLocks noGrp="1" noChangeArrowheads="1"/>
          </p:cNvSpPr>
          <p:nvPr>
            <p:ph type="sldNum" sz="quarter" idx="5"/>
          </p:nvPr>
        </p:nvSpPr>
        <p:spPr bwMode="auto">
          <a:xfrm>
            <a:off x="3884756" y="8830315"/>
            <a:ext cx="2971697" cy="464503"/>
          </a:xfrm>
          <a:prstGeom prst="rect">
            <a:avLst/>
          </a:prstGeom>
          <a:noFill/>
          <a:ln w="9525">
            <a:noFill/>
            <a:miter lim="800000"/>
            <a:headEnd/>
            <a:tailEnd/>
          </a:ln>
          <a:effectLst/>
        </p:spPr>
        <p:txBody>
          <a:bodyPr vert="horz" wrap="square" lIns="92403" tIns="46204" rIns="92403" bIns="46204" numCol="1" anchor="b" anchorCtr="0" compatLnSpc="1">
            <a:prstTxWarp prst="textNoShape">
              <a:avLst/>
            </a:prstTxWarp>
          </a:bodyPr>
          <a:lstStyle>
            <a:lvl1pPr algn="r">
              <a:defRPr sz="1200" b="0">
                <a:latin typeface="Arial" charset="0"/>
              </a:defRPr>
            </a:lvl1pPr>
          </a:lstStyle>
          <a:p>
            <a:pPr>
              <a:defRPr/>
            </a:pPr>
            <a:fld id="{353F6C9E-A04D-4071-B56B-6B20555FF903}" type="slidenum">
              <a:rPr lang="en-US"/>
              <a:pPr>
                <a:defRPr/>
              </a:pPr>
              <a:t>‹#›</a:t>
            </a:fld>
            <a:endParaRPr lang="en-US" dirty="0"/>
          </a:p>
        </p:txBody>
      </p:sp>
    </p:spTree>
    <p:extLst>
      <p:ext uri="{BB962C8B-B14F-4D97-AF65-F5344CB8AC3E}">
        <p14:creationId xmlns:p14="http://schemas.microsoft.com/office/powerpoint/2010/main" val="32989747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defTabSz="922727"/>
            <a:fld id="{70F80D41-CE67-4651-AFCF-1670281BECBA}" type="slidenum">
              <a:rPr lang="en-US" smtClean="0"/>
              <a:pPr defTabSz="922727"/>
              <a:t>1</a:t>
            </a:fld>
            <a:endParaRPr lang="en-US" dirty="0" smtClean="0"/>
          </a:p>
        </p:txBody>
      </p:sp>
      <p:sp>
        <p:nvSpPr>
          <p:cNvPr id="19459" name="Rectangle 7"/>
          <p:cNvSpPr txBox="1">
            <a:spLocks noGrp="1" noChangeArrowheads="1"/>
          </p:cNvSpPr>
          <p:nvPr/>
        </p:nvSpPr>
        <p:spPr bwMode="auto">
          <a:xfrm>
            <a:off x="3884962" y="8830154"/>
            <a:ext cx="2971490" cy="464662"/>
          </a:xfrm>
          <a:prstGeom prst="rect">
            <a:avLst/>
          </a:prstGeom>
          <a:noFill/>
          <a:ln w="9525">
            <a:noFill/>
            <a:miter lim="800000"/>
            <a:headEnd/>
            <a:tailEnd/>
          </a:ln>
        </p:spPr>
        <p:txBody>
          <a:bodyPr lIns="92499" tIns="46249" rIns="92499" bIns="46249" anchor="b"/>
          <a:lstStyle/>
          <a:p>
            <a:pPr algn="r" defTabSz="922727"/>
            <a:fld id="{F8B4E2B6-DE35-452C-968B-726458448757}" type="slidenum">
              <a:rPr lang="en-US" sz="1300"/>
              <a:pPr algn="r" defTabSz="922727"/>
              <a:t>1</a:t>
            </a:fld>
            <a:endParaRPr lang="en-US" sz="1300" dirty="0"/>
          </a:p>
        </p:txBody>
      </p:sp>
      <p:sp>
        <p:nvSpPr>
          <p:cNvPr id="19460" name="Rectangle 2"/>
          <p:cNvSpPr>
            <a:spLocks noGrp="1" noRot="1" noChangeAspect="1" noChangeArrowheads="1" noTextEdit="1"/>
          </p:cNvSpPr>
          <p:nvPr>
            <p:ph type="sldImg"/>
          </p:nvPr>
        </p:nvSpPr>
        <p:spPr>
          <a:xfrm>
            <a:off x="1106488" y="695325"/>
            <a:ext cx="4648200" cy="3487738"/>
          </a:xfrm>
          <a:ln/>
        </p:spPr>
      </p:sp>
      <p:sp>
        <p:nvSpPr>
          <p:cNvPr id="19461" name="Rectangle 3"/>
          <p:cNvSpPr>
            <a:spLocks noGrp="1" noChangeArrowheads="1"/>
          </p:cNvSpPr>
          <p:nvPr>
            <p:ph type="body" idx="1"/>
          </p:nvPr>
        </p:nvSpPr>
        <p:spPr>
          <a:xfrm>
            <a:off x="685492" y="4415080"/>
            <a:ext cx="5487020" cy="4183539"/>
          </a:xfrm>
          <a:noFill/>
          <a:ln/>
        </p:spPr>
        <p:txBody>
          <a:bodyPr/>
          <a:lstStyle/>
          <a:p>
            <a:pPr eaLnBrk="1" hangingPunct="1"/>
            <a:endParaRPr lang="en-US" dirty="0"/>
          </a:p>
        </p:txBody>
      </p:sp>
    </p:spTree>
    <p:extLst>
      <p:ext uri="{BB962C8B-B14F-4D97-AF65-F5344CB8AC3E}">
        <p14:creationId xmlns:p14="http://schemas.microsoft.com/office/powerpoint/2010/main" val="1739143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of the four categories comprising the MIPS Composite score will</a:t>
            </a:r>
            <a:r>
              <a:rPr lang="en-US" baseline="0" dirty="0" smtClean="0"/>
              <a:t> receive a weight, as outlined in the slide. </a:t>
            </a:r>
          </a:p>
          <a:p>
            <a:endParaRPr lang="en-US" dirty="0"/>
          </a:p>
          <a:p>
            <a:r>
              <a:rPr lang="en-US" baseline="0" dirty="0" smtClean="0"/>
              <a:t>The MACRA</a:t>
            </a:r>
            <a:r>
              <a:rPr lang="en-US" dirty="0" smtClean="0"/>
              <a:t> requires a heavier emphasis on quality and resource use measures than on the other two performance categories. In general, those two categories must make up 60 percent of the score.</a:t>
            </a:r>
            <a:endParaRPr lang="en-US" baseline="0" dirty="0" smtClean="0"/>
          </a:p>
          <a:p>
            <a:endParaRPr lang="en-US" baseline="0" dirty="0" smtClean="0"/>
          </a:p>
          <a:p>
            <a:r>
              <a:rPr lang="en-US" baseline="0" dirty="0" smtClean="0"/>
              <a:t>However, CMS has some discretion to vary percentages on a number of factors. For example, CMS could choose to reduce the weight of</a:t>
            </a:r>
            <a:r>
              <a:rPr lang="en-US" dirty="0" smtClean="0"/>
              <a:t> the Meaningful Use category if there is insufficient adoption of EHRs. Similarly, it could reduce the weight of the clinical practice improvement activities if there are not enough activities in which professionals can participate.</a:t>
            </a:r>
          </a:p>
          <a:p>
            <a:endParaRPr lang="en-US" baseline="0" dirty="0"/>
          </a:p>
          <a:p>
            <a:r>
              <a:rPr lang="en-US" dirty="0" smtClean="0"/>
              <a:t>Lastly, CMS will assign professionals that fail to</a:t>
            </a:r>
            <a:r>
              <a:rPr lang="en-US" baseline="0" dirty="0" smtClean="0"/>
              <a:t> meet a reporting requirement the lowest possible score for that category. So for example, if a professional does not submit quality data, they would receive the lowest score in the quality category</a:t>
            </a:r>
          </a:p>
          <a:p>
            <a:endParaRPr lang="en-US" baseline="0" dirty="0" smtClean="0"/>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pPr>
                <a:defRPr/>
              </a:pPr>
              <a:t>10</a:t>
            </a:fld>
            <a:endParaRPr lang="en-US" dirty="0"/>
          </a:p>
        </p:txBody>
      </p:sp>
    </p:spTree>
    <p:extLst>
      <p:ext uri="{BB962C8B-B14F-4D97-AF65-F5344CB8AC3E}">
        <p14:creationId xmlns:p14="http://schemas.microsoft.com/office/powerpoint/2010/main" val="3632884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1806" y="4415159"/>
            <a:ext cx="5814390" cy="4500243"/>
          </a:xfrm>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dirty="0" smtClean="0"/>
              <a:t>*******This</a:t>
            </a:r>
            <a:r>
              <a:rPr lang="en-US" baseline="0" dirty="0" smtClean="0"/>
              <a:t> slide contains animation*******</a:t>
            </a:r>
          </a:p>
          <a:p>
            <a:pPr marL="0" marR="0" indent="0" algn="l" defTabSz="914400" rtl="0" eaLnBrk="0" fontAlgn="base" latinLnBrk="0" hangingPunct="0">
              <a:lnSpc>
                <a:spcPct val="100000"/>
              </a:lnSpc>
              <a:spcBef>
                <a:spcPts val="0"/>
              </a:spcBef>
              <a:spcAft>
                <a:spcPct val="0"/>
              </a:spcAft>
              <a:buClrTx/>
              <a:buSzTx/>
              <a:buFontTx/>
              <a:buNone/>
              <a:tabLst/>
              <a:defRPr/>
            </a:pPr>
            <a:r>
              <a:rPr lang="en-US" dirty="0" smtClean="0"/>
              <a:t>Once CMS has determined a composite score, it must then use that score to determine upward, neutral or downward adjustments. </a:t>
            </a:r>
          </a:p>
          <a:p>
            <a:pPr marL="0" marR="0" indent="0" algn="l" defTabSz="914400" rtl="0" eaLnBrk="0" fontAlgn="base" latinLnBrk="0" hangingPunct="0">
              <a:lnSpc>
                <a:spcPct val="100000"/>
              </a:lnSpc>
              <a:spcBef>
                <a:spcPts val="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ts val="0"/>
              </a:spcBef>
              <a:spcAft>
                <a:spcPct val="0"/>
              </a:spcAft>
              <a:buClrTx/>
              <a:buSzTx/>
              <a:buFontTx/>
              <a:buNone/>
              <a:tabLst/>
              <a:defRPr/>
            </a:pPr>
            <a:r>
              <a:rPr lang="en-US" dirty="0" smtClean="0"/>
              <a:t>FIRST</a:t>
            </a:r>
            <a:r>
              <a:rPr lang="en-US" baseline="0" dirty="0" smtClean="0"/>
              <a:t> </a:t>
            </a:r>
            <a:r>
              <a:rPr lang="en-US" dirty="0" smtClean="0"/>
              <a:t>CLICK:</a:t>
            </a:r>
          </a:p>
          <a:p>
            <a:pPr marL="0" marR="0" indent="0" algn="l" defTabSz="914400" rtl="0" eaLnBrk="0" fontAlgn="base" latinLnBrk="0" hangingPunct="0">
              <a:lnSpc>
                <a:spcPct val="100000"/>
              </a:lnSpc>
              <a:spcBef>
                <a:spcPts val="0"/>
              </a:spcBef>
              <a:spcAft>
                <a:spcPct val="0"/>
              </a:spcAft>
              <a:buClrTx/>
              <a:buSzTx/>
              <a:buFontTx/>
              <a:buNone/>
              <a:tabLst/>
              <a:defRPr/>
            </a:pPr>
            <a:r>
              <a:rPr lang="en-US" dirty="0" smtClean="0"/>
              <a:t>CMS will first </a:t>
            </a:r>
            <a:r>
              <a:rPr lang="en-US" baseline="0" dirty="0" smtClean="0"/>
              <a:t>determine a “performance threshold” for each year of the program based on the performance of all providers in the MIPS. Professionals with MIPS Composite scores above the threshold receive positive payment adjustments on a sliding scale. Professionals with scores below the threshold receive negative payment adjustments on a sliding scale</a:t>
            </a:r>
          </a:p>
          <a:p>
            <a:pPr marL="0" marR="0" indent="0" algn="l" defTabSz="914400" rtl="0" eaLnBrk="0" fontAlgn="base" latinLnBrk="0" hangingPunct="0">
              <a:lnSpc>
                <a:spcPct val="100000"/>
              </a:lnSpc>
              <a:spcBef>
                <a:spcPts val="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ts val="0"/>
              </a:spcBef>
              <a:spcAft>
                <a:spcPct val="0"/>
              </a:spcAft>
              <a:buClrTx/>
              <a:buSzTx/>
              <a:buFontTx/>
              <a:buNone/>
              <a:tabLst/>
              <a:defRPr/>
            </a:pPr>
            <a:r>
              <a:rPr lang="en-US" baseline="0" dirty="0" smtClean="0"/>
              <a:t>SECOND CLICK</a:t>
            </a:r>
          </a:p>
          <a:p>
            <a:pPr marL="0" marR="0" indent="0" algn="l" defTabSz="914400" rtl="0" eaLnBrk="0" fontAlgn="base" latinLnBrk="0" hangingPunct="0">
              <a:lnSpc>
                <a:spcPct val="100000"/>
              </a:lnSpc>
              <a:spcBef>
                <a:spcPts val="0"/>
              </a:spcBef>
              <a:spcAft>
                <a:spcPct val="0"/>
              </a:spcAft>
              <a:buClrTx/>
              <a:buSzTx/>
              <a:buFontTx/>
              <a:buNone/>
              <a:tabLst/>
              <a:defRPr/>
            </a:pPr>
            <a:r>
              <a:rPr lang="en-US" baseline="0" dirty="0" smtClean="0"/>
              <a:t>CMS then will then determine what MIPS Score is 25 percent of the performance threshold score. Any professionals scoring below that threshold will receive the maximum possible negative payment adjustment. That starts at 4 percent in CY 2019, and goes all the way up to 9 percent in 2022 and beyond.</a:t>
            </a:r>
          </a:p>
          <a:p>
            <a:pPr marL="0" marR="0" indent="0" algn="l" defTabSz="914400" rtl="0" eaLnBrk="0" fontAlgn="base" latinLnBrk="0" hangingPunct="0">
              <a:lnSpc>
                <a:spcPct val="100000"/>
              </a:lnSpc>
              <a:spcBef>
                <a:spcPts val="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ts val="0"/>
              </a:spcBef>
              <a:spcAft>
                <a:spcPct val="0"/>
              </a:spcAft>
              <a:buClrTx/>
              <a:buSzTx/>
              <a:buFontTx/>
              <a:buNone/>
              <a:tabLst/>
              <a:defRPr/>
            </a:pPr>
            <a:r>
              <a:rPr lang="en-US" baseline="0" dirty="0" smtClean="0"/>
              <a:t>FINAL CLICK</a:t>
            </a:r>
          </a:p>
          <a:p>
            <a:pPr marL="0" marR="0" indent="0" algn="l" defTabSz="914400" rtl="0" eaLnBrk="0" fontAlgn="base" latinLnBrk="0" hangingPunct="0">
              <a:lnSpc>
                <a:spcPct val="100000"/>
              </a:lnSpc>
              <a:spcBef>
                <a:spcPts val="0"/>
              </a:spcBef>
              <a:spcAft>
                <a:spcPct val="0"/>
              </a:spcAft>
              <a:buClrTx/>
              <a:buSzTx/>
              <a:buFontTx/>
              <a:buNone/>
              <a:tabLst/>
              <a:defRPr/>
            </a:pPr>
            <a:r>
              <a:rPr lang="en-US" baseline="0" dirty="0" smtClean="0"/>
              <a:t>As noted earlier, the MIPS is a budget neutral program. CMS can pay no more out in incentives than it collects in incentives.</a:t>
            </a:r>
            <a:r>
              <a:rPr lang="en-US" dirty="0" smtClean="0"/>
              <a:t> </a:t>
            </a:r>
            <a:r>
              <a:rPr lang="en-US" baseline="0" dirty="0" smtClean="0"/>
              <a:t>However, for CYs 2019 through 2024, the MACRA authorizes an “exceptional performance bonus” for the top performers in the MIPS. This is funded separately from the other MIPS adjustments. Each year, CMS will need to determine a threshold</a:t>
            </a:r>
            <a:r>
              <a:rPr lang="en-US" dirty="0" smtClean="0"/>
              <a:t> score above which the bonus would apply.</a:t>
            </a:r>
            <a:r>
              <a:rPr lang="en-US" baseline="0" dirty="0" smtClean="0"/>
              <a:t> </a:t>
            </a:r>
            <a:endParaRPr lang="en-US" dirty="0" smtClean="0"/>
          </a:p>
          <a:p>
            <a:pPr>
              <a:spcBef>
                <a:spcPts val="0"/>
              </a:spcBef>
            </a:pPr>
            <a:endParaRPr lang="en-US" dirty="0"/>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pPr>
                <a:defRPr/>
              </a:pPr>
              <a:t>11</a:t>
            </a:fld>
            <a:endParaRPr lang="en-US" dirty="0"/>
          </a:p>
        </p:txBody>
      </p:sp>
    </p:spTree>
    <p:extLst>
      <p:ext uri="{BB962C8B-B14F-4D97-AF65-F5344CB8AC3E}">
        <p14:creationId xmlns:p14="http://schemas.microsoft.com/office/powerpoint/2010/main" val="1852389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MACRA</a:t>
            </a:r>
            <a:r>
              <a:rPr lang="en-US" baseline="0" dirty="0" smtClean="0"/>
              <a:t> creates a separate payment “track” for physicians who provide a significant amount of care through alternative payment models. </a:t>
            </a:r>
            <a:endParaRPr lang="en-US" dirty="0" smtClean="0"/>
          </a:p>
          <a:p>
            <a:pPr marL="171450" indent="-171450">
              <a:buFont typeface="Arial" panose="020B0604020202020204" pitchFamily="34" charset="0"/>
              <a:buChar char="•"/>
            </a:pPr>
            <a:r>
              <a:rPr lang="en-US" dirty="0" smtClean="0"/>
              <a:t>Qualifying</a:t>
            </a:r>
            <a:r>
              <a:rPr lang="en-US" baseline="0" dirty="0" smtClean="0"/>
              <a:t> physicians are exempt from the MIPS reporting requirements and potential payment adjustments. </a:t>
            </a:r>
            <a:endParaRPr lang="en-US" dirty="0" smtClean="0"/>
          </a:p>
          <a:p>
            <a:pPr marL="171450" indent="-171450">
              <a:buFont typeface="Arial" panose="020B0604020202020204" pitchFamily="34" charset="0"/>
              <a:buChar char="•"/>
            </a:pPr>
            <a:r>
              <a:rPr lang="en-US" dirty="0" smtClean="0"/>
              <a:t>Instead, those physicians </a:t>
            </a:r>
            <a:r>
              <a:rPr lang="en-US" baseline="0" dirty="0" smtClean="0"/>
              <a:t>who </a:t>
            </a:r>
            <a:r>
              <a:rPr lang="en-US" baseline="0" dirty="0" smtClean="0"/>
              <a:t>qualify for the APM exemption will receive an annual bonus of 5 percent of their payments under the PFS from 2019 through 2024</a:t>
            </a:r>
            <a:r>
              <a:rPr lang="en-US" baseline="0" dirty="0" smtClean="0"/>
              <a:t>. </a:t>
            </a:r>
          </a:p>
          <a:p>
            <a:pPr marL="171450" indent="-171450">
              <a:buFont typeface="Arial" panose="020B0604020202020204" pitchFamily="34" charset="0"/>
              <a:buChar char="•"/>
            </a:pPr>
            <a:r>
              <a:rPr lang="en-US" baseline="0" dirty="0" smtClean="0"/>
              <a:t>The incentive is on top of any shared savings or other incentives physicians may receive under the APMs in which they participate.</a:t>
            </a:r>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pPr>
                <a:defRPr/>
              </a:pPr>
              <a:t>12</a:t>
            </a:fld>
            <a:endParaRPr lang="en-US" dirty="0"/>
          </a:p>
        </p:txBody>
      </p:sp>
    </p:spTree>
    <p:extLst>
      <p:ext uri="{BB962C8B-B14F-4D97-AF65-F5344CB8AC3E}">
        <p14:creationId xmlns:p14="http://schemas.microsoft.com/office/powerpoint/2010/main" val="1554459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To </a:t>
            </a:r>
            <a:r>
              <a:rPr lang="en-US" dirty="0" smtClean="0"/>
              <a:t>qualify for APM</a:t>
            </a:r>
            <a:r>
              <a:rPr lang="en-US" baseline="0" dirty="0" smtClean="0"/>
              <a:t> exemption for the MIPS, physicians must receive a certain percentage of their payments </a:t>
            </a:r>
            <a:r>
              <a:rPr lang="en-US" baseline="0" dirty="0" smtClean="0"/>
              <a:t>from providing care through an eligible APM entity.  </a:t>
            </a:r>
            <a:r>
              <a:rPr lang="en-US" baseline="0" dirty="0" smtClean="0"/>
              <a:t>This may be measured either as a percentage of Medicare PFS payments, or as a percentage of total payments (from all payers</a:t>
            </a:r>
            <a:r>
              <a:rPr lang="en-US" baseline="0" dirty="0" smtClean="0"/>
              <a:t>).</a:t>
            </a:r>
            <a:endParaRPr lang="en-US" baseline="0" dirty="0" smtClean="0"/>
          </a:p>
          <a:p>
            <a:pPr marL="171450" indent="-171450">
              <a:buFont typeface="Arial" panose="020B0604020202020204" pitchFamily="34" charset="0"/>
              <a:buChar char="•"/>
            </a:pPr>
            <a:r>
              <a:rPr lang="en-US" baseline="0" dirty="0" smtClean="0"/>
              <a:t>An APM entity is an organization with which the physician participates in an alternative payment model – for example, it could be a hospital, a physician group, or an accountable care organization. To be eligible under the MACRA, the APM entity has to:</a:t>
            </a:r>
          </a:p>
          <a:p>
            <a:pPr marL="628650" lvl="1" indent="-171450">
              <a:buFont typeface="Arial" panose="020B0604020202020204" pitchFamily="34" charset="0"/>
              <a:buChar char="•"/>
            </a:pPr>
            <a:r>
              <a:rPr lang="en-US" baseline="0" dirty="0" smtClean="0"/>
              <a:t>Participate in an APM that requires use of certified EHR technology and ties payments to quality measures comparable to those in the MIPS quality category</a:t>
            </a:r>
          </a:p>
          <a:p>
            <a:pPr marL="628650" lvl="1" indent="-171450">
              <a:buFont typeface="Arial" panose="020B0604020202020204" pitchFamily="34" charset="0"/>
              <a:buChar char="•"/>
            </a:pPr>
            <a:r>
              <a:rPr lang="en-US" baseline="0" dirty="0" smtClean="0"/>
              <a:t>Bear more than a nominal amount of financial risk. CMS will have to define exactly what this means. The AHA has urged CMS to define it broadly, so that eligible APMs are not limited to those that require downside risk. </a:t>
            </a:r>
          </a:p>
          <a:p>
            <a:pPr marL="171450" lvl="0" indent="-171450">
              <a:buFont typeface="Arial" panose="020B0604020202020204" pitchFamily="34" charset="0"/>
              <a:buChar char="•"/>
            </a:pPr>
            <a:r>
              <a:rPr lang="en-US" baseline="0" dirty="0" smtClean="0"/>
              <a:t>NOTE</a:t>
            </a:r>
            <a:r>
              <a:rPr lang="en-US" baseline="0" dirty="0" smtClean="0"/>
              <a:t>, just for background – we have gotten several questions on how Medicare Advantage plans will be treated for purposes of the APM exemption. This issue is not explicitly addressed in the statute, so it will depend on CMS’s rulemaking. We have flagged it for follow up with the agency, and potentially for Congress as well.</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pPr>
                <a:defRPr/>
              </a:pPr>
              <a:t>13</a:t>
            </a:fld>
            <a:endParaRPr lang="en-US" dirty="0"/>
          </a:p>
        </p:txBody>
      </p:sp>
    </p:spTree>
    <p:extLst>
      <p:ext uri="{BB962C8B-B14F-4D97-AF65-F5344CB8AC3E}">
        <p14:creationId xmlns:p14="http://schemas.microsoft.com/office/powerpoint/2010/main" val="2825978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For Medicare, the statute specifies the models listed on the slide as APMs. </a:t>
            </a:r>
          </a:p>
          <a:p>
            <a:pPr marL="171450" indent="-171450">
              <a:buFont typeface="Arial" panose="020B0604020202020204" pitchFamily="34" charset="0"/>
              <a:buChar char="•"/>
            </a:pPr>
            <a:r>
              <a:rPr lang="en-US" baseline="0" dirty="0" smtClean="0"/>
              <a:t>Though </a:t>
            </a:r>
            <a:r>
              <a:rPr lang="en-US" baseline="0" dirty="0" smtClean="0"/>
              <a:t>the statute specifies MSSP ACOs as eligible APMs, it also requires that an APM bear more than nominal financial risk. </a:t>
            </a:r>
            <a:r>
              <a:rPr lang="en-US" baseline="0" dirty="0" smtClean="0"/>
              <a:t>Depending on how CMS defines risk, this </a:t>
            </a:r>
            <a:r>
              <a:rPr lang="en-US" baseline="0" dirty="0" smtClean="0"/>
              <a:t>could mean that the </a:t>
            </a:r>
            <a:r>
              <a:rPr lang="en-US" baseline="0" dirty="0" smtClean="0"/>
              <a:t>vast majority of </a:t>
            </a:r>
            <a:r>
              <a:rPr lang="en-US" baseline="0" dirty="0" smtClean="0"/>
              <a:t>MSSP ACOs that are currently enrolled in the downside risk-only track would not qualify as an APM.</a:t>
            </a:r>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pPr>
                <a:defRPr/>
              </a:pPr>
              <a:t>14</a:t>
            </a:fld>
            <a:endParaRPr lang="en-US" dirty="0"/>
          </a:p>
        </p:txBody>
      </p:sp>
    </p:spTree>
    <p:extLst>
      <p:ext uri="{BB962C8B-B14F-4D97-AF65-F5344CB8AC3E}">
        <p14:creationId xmlns:p14="http://schemas.microsoft.com/office/powerpoint/2010/main" val="700598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a:t>
            </a:r>
            <a:r>
              <a:rPr lang="en-US" baseline="0" dirty="0" smtClean="0"/>
              <a:t> slide shows the percentages of payments that must be made through an APM to qualify for that “track.” </a:t>
            </a:r>
          </a:p>
          <a:p>
            <a:pPr marL="171450" indent="-171450">
              <a:buFont typeface="Arial" panose="020B0604020202020204" pitchFamily="34" charset="0"/>
              <a:buChar char="•"/>
            </a:pPr>
            <a:r>
              <a:rPr lang="en-US" baseline="0" dirty="0" smtClean="0"/>
              <a:t>In 2019 and 2020, physicians would need to receive at least 25 percent of their Medicare PFS payments through an APM to qualify for the APM exemption.</a:t>
            </a:r>
          </a:p>
          <a:p>
            <a:pPr marL="171450" lvl="0" indent="-171450">
              <a:buFont typeface="Arial" panose="020B0604020202020204" pitchFamily="34" charset="0"/>
              <a:buChar char="•"/>
            </a:pPr>
            <a:r>
              <a:rPr lang="en-US" baseline="0" dirty="0" smtClean="0"/>
              <a:t>In subsequent years, there is a higher threshold of payment that must be made through APMs in order for a physician to qualify. This higher threshold could be met by either Medicare PFS payments, or by total payments across all payers (including Medicare). Note that in every year, a physician will need to have a baseline of at least 25 percent of Medicare PFS payments coming through an APM to qualify. The thresholds work as follows:</a:t>
            </a:r>
          </a:p>
          <a:p>
            <a:pPr marL="628650" lvl="1" indent="-171450">
              <a:buFont typeface="Arial" panose="020B0604020202020204" pitchFamily="34" charset="0"/>
              <a:buChar char="•"/>
            </a:pPr>
            <a:r>
              <a:rPr lang="en-US" baseline="0" dirty="0" smtClean="0"/>
              <a:t>In 2021 and 2122, either 50 percent of Medicare payments or 50 percent of all payments (with at least 25 percent of Medicare payments) through an APM</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In 2023 and beyond, either 75 percent of Medicare payments or 75 percent of all payments (with at least 25 percent of Medicare payments) through an APM</a:t>
            </a:r>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pPr>
                <a:defRPr/>
              </a:pPr>
              <a:t>15</a:t>
            </a:fld>
            <a:endParaRPr lang="en-US" dirty="0"/>
          </a:p>
        </p:txBody>
      </p:sp>
    </p:spTree>
    <p:extLst>
      <p:ext uri="{BB962C8B-B14F-4D97-AF65-F5344CB8AC3E}">
        <p14:creationId xmlns:p14="http://schemas.microsoft.com/office/powerpoint/2010/main" val="1788637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This slide</a:t>
            </a:r>
            <a:r>
              <a:rPr lang="en-US" baseline="0" dirty="0" smtClean="0"/>
              <a:t> shows how all the APM requirements act together to drill down to which physicians will qualify for the APM incentives:</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At the bottom is the universe of alternative payment models</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Under Medicare, the statute says that only certain APMs are included</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Only some of the entities participating in APMs will meet the requirements to be an eligible APM entity. For example, if CMS defines “nominal risk for monetary loss” as downside risk, Track 1 MSSP ACOs will be excluded.</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Among professionals provide significant care through the APM entities:</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Some will meet the thresholds discussed on the prior slide and will be “qualifying professionals” and receive all APM incentives</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Some may fall just short of the threshold, though they still provide a significant amount of care (exceeding slightly lower thresholds set in the statute). These physicians are considered “partial qualifying professionals.” They are exempt from the MIPS – though they can choose to participate – but do not get any other incentives for their participation in the APMs.</a:t>
            </a:r>
            <a:endParaRPr lang="en-US" dirty="0"/>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pPr>
                <a:defRPr/>
              </a:pPr>
              <a:t>16</a:t>
            </a:fld>
            <a:endParaRPr lang="en-US" dirty="0"/>
          </a:p>
        </p:txBody>
      </p:sp>
    </p:spTree>
    <p:extLst>
      <p:ext uri="{BB962C8B-B14F-4D97-AF65-F5344CB8AC3E}">
        <p14:creationId xmlns:p14="http://schemas.microsoft.com/office/powerpoint/2010/main" val="1353551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Beginning in 2026, physicians in the MIPS will receive an annual update of 0.25 percent,</a:t>
            </a:r>
            <a:r>
              <a:rPr lang="en-US" baseline="0" dirty="0" smtClean="0"/>
              <a:t> while those in the APM track will receive an annual update of 0.75 percent.</a:t>
            </a:r>
          </a:p>
          <a:p>
            <a:pPr marL="171450" indent="-171450">
              <a:buFont typeface="Arial" panose="020B0604020202020204" pitchFamily="34" charset="0"/>
              <a:buChar char="•"/>
            </a:pPr>
            <a:r>
              <a:rPr lang="en-US" baseline="0" dirty="0" smtClean="0"/>
              <a:t>Physicians/professionals in the MIPS will continue to have 9 percent of payment at risk each year, tied to performance measurement</a:t>
            </a:r>
            <a:r>
              <a:rPr lang="en-US" baseline="0" dirty="0" smtClean="0"/>
              <a:t>. Notice, in contrast, that the 5% bonus for those in alternative payment models goes away.</a:t>
            </a: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pPr>
                <a:defRPr/>
              </a:pPr>
              <a:t>17</a:t>
            </a:fld>
            <a:endParaRPr lang="en-US" dirty="0"/>
          </a:p>
        </p:txBody>
      </p:sp>
    </p:spTree>
    <p:extLst>
      <p:ext uri="{BB962C8B-B14F-4D97-AF65-F5344CB8AC3E}">
        <p14:creationId xmlns:p14="http://schemas.microsoft.com/office/powerpoint/2010/main" val="2868251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how the potential payment increases and reductions compare to the existing</a:t>
            </a:r>
            <a:r>
              <a:rPr lang="en-US" baseline="0" dirty="0" smtClean="0"/>
              <a:t> physician reporting and performance measurement programs.</a:t>
            </a:r>
            <a:endParaRPr lang="en-US" dirty="0"/>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pPr>
                <a:defRPr/>
              </a:pPr>
              <a:t>18</a:t>
            </a:fld>
            <a:endParaRPr lang="en-US" dirty="0"/>
          </a:p>
        </p:txBody>
      </p:sp>
    </p:spTree>
    <p:extLst>
      <p:ext uri="{BB962C8B-B14F-4D97-AF65-F5344CB8AC3E}">
        <p14:creationId xmlns:p14="http://schemas.microsoft.com/office/powerpoint/2010/main" val="4106407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how the MACRA</a:t>
            </a:r>
            <a:r>
              <a:rPr lang="en-US" baseline="0" dirty="0" smtClean="0"/>
              <a:t> payment cuts and increases are implemented over the first eight years of the program.</a:t>
            </a:r>
            <a:endParaRPr lang="en-US" dirty="0"/>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pPr>
                <a:defRPr/>
              </a:pPr>
              <a:t>19</a:t>
            </a:fld>
            <a:endParaRPr lang="en-US" dirty="0"/>
          </a:p>
        </p:txBody>
      </p:sp>
    </p:spTree>
    <p:extLst>
      <p:ext uri="{BB962C8B-B14F-4D97-AF65-F5344CB8AC3E}">
        <p14:creationId xmlns:p14="http://schemas.microsoft.com/office/powerpoint/2010/main" val="262008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pPr>
                <a:defRPr/>
              </a:pPr>
              <a:t>2</a:t>
            </a:fld>
            <a:endParaRPr lang="en-US" dirty="0"/>
          </a:p>
        </p:txBody>
      </p:sp>
    </p:spTree>
    <p:extLst>
      <p:ext uri="{BB962C8B-B14F-4D97-AF65-F5344CB8AC3E}">
        <p14:creationId xmlns:p14="http://schemas.microsoft.com/office/powerpoint/2010/main" val="2693833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puts</a:t>
            </a:r>
            <a:r>
              <a:rPr lang="en-US" baseline="0" dirty="0" smtClean="0"/>
              <a:t> all the pieces together to illustrate how a physician would figure out if he/she is in the MIPS or has qualified for the APM exemption.</a:t>
            </a:r>
            <a:endParaRPr lang="en-US" dirty="0"/>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pPr>
                <a:defRPr/>
              </a:pPr>
              <a:t>20</a:t>
            </a:fld>
            <a:endParaRPr lang="en-US" dirty="0"/>
          </a:p>
        </p:txBody>
      </p:sp>
    </p:spTree>
    <p:extLst>
      <p:ext uri="{BB962C8B-B14F-4D97-AF65-F5344CB8AC3E}">
        <p14:creationId xmlns:p14="http://schemas.microsoft.com/office/powerpoint/2010/main" val="305962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We expect the new physician payment system will have a number of important impacts on hospitals in the coming </a:t>
            </a:r>
            <a:r>
              <a:rPr lang="en-US" baseline="0" dirty="0" smtClean="0"/>
              <a:t>years. </a:t>
            </a:r>
            <a:r>
              <a:rPr lang="en-US" baseline="0" dirty="0" smtClean="0"/>
              <a:t>A few potential impacts have emerged from our early discussions with members.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most directly impacted hospitals will be those that employ their physicians. Those hospitals will need to absorb the costs of compliance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But we also expect this new payment system will impact the continued shift in hospital-physician relationships. For example, some physicians may find the stability of hospital employment more appealing.</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And given the significant incentives to participate in APMs, there may be more pressure from physicians for hospitals to participate in risk bearing relationships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pPr>
                <a:defRPr/>
              </a:pPr>
              <a:t>21</a:t>
            </a:fld>
            <a:endParaRPr lang="en-US" dirty="0"/>
          </a:p>
        </p:txBody>
      </p:sp>
    </p:spTree>
    <p:extLst>
      <p:ext uri="{BB962C8B-B14F-4D97-AF65-F5344CB8AC3E}">
        <p14:creationId xmlns:p14="http://schemas.microsoft.com/office/powerpoint/2010/main" val="514668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As noted</a:t>
            </a:r>
            <a:r>
              <a:rPr lang="en-US" baseline="0" dirty="0" smtClean="0"/>
              <a:t> at the beginning of the presentation, CMS will release a rule sometime this spring to begin implementation of the new payment system. They began that work with a request for information (RFI) released last fall. The AHA provided feedback to CMS on hospital priorities for implementation.</a:t>
            </a:r>
          </a:p>
          <a:p>
            <a:pPr marL="171450" indent="-171450">
              <a:buFont typeface="Arial" panose="020B0604020202020204" pitchFamily="34" charset="0"/>
              <a:buChar char="•"/>
            </a:pPr>
            <a:r>
              <a:rPr lang="en-US" baseline="0" dirty="0" smtClean="0"/>
              <a:t>The AHA will continue to monitor CMS’s implementation and provide input. AHA staff are working with an advisory group of clinical leaders from among hospitals and health systems to develop our response to CMS. </a:t>
            </a:r>
          </a:p>
          <a:p>
            <a:pPr marL="171450" indent="-171450">
              <a:buFont typeface="Arial" panose="020B0604020202020204" pitchFamily="34" charset="0"/>
              <a:buChar char="•"/>
            </a:pPr>
            <a:r>
              <a:rPr lang="en-US" baseline="0" dirty="0" smtClean="0"/>
              <a:t>In addition, AHA staff are working to educate our members and the physicians with whom they partner on the changes.</a:t>
            </a:r>
            <a:endParaRPr lang="en-US" dirty="0"/>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pPr>
                <a:defRPr/>
              </a:pPr>
              <a:t>22</a:t>
            </a:fld>
            <a:endParaRPr lang="en-US" dirty="0"/>
          </a:p>
        </p:txBody>
      </p:sp>
    </p:spTree>
    <p:extLst>
      <p:ext uri="{BB962C8B-B14F-4D97-AF65-F5344CB8AC3E}">
        <p14:creationId xmlns:p14="http://schemas.microsoft.com/office/powerpoint/2010/main" val="366434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rPr>
              <a:t>On the educational front, </a:t>
            </a:r>
            <a:r>
              <a:rPr lang="en-US" dirty="0" smtClean="0">
                <a:latin typeface="+mn-lt"/>
              </a:rPr>
              <a:t>the AHA has been </a:t>
            </a:r>
            <a:r>
              <a:rPr lang="en-US" dirty="0" smtClean="0">
                <a:latin typeface="+mn-lt"/>
              </a:rPr>
              <a:t>pulling together resources that hospital leaders can use both to educate themselves and the physicians with whom they work on the MACRA. This education is especially important since </a:t>
            </a:r>
            <a:r>
              <a:rPr lang="en-US" dirty="0" smtClean="0">
                <a:latin typeface="+mn-lt"/>
              </a:rPr>
              <a:t>the new </a:t>
            </a:r>
            <a:r>
              <a:rPr lang="en-US" dirty="0" smtClean="0">
                <a:latin typeface="+mn-lt"/>
              </a:rPr>
              <a:t>payment system </a:t>
            </a:r>
            <a:r>
              <a:rPr lang="en-US" dirty="0" smtClean="0">
                <a:latin typeface="+mn-lt"/>
              </a:rPr>
              <a:t>likely will </a:t>
            </a:r>
            <a:r>
              <a:rPr lang="en-US" dirty="0" smtClean="0">
                <a:latin typeface="+mn-lt"/>
              </a:rPr>
              <a:t>have a significant impact on hospital-physician relationships.</a:t>
            </a:r>
          </a:p>
          <a:p>
            <a:endParaRPr lang="en-US" dirty="0">
              <a:latin typeface="+mn-lt"/>
            </a:endParaRPr>
          </a:p>
          <a:p>
            <a:r>
              <a:rPr lang="en-US" dirty="0" smtClean="0">
                <a:latin typeface="+mn-lt"/>
              </a:rPr>
              <a:t>AHA </a:t>
            </a:r>
            <a:r>
              <a:rPr lang="en-US" dirty="0" smtClean="0">
                <a:latin typeface="+mn-lt"/>
              </a:rPr>
              <a:t>recently launched a website with a number of resources including an ‘on demand’ webinar providing a brief overview of the MACRA, an issue brief, an implementation timeline and other helpful materials.</a:t>
            </a:r>
          </a:p>
          <a:p>
            <a:endParaRPr lang="en-US" dirty="0">
              <a:latin typeface="+mn-lt"/>
            </a:endParaRPr>
          </a:p>
          <a:p>
            <a:r>
              <a:rPr lang="en-US" dirty="0" smtClean="0">
                <a:latin typeface="+mn-lt"/>
              </a:rPr>
              <a:t>Please visit </a:t>
            </a:r>
            <a:r>
              <a:rPr lang="en-US" dirty="0" smtClean="0">
                <a:latin typeface="+mn-lt"/>
              </a:rPr>
              <a:t>the website  – the address is on the </a:t>
            </a:r>
            <a:r>
              <a:rPr lang="en-US" dirty="0" smtClean="0">
                <a:latin typeface="+mn-lt"/>
              </a:rPr>
              <a:t>slide. It will be updated frequently as implementation of MACRA moves forward.</a:t>
            </a:r>
          </a:p>
          <a:p>
            <a:endParaRPr lang="en-US" dirty="0" smtClean="0">
              <a:latin typeface="+mn-lt"/>
            </a:endParaRPr>
          </a:p>
          <a:p>
            <a:r>
              <a:rPr lang="en-US" dirty="0" smtClean="0">
                <a:latin typeface="+mn-lt"/>
              </a:rPr>
              <a:t>In addition, the AHA</a:t>
            </a:r>
            <a:r>
              <a:rPr lang="en-US" baseline="0" dirty="0" smtClean="0">
                <a:latin typeface="+mn-lt"/>
              </a:rPr>
              <a:t> has set up a mailbox – MACRA@aha.org – where you can email AHA staff with questions and comments about the MACRA.</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C2E6FAA2-F678-4A68-889E-9FE6A6AC487F}" type="slidenum">
              <a:rPr lang="en-US" smtClean="0"/>
              <a:pPr>
                <a:defRPr/>
              </a:pPr>
              <a:t>23</a:t>
            </a:fld>
            <a:endParaRPr lang="en-US"/>
          </a:p>
        </p:txBody>
      </p:sp>
    </p:spTree>
    <p:extLst>
      <p:ext uri="{BB962C8B-B14F-4D97-AF65-F5344CB8AC3E}">
        <p14:creationId xmlns:p14="http://schemas.microsoft.com/office/powerpoint/2010/main" val="4220406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defTabSz="922727"/>
            <a:fld id="{70F80D41-CE67-4651-AFCF-1670281BECBA}" type="slidenum">
              <a:rPr lang="en-US" smtClean="0"/>
              <a:pPr defTabSz="922727"/>
              <a:t>24</a:t>
            </a:fld>
            <a:endParaRPr lang="en-US" dirty="0" smtClean="0"/>
          </a:p>
        </p:txBody>
      </p:sp>
      <p:sp>
        <p:nvSpPr>
          <p:cNvPr id="19459" name="Rectangle 7"/>
          <p:cNvSpPr txBox="1">
            <a:spLocks noGrp="1" noChangeArrowheads="1"/>
          </p:cNvSpPr>
          <p:nvPr/>
        </p:nvSpPr>
        <p:spPr bwMode="auto">
          <a:xfrm>
            <a:off x="3884962" y="8830154"/>
            <a:ext cx="2971490" cy="464662"/>
          </a:xfrm>
          <a:prstGeom prst="rect">
            <a:avLst/>
          </a:prstGeom>
          <a:noFill/>
          <a:ln w="9525">
            <a:noFill/>
            <a:miter lim="800000"/>
            <a:headEnd/>
            <a:tailEnd/>
          </a:ln>
        </p:spPr>
        <p:txBody>
          <a:bodyPr lIns="92499" tIns="46249" rIns="92499" bIns="46249" anchor="b"/>
          <a:lstStyle/>
          <a:p>
            <a:pPr algn="r" defTabSz="922727"/>
            <a:fld id="{F8B4E2B6-DE35-452C-968B-726458448757}" type="slidenum">
              <a:rPr lang="en-US" sz="1300"/>
              <a:pPr algn="r" defTabSz="922727"/>
              <a:t>24</a:t>
            </a:fld>
            <a:endParaRPr lang="en-US" sz="1300" dirty="0"/>
          </a:p>
        </p:txBody>
      </p:sp>
      <p:sp>
        <p:nvSpPr>
          <p:cNvPr id="19460" name="Rectangle 2"/>
          <p:cNvSpPr>
            <a:spLocks noGrp="1" noRot="1" noChangeAspect="1" noChangeArrowheads="1" noTextEdit="1"/>
          </p:cNvSpPr>
          <p:nvPr>
            <p:ph type="sldImg"/>
          </p:nvPr>
        </p:nvSpPr>
        <p:spPr>
          <a:xfrm>
            <a:off x="1106488" y="695325"/>
            <a:ext cx="4648200" cy="3487738"/>
          </a:xfrm>
          <a:ln/>
        </p:spPr>
      </p:sp>
      <p:sp>
        <p:nvSpPr>
          <p:cNvPr id="19461" name="Rectangle 3"/>
          <p:cNvSpPr>
            <a:spLocks noGrp="1" noChangeArrowheads="1"/>
          </p:cNvSpPr>
          <p:nvPr>
            <p:ph type="body" idx="1"/>
          </p:nvPr>
        </p:nvSpPr>
        <p:spPr>
          <a:xfrm>
            <a:off x="685492" y="4415080"/>
            <a:ext cx="5487020" cy="4183539"/>
          </a:xfrm>
          <a:noFill/>
          <a:ln/>
        </p:spPr>
        <p:txBody>
          <a:bodyPr/>
          <a:lstStyle/>
          <a:p>
            <a:pPr eaLnBrk="1" hangingPunct="1"/>
            <a:endParaRPr lang="en-US" dirty="0"/>
          </a:p>
        </p:txBody>
      </p:sp>
    </p:spTree>
    <p:extLst>
      <p:ext uri="{BB962C8B-B14F-4D97-AF65-F5344CB8AC3E}">
        <p14:creationId xmlns:p14="http://schemas.microsoft.com/office/powerpoint/2010/main" val="11768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well know, the hospital and health care field</a:t>
            </a:r>
            <a:r>
              <a:rPr lang="en-US" baseline="0" dirty="0" smtClean="0"/>
              <a:t> is currently undergoing major changes.  There are many initiatives designed to push the health care field in this direction and hospitals are currently part of many pay for reporting and pay for performance initiatives as well as alternative payment models, including bundled payment programs.</a:t>
            </a:r>
          </a:p>
          <a:p>
            <a:endParaRPr lang="en-US" baseline="0" dirty="0" smtClean="0"/>
          </a:p>
          <a:p>
            <a:pPr defTabSz="905713">
              <a:defRPr/>
            </a:pPr>
            <a:r>
              <a:rPr lang="en-US" baseline="0" dirty="0" smtClean="0"/>
              <a:t>Last January, </a:t>
            </a:r>
            <a:r>
              <a:rPr lang="en-US" baseline="0" dirty="0" smtClean="0"/>
              <a:t>Secretary Burwell </a:t>
            </a:r>
            <a:r>
              <a:rPr lang="en-US" baseline="0" dirty="0" smtClean="0"/>
              <a:t>announced </a:t>
            </a:r>
            <a:r>
              <a:rPr lang="en-US" dirty="0"/>
              <a:t>HHS’s goals and timeline for moving the Medicare program toward paying for value, rather than volume. </a:t>
            </a:r>
            <a:r>
              <a:rPr lang="en-US" dirty="0" smtClean="0"/>
              <a:t>Specifically</a:t>
            </a:r>
            <a:r>
              <a:rPr lang="en-US" dirty="0" smtClean="0"/>
              <a:t>, HHS set a goal of tying 30 percent of traditional, or fee-for-service, Medicare payments to quality or value through alternative payment models by the end of 2016, and tying 50 percent of payments to these models by the end of 2018.  </a:t>
            </a:r>
            <a:r>
              <a:rPr lang="en-US" dirty="0" smtClean="0"/>
              <a:t>HHS </a:t>
            </a:r>
            <a:r>
              <a:rPr lang="en-US" dirty="0" smtClean="0"/>
              <a:t>also set a goal of tying 85 percent of all traditional Medicare payments to quality or value by 2016 and 90 percent by 2018.  </a:t>
            </a:r>
          </a:p>
          <a:p>
            <a:pPr defTabSz="905713">
              <a:defRPr/>
            </a:pPr>
            <a:endParaRPr lang="en-US" dirty="0" smtClean="0"/>
          </a:p>
          <a:p>
            <a:pPr defTabSz="905713">
              <a:defRPr/>
            </a:pPr>
            <a:r>
              <a:rPr lang="en-US" dirty="0" smtClean="0"/>
              <a:t>This is the first time in the history of the Medicare program that HHS has set explicit goals for alternative payment models and value-based payments</a:t>
            </a:r>
            <a:r>
              <a:rPr lang="en-US" dirty="0" smtClean="0"/>
              <a:t>. As we</a:t>
            </a:r>
            <a:r>
              <a:rPr lang="en-US" baseline="0" dirty="0" smtClean="0"/>
              <a:t> will discuss, the MACRA pushes physicians to move in a direction consistent with these goals.</a:t>
            </a:r>
            <a:endParaRPr lang="en-US" dirty="0" smtClean="0"/>
          </a:p>
          <a:p>
            <a:pPr defTabSz="905713">
              <a:defRPr/>
            </a:pPr>
            <a:endParaRPr lang="en-US" dirty="0"/>
          </a:p>
        </p:txBody>
      </p:sp>
      <p:sp>
        <p:nvSpPr>
          <p:cNvPr id="4" name="Slide Number Placeholder 3"/>
          <p:cNvSpPr>
            <a:spLocks noGrp="1"/>
          </p:cNvSpPr>
          <p:nvPr>
            <p:ph type="sldNum" sz="quarter" idx="10"/>
          </p:nvPr>
        </p:nvSpPr>
        <p:spPr/>
        <p:txBody>
          <a:bodyPr/>
          <a:lstStyle/>
          <a:p>
            <a:fld id="{E46A05C8-BEDA-4865-9C49-FC304385F36C}" type="slidenum">
              <a:rPr lang="en-US" smtClean="0"/>
              <a:pPr/>
              <a:t>3</a:t>
            </a:fld>
            <a:endParaRPr lang="en-US"/>
          </a:p>
        </p:txBody>
      </p:sp>
    </p:spTree>
    <p:extLst>
      <p:ext uri="{BB962C8B-B14F-4D97-AF65-F5344CB8AC3E}">
        <p14:creationId xmlns:p14="http://schemas.microsoft.com/office/powerpoint/2010/main" val="827270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how CMS sees the move from volume to value – in four different buckets.  And this lists some of the initiatives they consider to be in each bucket, to give you some context. </a:t>
            </a:r>
            <a:r>
              <a:rPr lang="en-US" baseline="0" dirty="0" smtClean="0"/>
              <a:t>The MACRA’s incentives will push physicians away from the FFS category, so that most physicians will be in the value-based category, and others will move to the alternative delivery models and population health/at risk categories..</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46A05C8-BEDA-4865-9C49-FC304385F36C}" type="slidenum">
              <a:rPr lang="en-US" smtClean="0"/>
              <a:pPr/>
              <a:t>4</a:t>
            </a:fld>
            <a:endParaRPr lang="en-US"/>
          </a:p>
        </p:txBody>
      </p:sp>
    </p:spTree>
    <p:extLst>
      <p:ext uri="{BB962C8B-B14F-4D97-AF65-F5344CB8AC3E}">
        <p14:creationId xmlns:p14="http://schemas.microsoft.com/office/powerpoint/2010/main" val="3211284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bottom line here – or, “why does this matter to me,” is that:</a:t>
            </a:r>
          </a:p>
          <a:p>
            <a:pPr marL="171450" indent="-171450">
              <a:buFont typeface="Arial" panose="020B0604020202020204" pitchFamily="34" charset="0"/>
              <a:buChar char="•"/>
            </a:pPr>
            <a:r>
              <a:rPr lang="en-US" baseline="0" dirty="0" smtClean="0"/>
              <a:t>Physicians will have more at stake in pay for performance. Specifically, most physicians will be subject to pay for performance requirements, and there will be a significant percentage of physician payments at stake.</a:t>
            </a:r>
          </a:p>
          <a:p>
            <a:pPr marL="171450" indent="-171450">
              <a:buFont typeface="Arial" panose="020B0604020202020204" pitchFamily="34" charset="0"/>
              <a:buChar char="•"/>
            </a:pPr>
            <a:r>
              <a:rPr lang="en-US" baseline="0" dirty="0" smtClean="0"/>
              <a:t>We anticipate that this will impact relationships between hospitals and physicians</a:t>
            </a:r>
          </a:p>
          <a:p>
            <a:pPr marL="171450" indent="-171450">
              <a:buFont typeface="Arial" panose="020B0604020202020204" pitchFamily="34" charset="0"/>
              <a:buChar char="•"/>
            </a:pPr>
            <a:r>
              <a:rPr lang="en-US" baseline="0" dirty="0" smtClean="0"/>
              <a:t>CMS will need to start rulemaking this year – and in fact, we anticipate that it will propose the first set of regulations this spring. The payment adjustments required under the new law do not start until 2019, which seems like a long way away. But based on how CMS has handled other performance measurement programs, the first reporting period will likely be 2017 – so CMS actually doesn’t have a lot of time to get this in place.</a:t>
            </a:r>
          </a:p>
          <a:p>
            <a:pPr marL="171450" indent="-171450">
              <a:buFont typeface="Arial" panose="020B0604020202020204" pitchFamily="34" charset="0"/>
              <a:buChar char="•"/>
            </a:pPr>
            <a:r>
              <a:rPr lang="en-US" baseline="0" dirty="0" smtClean="0"/>
              <a:t>Finally, although the statute itself was very detailed, there is a lot CMS will need to fill in, which is why the regulations will be so important for us follow.</a:t>
            </a:r>
            <a:endParaRPr lang="en-US" dirty="0"/>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pPr>
                <a:defRPr/>
              </a:pPr>
              <a:t>5</a:t>
            </a:fld>
            <a:endParaRPr lang="en-US" dirty="0"/>
          </a:p>
        </p:txBody>
      </p:sp>
    </p:spTree>
    <p:extLst>
      <p:ext uri="{BB962C8B-B14F-4D97-AF65-F5344CB8AC3E}">
        <p14:creationId xmlns:p14="http://schemas.microsoft.com/office/powerpoint/2010/main" val="3416033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smtClean="0"/>
              <a:t>*******This</a:t>
            </a:r>
            <a:r>
              <a:rPr lang="en-US" baseline="0" dirty="0" smtClean="0"/>
              <a:t> slide contains animation*******</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The MACRA replaced the flawed SGR formula</a:t>
            </a:r>
            <a:r>
              <a:rPr lang="en-US" baseline="0" dirty="0" smtClean="0"/>
              <a:t> with updates to the base physician fee schedule rates paid to physicians and other professionals. The SGR formula would have resulted in a 21 percent cut to physician rates on April 1, 2015, if Congress had not acted.</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It also creates a new payment system for professionals paid under the PFS.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The new payment system ties a greater percentage of applicable professionals’ payment to value, and also rewards participation in alternative payment models.</a:t>
            </a:r>
            <a:endParaRPr lang="en-US" dirty="0"/>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pPr>
                <a:defRPr/>
              </a:pPr>
              <a:t>6</a:t>
            </a:fld>
            <a:endParaRPr lang="en-US" dirty="0"/>
          </a:p>
        </p:txBody>
      </p:sp>
    </p:spTree>
    <p:extLst>
      <p:ext uri="{BB962C8B-B14F-4D97-AF65-F5344CB8AC3E}">
        <p14:creationId xmlns:p14="http://schemas.microsoft.com/office/powerpoint/2010/main" val="913383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09600"/>
            <a:ext cx="4646613" cy="34861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smtClean="0"/>
              <a:t>*******This</a:t>
            </a:r>
            <a:r>
              <a:rPr lang="en-US" baseline="0" dirty="0" smtClean="0"/>
              <a:t> slide contains animation*******</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smtClean="0"/>
          </a:p>
          <a:p>
            <a:pPr marL="171450" indent="-171450">
              <a:buFont typeface="Arial" panose="020B0604020202020204" pitchFamily="34" charset="0"/>
              <a:buChar char="•"/>
            </a:pPr>
            <a:r>
              <a:rPr lang="en-US" sz="1200" kern="1200" dirty="0" smtClean="0">
                <a:solidFill>
                  <a:schemeClr val="tx1"/>
                </a:solidFill>
                <a:effectLst/>
                <a:latin typeface="Arial" charset="0"/>
                <a:ea typeface="+mn-ea"/>
                <a:cs typeface="+mn-cs"/>
              </a:rPr>
              <a:t>In place of the SGR, the bill provides stable,</a:t>
            </a:r>
            <a:r>
              <a:rPr lang="en-US" sz="1200" kern="1200" baseline="0" dirty="0" smtClean="0">
                <a:solidFill>
                  <a:schemeClr val="tx1"/>
                </a:solidFill>
                <a:effectLst/>
                <a:latin typeface="Arial" charset="0"/>
                <a:ea typeface="+mn-ea"/>
                <a:cs typeface="+mn-cs"/>
              </a:rPr>
              <a:t> predetermined </a:t>
            </a:r>
            <a:r>
              <a:rPr lang="en-US" sz="1200" kern="1200" baseline="0" dirty="0" smtClean="0">
                <a:solidFill>
                  <a:schemeClr val="tx1"/>
                </a:solidFill>
                <a:effectLst/>
                <a:latin typeface="Arial" charset="0"/>
                <a:ea typeface="+mn-ea"/>
                <a:cs typeface="+mn-cs"/>
              </a:rPr>
              <a:t>updates the base per-service rates that are paid to physicians under the Physician Fee Schedule (Note- these updates are laid out at the top of the timeline):</a:t>
            </a:r>
            <a:endParaRPr lang="en-US" sz="1200" kern="1200" dirty="0" smtClean="0">
              <a:solidFill>
                <a:schemeClr val="tx1"/>
              </a:solidFill>
              <a:effectLst/>
              <a:latin typeface="Arial" charset="0"/>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Arial" charset="0"/>
                <a:ea typeface="+mn-ea"/>
                <a:cs typeface="+mn-cs"/>
              </a:rPr>
              <a:t>0 percent update from January through June 2015</a:t>
            </a:r>
          </a:p>
          <a:p>
            <a:pPr marL="628650" lvl="1" indent="-171450">
              <a:buFont typeface="Arial" panose="020B0604020202020204" pitchFamily="34" charset="0"/>
              <a:buChar char="•"/>
            </a:pPr>
            <a:r>
              <a:rPr lang="en-US" sz="1200" kern="1200" dirty="0" smtClean="0">
                <a:solidFill>
                  <a:schemeClr val="tx1"/>
                </a:solidFill>
                <a:effectLst/>
                <a:latin typeface="Arial" charset="0"/>
                <a:ea typeface="+mn-ea"/>
                <a:cs typeface="+mn-cs"/>
              </a:rPr>
              <a:t>0.5 percent update for</a:t>
            </a:r>
            <a:r>
              <a:rPr lang="en-US" sz="1200" kern="1200" baseline="0" dirty="0" smtClean="0">
                <a:solidFill>
                  <a:schemeClr val="tx1"/>
                </a:solidFill>
                <a:effectLst/>
                <a:latin typeface="Arial" charset="0"/>
                <a:ea typeface="+mn-ea"/>
                <a:cs typeface="+mn-cs"/>
              </a:rPr>
              <a:t> the rest of 2015 and then annually </a:t>
            </a:r>
            <a:r>
              <a:rPr lang="en-US" sz="1200" kern="1200" dirty="0" smtClean="0">
                <a:solidFill>
                  <a:schemeClr val="tx1"/>
                </a:solidFill>
                <a:effectLst/>
                <a:latin typeface="Arial" charset="0"/>
                <a:ea typeface="+mn-ea"/>
                <a:cs typeface="+mn-cs"/>
              </a:rPr>
              <a:t>through 2019,</a:t>
            </a:r>
            <a:r>
              <a:rPr lang="en-US" sz="1200" kern="1200" baseline="0" dirty="0" smtClean="0">
                <a:solidFill>
                  <a:schemeClr val="tx1"/>
                </a:solidFill>
                <a:effectLst/>
                <a:latin typeface="Arial" charset="0"/>
                <a:ea typeface="+mn-ea"/>
                <a:cs typeface="+mn-cs"/>
              </a:rPr>
              <a:t> when the new payment system begins.</a:t>
            </a:r>
          </a:p>
          <a:p>
            <a:pPr marL="171450" lvl="0" indent="-171450">
              <a:buFont typeface="Arial" panose="020B0604020202020204" pitchFamily="34" charset="0"/>
              <a:buChar char="•"/>
            </a:pPr>
            <a:r>
              <a:rPr lang="en-US" sz="1200" kern="1200" baseline="0" dirty="0" smtClean="0">
                <a:solidFill>
                  <a:schemeClr val="tx1"/>
                </a:solidFill>
                <a:effectLst/>
                <a:latin typeface="Arial" charset="0"/>
                <a:ea typeface="+mn-ea"/>
                <a:cs typeface="+mn-cs"/>
              </a:rPr>
              <a:t>Beginning in 2019, the MACRA </a:t>
            </a:r>
            <a:r>
              <a:rPr lang="en-US" sz="1200" kern="1200" dirty="0" smtClean="0">
                <a:solidFill>
                  <a:schemeClr val="tx1"/>
                </a:solidFill>
                <a:effectLst/>
                <a:latin typeface="Arial" charset="0"/>
                <a:ea typeface="+mn-ea"/>
                <a:cs typeface="+mn-cs"/>
              </a:rPr>
              <a:t>sunsets three current-law reporting and pay-for-performance programs – physician quality reporting system (PQRS), Medicare electronic health record  (EHR) incentive programs for eligible professionals, and the value-based payment modifier (VM) – and consolidates the measures and processes of these programs.</a:t>
            </a:r>
          </a:p>
          <a:p>
            <a:pPr marL="171450" lvl="0" indent="-171450">
              <a:buFont typeface="Arial" panose="020B0604020202020204" pitchFamily="34" charset="0"/>
              <a:buChar char="•"/>
            </a:pPr>
            <a:r>
              <a:rPr lang="en-US" sz="1200" kern="1200" baseline="0" dirty="0" smtClean="0">
                <a:solidFill>
                  <a:schemeClr val="tx1"/>
                </a:solidFill>
                <a:effectLst/>
                <a:latin typeface="Arial" charset="0"/>
                <a:ea typeface="+mn-ea"/>
                <a:cs typeface="+mn-cs"/>
              </a:rPr>
              <a:t>The MACRA also creates two new tracks for physician payment (more detail on each to follow):</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Arial" charset="0"/>
                <a:ea typeface="+mn-ea"/>
                <a:cs typeface="+mn-cs"/>
              </a:rPr>
              <a:t>The Merit-based Incentive Payment System (MIPS)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A track for physicians/professionals who receive a significant portion of their payments through alternative payment models (APMs).</a:t>
            </a:r>
          </a:p>
          <a:p>
            <a:pPr marL="171450" indent="-171450">
              <a:buFont typeface="Arial" panose="020B0604020202020204" pitchFamily="34" charset="0"/>
              <a:buChar char="•"/>
            </a:pPr>
            <a:endParaRPr lang="en-US"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A79F7734-71FA-411A-947D-06183865DD93}" type="slidenum">
              <a:rPr lang="en-US" smtClean="0"/>
              <a:pPr>
                <a:defRPr/>
              </a:pPr>
              <a:t>7</a:t>
            </a:fld>
            <a:endParaRPr lang="en-US"/>
          </a:p>
        </p:txBody>
      </p:sp>
    </p:spTree>
    <p:extLst>
      <p:ext uri="{BB962C8B-B14F-4D97-AF65-F5344CB8AC3E}">
        <p14:creationId xmlns:p14="http://schemas.microsoft.com/office/powerpoint/2010/main" val="2945154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Arial" charset="0"/>
                <a:ea typeface="+mn-ea"/>
                <a:cs typeface="+mn-cs"/>
              </a:rPr>
              <a:t>The MIPS will be the default </a:t>
            </a:r>
            <a:r>
              <a:rPr lang="en-US" baseline="0" dirty="0" smtClean="0"/>
              <a:t>payment system for physicians, physician assistants, nurse practitioners, certified nurse specialists, and certified registered nurse anesthetists beginning in 2019. CMS may choose to expand the payment system to other professionals paid under the fee schedule (such as physical, occupational, speech therapists) beginning in 2021.</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Certain professionals will be exempted form the MIPS and its associated reporting requirements. Those include:</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Qualified APM participants, which will be physicians who receive a certain percentage of payments through </a:t>
            </a:r>
          </a:p>
          <a:p>
            <a:pPr marL="628650" lvl="1" indent="-171450">
              <a:buFont typeface="Arial" panose="020B0604020202020204" pitchFamily="34" charset="0"/>
              <a:buChar char="•"/>
            </a:pPr>
            <a:r>
              <a:rPr lang="en-US" baseline="0" dirty="0" smtClean="0"/>
              <a:t>“Partial” APM participants, who receive some payments through an APM but not enough to qualify as APM participants, and who do not report measure data under the MIPS. CMS will need to provide more definition on who fits in to this category.</a:t>
            </a:r>
          </a:p>
          <a:p>
            <a:pPr marL="628650" lvl="1" indent="-171450">
              <a:buFont typeface="Arial" panose="020B0604020202020204" pitchFamily="34" charset="0"/>
              <a:buChar char="•"/>
            </a:pPr>
            <a:r>
              <a:rPr lang="en-US" baseline="0" dirty="0" smtClean="0"/>
              <a:t>Professionals who do not meet a low-volume threshold that will be determined by CMS</a:t>
            </a:r>
            <a:endParaRPr lang="en-US" dirty="0"/>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pPr>
                <a:defRPr/>
              </a:pPr>
              <a:t>8</a:t>
            </a:fld>
            <a:endParaRPr lang="en-US" dirty="0"/>
          </a:p>
        </p:txBody>
      </p:sp>
    </p:spTree>
    <p:extLst>
      <p:ext uri="{BB962C8B-B14F-4D97-AF65-F5344CB8AC3E}">
        <p14:creationId xmlns:p14="http://schemas.microsoft.com/office/powerpoint/2010/main" val="4080638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*******This</a:t>
            </a:r>
            <a:r>
              <a:rPr lang="en-US" baseline="0" dirty="0" smtClean="0"/>
              <a:t> slide contains animation*******</a:t>
            </a:r>
            <a:endParaRPr lang="en-US" dirty="0" smtClean="0"/>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Again, the top of the timeline shows the annual updates to the Physician Fee Schedule.</a:t>
            </a:r>
            <a:r>
              <a:rPr lang="en-US" baseline="0" dirty="0" smtClean="0"/>
              <a:t> Beginning in 2020, there will be no increase to physicians’ base rates for six year. </a:t>
            </a:r>
          </a:p>
          <a:p>
            <a:pPr marL="171450" indent="-171450">
              <a:buFont typeface="Arial" panose="020B0604020202020204" pitchFamily="34" charset="0"/>
              <a:buChar char="•"/>
            </a:pPr>
            <a:r>
              <a:rPr lang="en-US" dirty="0" smtClean="0"/>
              <a:t>Under </a:t>
            </a:r>
            <a:r>
              <a:rPr lang="en-US" dirty="0" smtClean="0"/>
              <a:t>the MIPS, payment will</a:t>
            </a:r>
            <a:r>
              <a:rPr lang="en-US" baseline="0" dirty="0" smtClean="0"/>
              <a:t> be tied to performance measurement (more detail on that in a few slides</a:t>
            </a:r>
            <a:r>
              <a:rPr lang="en-US" baseline="0" dirty="0" smtClean="0"/>
              <a:t>). Depending on performance, physicians </a:t>
            </a:r>
            <a:r>
              <a:rPr lang="en-US" baseline="0" dirty="0" smtClean="0"/>
              <a:t>will receive an upward or downward payment adjustment on a sliding scale.</a:t>
            </a:r>
          </a:p>
          <a:p>
            <a:pPr marL="171450" indent="-171450">
              <a:buFont typeface="Arial" panose="020B0604020202020204" pitchFamily="34" charset="0"/>
              <a:buChar char="•"/>
            </a:pPr>
            <a:r>
              <a:rPr lang="en-US" baseline="0" dirty="0" smtClean="0"/>
              <a:t>The percentage of payments tied to performance increases over the initial years of the program, as follows:</a:t>
            </a:r>
          </a:p>
          <a:p>
            <a:pPr marL="628650" lvl="1" indent="-171450">
              <a:buFont typeface="Arial" panose="020B0604020202020204" pitchFamily="34" charset="0"/>
              <a:buChar char="•"/>
            </a:pPr>
            <a:r>
              <a:rPr lang="en-US" baseline="0" dirty="0" smtClean="0"/>
              <a:t>2019: ± 4 percent</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2020: ± 5 percent</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2021: ± 7 percent</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2022 and beyond: ± 9 percent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The system is budget neutral, which means that CMS will pay out to high performers as bonuses what it takes from low performers as penalties.</a:t>
            </a:r>
            <a:endParaRPr lang="en-US" dirty="0" smtClean="0"/>
          </a:p>
          <a:p>
            <a:pPr marL="171450" indent="-171450">
              <a:buFont typeface="Arial" panose="020B0604020202020204" pitchFamily="34" charset="0"/>
              <a:buChar char="•"/>
            </a:pPr>
            <a:r>
              <a:rPr lang="en-US" dirty="0" smtClean="0"/>
              <a:t>There will be an </a:t>
            </a:r>
            <a:r>
              <a:rPr lang="en-US" baseline="0" dirty="0" smtClean="0"/>
              <a:t>e</a:t>
            </a:r>
            <a:r>
              <a:rPr lang="en-US" dirty="0" smtClean="0"/>
              <a:t>xceptional performance bonus, which</a:t>
            </a:r>
            <a:r>
              <a:rPr lang="en-US" baseline="0" dirty="0" smtClean="0"/>
              <a:t> will also be determined on a sliding scale of up to 10 percent of PFS payments, payable in 2019 through 2024.  The statute sets a pool of </a:t>
            </a:r>
            <a:r>
              <a:rPr lang="en-US" dirty="0" smtClean="0"/>
              <a:t>$500</a:t>
            </a:r>
            <a:r>
              <a:rPr lang="en-US" baseline="0" dirty="0" smtClean="0"/>
              <a:t> million per year for these bonuses.</a:t>
            </a:r>
            <a:endParaRPr lang="en-US" dirty="0" smtClean="0"/>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pPr>
                <a:defRPr/>
              </a:pPr>
              <a:t>9</a:t>
            </a:fld>
            <a:endParaRPr lang="en-US" dirty="0"/>
          </a:p>
        </p:txBody>
      </p:sp>
    </p:spTree>
    <p:extLst>
      <p:ext uri="{BB962C8B-B14F-4D97-AF65-F5344CB8AC3E}">
        <p14:creationId xmlns:p14="http://schemas.microsoft.com/office/powerpoint/2010/main" val="33195264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7"/>
          <p:cNvSpPr>
            <a:spLocks noChangeArrowheads="1"/>
          </p:cNvSpPr>
          <p:nvPr userDrawn="1"/>
        </p:nvSpPr>
        <p:spPr bwMode="auto">
          <a:xfrm>
            <a:off x="0" y="1066800"/>
            <a:ext cx="685800" cy="5791200"/>
          </a:xfrm>
          <a:prstGeom prst="rect">
            <a:avLst/>
          </a:prstGeom>
          <a:solidFill>
            <a:srgbClr val="DDDDDD"/>
          </a:solidFill>
          <a:ln w="9525">
            <a:noFill/>
            <a:miter lim="800000"/>
            <a:headEnd/>
            <a:tailEnd/>
          </a:ln>
          <a:effectLst/>
        </p:spPr>
        <p:txBody>
          <a:bodyPr wrap="none" anchor="ctr"/>
          <a:lstStyle/>
          <a:p>
            <a:pPr>
              <a:defRPr/>
            </a:pPr>
            <a:endParaRPr lang="en-US" dirty="0">
              <a:latin typeface="Arial" charset="0"/>
            </a:endParaRPr>
          </a:p>
        </p:txBody>
      </p:sp>
      <p:pic>
        <p:nvPicPr>
          <p:cNvPr id="5" name="Picture 28" descr="AHA_ppt A ReverseLogo"/>
          <p:cNvPicPr>
            <a:picLocks noChangeAspect="1" noChangeArrowheads="1"/>
          </p:cNvPicPr>
          <p:nvPr userDrawn="1"/>
        </p:nvPicPr>
        <p:blipFill>
          <a:blip r:embed="rId3" cstate="email"/>
          <a:srcRect/>
          <a:stretch>
            <a:fillRect/>
          </a:stretch>
        </p:blipFill>
        <p:spPr bwMode="auto">
          <a:xfrm>
            <a:off x="2286000" y="1295400"/>
            <a:ext cx="4632325" cy="2895600"/>
          </a:xfrm>
          <a:prstGeom prst="rect">
            <a:avLst/>
          </a:prstGeom>
          <a:noFill/>
          <a:ln w="9525">
            <a:noFill/>
            <a:miter lim="800000"/>
            <a:headEnd/>
            <a:tailEnd/>
          </a:ln>
        </p:spPr>
      </p:pic>
      <p:sp>
        <p:nvSpPr>
          <p:cNvPr id="6" name="Rectangle 29"/>
          <p:cNvSpPr>
            <a:spLocks noChangeArrowheads="1"/>
          </p:cNvSpPr>
          <p:nvPr userDrawn="1"/>
        </p:nvSpPr>
        <p:spPr bwMode="auto">
          <a:xfrm>
            <a:off x="0" y="0"/>
            <a:ext cx="9144000" cy="914400"/>
          </a:xfrm>
          <a:prstGeom prst="rect">
            <a:avLst/>
          </a:prstGeom>
          <a:solidFill>
            <a:srgbClr val="0C2D83"/>
          </a:solidFill>
          <a:ln w="0">
            <a:noFill/>
            <a:miter lim="800000"/>
            <a:headEnd/>
            <a:tailEnd/>
          </a:ln>
          <a:effectLst/>
        </p:spPr>
        <p:txBody>
          <a:bodyPr wrap="none" anchor="ctr"/>
          <a:lstStyle/>
          <a:p>
            <a:pPr>
              <a:defRPr/>
            </a:pPr>
            <a:endParaRPr lang="en-US" dirty="0">
              <a:latin typeface="Arial" charset="0"/>
            </a:endParaRPr>
          </a:p>
        </p:txBody>
      </p:sp>
      <p:sp>
        <p:nvSpPr>
          <p:cNvPr id="7" name="Rectangle 30"/>
          <p:cNvSpPr>
            <a:spLocks noChangeArrowheads="1"/>
          </p:cNvSpPr>
          <p:nvPr userDrawn="1"/>
        </p:nvSpPr>
        <p:spPr bwMode="auto">
          <a:xfrm>
            <a:off x="0" y="914400"/>
            <a:ext cx="685800" cy="5943600"/>
          </a:xfrm>
          <a:prstGeom prst="rect">
            <a:avLst/>
          </a:prstGeom>
          <a:solidFill>
            <a:srgbClr val="CCCCCC"/>
          </a:solidFill>
          <a:ln w="9525">
            <a:noFill/>
            <a:miter lim="800000"/>
            <a:headEnd/>
            <a:tailEnd/>
          </a:ln>
          <a:effectLst/>
        </p:spPr>
        <p:txBody>
          <a:bodyPr wrap="none" anchor="ctr"/>
          <a:lstStyle/>
          <a:p>
            <a:pPr algn="ctr">
              <a:defRPr/>
            </a:pPr>
            <a:endParaRPr lang="en-US" sz="1800" b="0" dirty="0">
              <a:solidFill>
                <a:srgbClr val="CCCCCC"/>
              </a:solidFill>
              <a:latin typeface="Arial" charset="0"/>
            </a:endParaRPr>
          </a:p>
        </p:txBody>
      </p:sp>
      <p:sp>
        <p:nvSpPr>
          <p:cNvPr id="3074" name="Rectangle 2"/>
          <p:cNvSpPr>
            <a:spLocks noGrp="1" noChangeArrowheads="1"/>
          </p:cNvSpPr>
          <p:nvPr>
            <p:ph type="ctrTitle"/>
          </p:nvPr>
        </p:nvSpPr>
        <p:spPr>
          <a:xfrm>
            <a:off x="2519363" y="4572000"/>
            <a:ext cx="5681662" cy="914400"/>
          </a:xfrm>
        </p:spPr>
        <p:txBody>
          <a:bodyPr/>
          <a:lstStyle>
            <a:lvl1pPr>
              <a:defRPr sz="3200">
                <a:solidFill>
                  <a:srgbClr val="000099"/>
                </a:solidFill>
              </a:defRPr>
            </a:lvl1pPr>
          </a:lstStyle>
          <a:p>
            <a:r>
              <a:rPr lang="en-US"/>
              <a:t>Click to edit Master title style</a:t>
            </a:r>
          </a:p>
        </p:txBody>
      </p:sp>
      <p:sp>
        <p:nvSpPr>
          <p:cNvPr id="3075" name="Rectangle 3"/>
          <p:cNvSpPr>
            <a:spLocks noGrp="1" noChangeArrowheads="1"/>
          </p:cNvSpPr>
          <p:nvPr>
            <p:ph type="subTitle" idx="1"/>
          </p:nvPr>
        </p:nvSpPr>
        <p:spPr>
          <a:xfrm>
            <a:off x="2514600" y="5562600"/>
            <a:ext cx="5672138" cy="609600"/>
          </a:xfrm>
        </p:spPr>
        <p:txBody>
          <a:bodyPr/>
          <a:lstStyle>
            <a:lvl1pPr marL="0" indent="0">
              <a:buFontTx/>
              <a:buNone/>
              <a:defRPr sz="2500">
                <a:solidFill>
                  <a:schemeClr val="tx1"/>
                </a:solidFill>
              </a:defRPr>
            </a:lvl1pPr>
          </a:lstStyle>
          <a:p>
            <a:r>
              <a:rPr lang="en-US"/>
              <a:t>Click to edit Master subtitle style</a:t>
            </a: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6838" y="0"/>
            <a:ext cx="1868487" cy="5497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0"/>
            <a:ext cx="5456238" cy="5497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0"/>
            <a:ext cx="7477125" cy="549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77125"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1219200"/>
            <a:ext cx="7188200" cy="4278313"/>
          </a:xfrm>
        </p:spPr>
        <p:txBody>
          <a:bodyPr/>
          <a:lstStyle/>
          <a:p>
            <a:pPr lvl="0"/>
            <a:endParaRPr lang="en-US" noProof="0" dirty="0" smtClean="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77125"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219200"/>
            <a:ext cx="3517900" cy="4278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7100" y="1219200"/>
            <a:ext cx="3517900" cy="4278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77125"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219200"/>
            <a:ext cx="3517900" cy="4278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37100" y="1219200"/>
            <a:ext cx="3517900" cy="4278313"/>
          </a:xfrm>
        </p:spPr>
        <p:txBody>
          <a:bodyPr/>
          <a:lstStyle/>
          <a:p>
            <a:pPr lvl="0"/>
            <a:endParaRPr lang="en-US" noProof="0" dirty="0" smtClean="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77125"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219200"/>
            <a:ext cx="3517900" cy="4278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37100" y="1219200"/>
            <a:ext cx="3517900" cy="206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37100" y="3433763"/>
            <a:ext cx="3517900" cy="2063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219200"/>
            <a:ext cx="3517900" cy="4278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7100" y="1219200"/>
            <a:ext cx="3517900" cy="4278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 name="Rectangle 24"/>
          <p:cNvSpPr>
            <a:spLocks noChangeArrowheads="1"/>
          </p:cNvSpPr>
          <p:nvPr/>
        </p:nvSpPr>
        <p:spPr bwMode="auto">
          <a:xfrm>
            <a:off x="0" y="0"/>
            <a:ext cx="9144000" cy="914400"/>
          </a:xfrm>
          <a:prstGeom prst="rect">
            <a:avLst/>
          </a:prstGeom>
          <a:solidFill>
            <a:srgbClr val="0C2D83"/>
          </a:solidFill>
          <a:ln w="0">
            <a:noFill/>
            <a:miter lim="800000"/>
            <a:headEnd/>
            <a:tailEnd/>
          </a:ln>
          <a:effectLst/>
        </p:spPr>
        <p:txBody>
          <a:bodyPr wrap="none" anchor="ctr"/>
          <a:lstStyle/>
          <a:p>
            <a:pPr>
              <a:defRPr/>
            </a:pPr>
            <a:endParaRPr lang="en-US" dirty="0">
              <a:latin typeface="Arial" charset="0"/>
            </a:endParaRPr>
          </a:p>
        </p:txBody>
      </p:sp>
      <p:sp>
        <p:nvSpPr>
          <p:cNvPr id="1049" name="Rectangle 25"/>
          <p:cNvSpPr>
            <a:spLocks noChangeArrowheads="1"/>
          </p:cNvSpPr>
          <p:nvPr/>
        </p:nvSpPr>
        <p:spPr bwMode="auto">
          <a:xfrm>
            <a:off x="0" y="914400"/>
            <a:ext cx="685800" cy="5943600"/>
          </a:xfrm>
          <a:prstGeom prst="rect">
            <a:avLst/>
          </a:prstGeom>
          <a:solidFill>
            <a:srgbClr val="CCCCCC"/>
          </a:solidFill>
          <a:ln w="9525">
            <a:noFill/>
            <a:miter lim="800000"/>
            <a:headEnd/>
            <a:tailEnd/>
          </a:ln>
          <a:effectLst/>
        </p:spPr>
        <p:txBody>
          <a:bodyPr wrap="none" anchor="ctr"/>
          <a:lstStyle/>
          <a:p>
            <a:pPr algn="ctr">
              <a:defRPr/>
            </a:pPr>
            <a:endParaRPr lang="en-US" sz="1800" b="0" dirty="0">
              <a:solidFill>
                <a:srgbClr val="CCCCCC"/>
              </a:solidFill>
              <a:latin typeface="Arial" charset="0"/>
            </a:endParaRPr>
          </a:p>
        </p:txBody>
      </p:sp>
      <p:pic>
        <p:nvPicPr>
          <p:cNvPr id="9220" name="Picture 23" descr="AHA_ppt A ReverseLogoSm"/>
          <p:cNvPicPr>
            <a:picLocks noChangeAspect="1" noChangeArrowheads="1"/>
          </p:cNvPicPr>
          <p:nvPr/>
        </p:nvPicPr>
        <p:blipFill>
          <a:blip r:embed="rId18" cstate="email"/>
          <a:srcRect/>
          <a:stretch>
            <a:fillRect/>
          </a:stretch>
        </p:blipFill>
        <p:spPr bwMode="auto">
          <a:xfrm>
            <a:off x="6934200" y="5314950"/>
            <a:ext cx="2243138" cy="1543050"/>
          </a:xfrm>
          <a:prstGeom prst="rect">
            <a:avLst/>
          </a:prstGeom>
          <a:noFill/>
          <a:ln w="9525">
            <a:noFill/>
            <a:miter lim="800000"/>
            <a:headEnd/>
            <a:tailEnd/>
          </a:ln>
        </p:spPr>
      </p:pic>
      <p:sp>
        <p:nvSpPr>
          <p:cNvPr id="9221" name="Rectangle 2"/>
          <p:cNvSpPr>
            <a:spLocks noGrp="1" noChangeArrowheads="1"/>
          </p:cNvSpPr>
          <p:nvPr>
            <p:ph type="title"/>
          </p:nvPr>
        </p:nvSpPr>
        <p:spPr bwMode="auto">
          <a:xfrm>
            <a:off x="838200" y="0"/>
            <a:ext cx="7477125"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2" name="Rectangle 3"/>
          <p:cNvSpPr>
            <a:spLocks noGrp="1" noChangeArrowheads="1"/>
          </p:cNvSpPr>
          <p:nvPr>
            <p:ph type="body" idx="1"/>
          </p:nvPr>
        </p:nvSpPr>
        <p:spPr bwMode="auto">
          <a:xfrm>
            <a:off x="1066800" y="1219200"/>
            <a:ext cx="7188200" cy="4278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level20</a:t>
            </a:r>
          </a:p>
          <a:p>
            <a:pPr lvl="4"/>
            <a:endParaRPr lang="en-US" smtClean="0"/>
          </a:p>
        </p:txBody>
      </p:sp>
    </p:spTree>
  </p:cSld>
  <p:clrMap bg1="lt1" tx1="dk1" bg2="lt2" tx2="dk2" accent1="accent1" accent2="accent2" accent3="accent3" accent4="accent4" accent5="accent5" accent6="accent6" hlink="hlink" folHlink="folHlink"/>
  <p:sldLayoutIdLst>
    <p:sldLayoutId id="2147492370" r:id="rId1"/>
    <p:sldLayoutId id="2147492371" r:id="rId2"/>
    <p:sldLayoutId id="2147492372" r:id="rId3"/>
    <p:sldLayoutId id="2147492373" r:id="rId4"/>
    <p:sldLayoutId id="2147492374" r:id="rId5"/>
    <p:sldLayoutId id="2147492375" r:id="rId6"/>
    <p:sldLayoutId id="2147492376" r:id="rId7"/>
    <p:sldLayoutId id="2147492377" r:id="rId8"/>
    <p:sldLayoutId id="2147492378" r:id="rId9"/>
    <p:sldLayoutId id="2147492379" r:id="rId10"/>
    <p:sldLayoutId id="2147492380" r:id="rId11"/>
    <p:sldLayoutId id="2147492381" r:id="rId12"/>
    <p:sldLayoutId id="2147492382" r:id="rId13"/>
    <p:sldLayoutId id="2147492383" r:id="rId14"/>
    <p:sldLayoutId id="2147492384" r:id="rId15"/>
    <p:sldLayoutId id="2147492385" r:id="rId16"/>
  </p:sldLayoutIdLst>
  <p:transition/>
  <p:txStyles>
    <p:title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charset="0"/>
        </a:defRPr>
      </a:lvl2pPr>
      <a:lvl3pPr algn="l" rtl="0" eaLnBrk="0" fontAlgn="base" hangingPunct="0">
        <a:spcBef>
          <a:spcPct val="0"/>
        </a:spcBef>
        <a:spcAft>
          <a:spcPct val="0"/>
        </a:spcAft>
        <a:defRPr sz="3000">
          <a:solidFill>
            <a:schemeClr val="bg1"/>
          </a:solidFill>
          <a:latin typeface="Arial" charset="0"/>
        </a:defRPr>
      </a:lvl3pPr>
      <a:lvl4pPr algn="l" rtl="0" eaLnBrk="0" fontAlgn="base" hangingPunct="0">
        <a:spcBef>
          <a:spcPct val="0"/>
        </a:spcBef>
        <a:spcAft>
          <a:spcPct val="0"/>
        </a:spcAft>
        <a:defRPr sz="3000">
          <a:solidFill>
            <a:schemeClr val="bg1"/>
          </a:solidFill>
          <a:latin typeface="Arial" charset="0"/>
        </a:defRPr>
      </a:lvl4pPr>
      <a:lvl5pPr algn="l" rtl="0" eaLnBrk="0" fontAlgn="base" hangingPunct="0">
        <a:spcBef>
          <a:spcPct val="0"/>
        </a:spcBef>
        <a:spcAft>
          <a:spcPct val="0"/>
        </a:spcAft>
        <a:defRPr sz="3000">
          <a:solidFill>
            <a:schemeClr val="bg1"/>
          </a:solidFill>
          <a:latin typeface="Arial" charset="0"/>
        </a:defRPr>
      </a:lvl5pPr>
      <a:lvl6pPr marL="457200" algn="l" rtl="0" fontAlgn="base">
        <a:spcBef>
          <a:spcPct val="0"/>
        </a:spcBef>
        <a:spcAft>
          <a:spcPct val="0"/>
        </a:spcAft>
        <a:defRPr sz="3000">
          <a:solidFill>
            <a:schemeClr val="bg1"/>
          </a:solidFill>
          <a:latin typeface="Arial" charset="0"/>
        </a:defRPr>
      </a:lvl6pPr>
      <a:lvl7pPr marL="914400" algn="l" rtl="0" fontAlgn="base">
        <a:spcBef>
          <a:spcPct val="0"/>
        </a:spcBef>
        <a:spcAft>
          <a:spcPct val="0"/>
        </a:spcAft>
        <a:defRPr sz="3000">
          <a:solidFill>
            <a:schemeClr val="bg1"/>
          </a:solidFill>
          <a:latin typeface="Arial" charset="0"/>
        </a:defRPr>
      </a:lvl7pPr>
      <a:lvl8pPr marL="1371600" algn="l" rtl="0" fontAlgn="base">
        <a:spcBef>
          <a:spcPct val="0"/>
        </a:spcBef>
        <a:spcAft>
          <a:spcPct val="0"/>
        </a:spcAft>
        <a:defRPr sz="3000">
          <a:solidFill>
            <a:schemeClr val="bg1"/>
          </a:solidFill>
          <a:latin typeface="Arial" charset="0"/>
        </a:defRPr>
      </a:lvl8pPr>
      <a:lvl9pPr marL="1828800" algn="l" rtl="0" fontAlgn="base">
        <a:spcBef>
          <a:spcPct val="0"/>
        </a:spcBef>
        <a:spcAft>
          <a:spcPct val="0"/>
        </a:spcAft>
        <a:defRPr sz="3000">
          <a:solidFill>
            <a:schemeClr val="bg1"/>
          </a:solidFill>
          <a:latin typeface="Arial" charset="0"/>
        </a:defRPr>
      </a:lvl9pPr>
    </p:titleStyle>
    <p:bodyStyle>
      <a:lvl1pPr marL="342900" indent="-342900" algn="l" rtl="0" eaLnBrk="0" fontAlgn="base" hangingPunct="0">
        <a:spcBef>
          <a:spcPct val="20000"/>
        </a:spcBef>
        <a:spcAft>
          <a:spcPct val="0"/>
        </a:spcAft>
        <a:buChar char="•"/>
        <a:defRPr sz="2000">
          <a:solidFill>
            <a:srgbClr val="000099"/>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99"/>
          </a:solidFill>
          <a:latin typeface="+mn-lt"/>
        </a:defRPr>
      </a:lvl2pPr>
      <a:lvl3pPr marL="1143000" indent="-228600" algn="l" rtl="0" eaLnBrk="0" fontAlgn="base" hangingPunct="0">
        <a:spcBef>
          <a:spcPct val="20000"/>
        </a:spcBef>
        <a:spcAft>
          <a:spcPct val="0"/>
        </a:spcAft>
        <a:buChar char="•"/>
        <a:defRPr sz="2000">
          <a:solidFill>
            <a:srgbClr val="000099"/>
          </a:solidFill>
          <a:latin typeface="+mn-lt"/>
        </a:defRPr>
      </a:lvl3pPr>
      <a:lvl4pPr marL="1600200" indent="-228600" algn="l" rtl="0" eaLnBrk="0" fontAlgn="base" hangingPunct="0">
        <a:spcBef>
          <a:spcPct val="20000"/>
        </a:spcBef>
        <a:spcAft>
          <a:spcPct val="0"/>
        </a:spcAft>
        <a:buChar char="–"/>
        <a:defRPr sz="2000">
          <a:solidFill>
            <a:srgbClr val="000099"/>
          </a:solidFill>
          <a:latin typeface="+mn-lt"/>
        </a:defRPr>
      </a:lvl4pPr>
      <a:lvl5pPr marL="2057400" indent="-228600" algn="l" rtl="0" eaLnBrk="0" fontAlgn="base" hangingPunct="0">
        <a:spcBef>
          <a:spcPct val="20000"/>
        </a:spcBef>
        <a:spcAft>
          <a:spcPct val="0"/>
        </a:spcAft>
        <a:buChar char="»"/>
        <a:defRPr sz="2000">
          <a:solidFill>
            <a:srgbClr val="000099"/>
          </a:solidFill>
          <a:latin typeface="+mn-lt"/>
        </a:defRPr>
      </a:lvl5pPr>
      <a:lvl6pPr marL="2514600" indent="-228600" algn="l" rtl="0" fontAlgn="base">
        <a:spcBef>
          <a:spcPct val="20000"/>
        </a:spcBef>
        <a:spcAft>
          <a:spcPct val="0"/>
        </a:spcAft>
        <a:buChar char="»"/>
        <a:defRPr sz="2000">
          <a:solidFill>
            <a:srgbClr val="000099"/>
          </a:solidFill>
          <a:latin typeface="+mn-lt"/>
        </a:defRPr>
      </a:lvl6pPr>
      <a:lvl7pPr marL="2971800" indent="-228600" algn="l" rtl="0" fontAlgn="base">
        <a:spcBef>
          <a:spcPct val="20000"/>
        </a:spcBef>
        <a:spcAft>
          <a:spcPct val="0"/>
        </a:spcAft>
        <a:buChar char="»"/>
        <a:defRPr sz="2000">
          <a:solidFill>
            <a:srgbClr val="000099"/>
          </a:solidFill>
          <a:latin typeface="+mn-lt"/>
        </a:defRPr>
      </a:lvl7pPr>
      <a:lvl8pPr marL="3429000" indent="-228600" algn="l" rtl="0" fontAlgn="base">
        <a:spcBef>
          <a:spcPct val="20000"/>
        </a:spcBef>
        <a:spcAft>
          <a:spcPct val="0"/>
        </a:spcAft>
        <a:buChar char="»"/>
        <a:defRPr sz="2000">
          <a:solidFill>
            <a:srgbClr val="000099"/>
          </a:solidFill>
          <a:latin typeface="+mn-lt"/>
        </a:defRPr>
      </a:lvl8pPr>
      <a:lvl9pPr marL="3886200" indent="-228600" algn="l" rtl="0" fontAlgn="base">
        <a:spcBef>
          <a:spcPct val="20000"/>
        </a:spcBef>
        <a:spcAft>
          <a:spcPct val="0"/>
        </a:spcAft>
        <a:buChar char="»"/>
        <a:defRPr sz="20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lag"/>
          <p:cNvPicPr>
            <a:picLocks noChangeAspect="1" noChangeArrowheads="1"/>
          </p:cNvPicPr>
          <p:nvPr/>
        </p:nvPicPr>
        <p:blipFill>
          <a:blip r:embed="rId3" cstate="print">
            <a:lum bright="20000" contrast="-20000"/>
          </a:blip>
          <a:srcRect r="3999"/>
          <a:stretch>
            <a:fillRect/>
          </a:stretch>
        </p:blipFill>
        <p:spPr bwMode="auto">
          <a:xfrm>
            <a:off x="1219200" y="914400"/>
            <a:ext cx="7339013" cy="4495800"/>
          </a:xfrm>
          <a:prstGeom prst="rect">
            <a:avLst/>
          </a:prstGeom>
          <a:noFill/>
          <a:ln w="9525">
            <a:noFill/>
            <a:miter lim="800000"/>
            <a:headEnd/>
            <a:tailEnd/>
          </a:ln>
        </p:spPr>
      </p:pic>
      <p:pic>
        <p:nvPicPr>
          <p:cNvPr id="3075" name="Picture 4" descr="nrpb99seal"/>
          <p:cNvPicPr>
            <a:picLocks noChangeAspect="1" noChangeArrowheads="1"/>
          </p:cNvPicPr>
          <p:nvPr/>
        </p:nvPicPr>
        <p:blipFill>
          <a:blip r:embed="rId4" cstate="print"/>
          <a:srcRect/>
          <a:stretch>
            <a:fillRect/>
          </a:stretch>
        </p:blipFill>
        <p:spPr bwMode="auto">
          <a:xfrm>
            <a:off x="838200" y="5630863"/>
            <a:ext cx="1143000" cy="1022350"/>
          </a:xfrm>
          <a:prstGeom prst="rect">
            <a:avLst/>
          </a:prstGeom>
          <a:noFill/>
          <a:ln w="9525">
            <a:noFill/>
            <a:miter lim="800000"/>
            <a:headEnd/>
            <a:tailEnd/>
          </a:ln>
        </p:spPr>
      </p:pic>
      <p:sp>
        <p:nvSpPr>
          <p:cNvPr id="3076" name="Text Box 5"/>
          <p:cNvSpPr txBox="1">
            <a:spLocks noChangeArrowheads="1"/>
          </p:cNvSpPr>
          <p:nvPr/>
        </p:nvSpPr>
        <p:spPr bwMode="auto">
          <a:xfrm>
            <a:off x="533400" y="4524751"/>
            <a:ext cx="8382000" cy="1323439"/>
          </a:xfrm>
          <a:prstGeom prst="rect">
            <a:avLst/>
          </a:prstGeom>
          <a:noFill/>
          <a:ln w="9525">
            <a:noFill/>
            <a:miter lim="800000"/>
            <a:headEnd/>
            <a:tailEnd/>
          </a:ln>
        </p:spPr>
        <p:txBody>
          <a:bodyPr wrap="square">
            <a:spAutoFit/>
          </a:bodyPr>
          <a:lstStyle/>
          <a:p>
            <a:pPr algn="ctr" eaLnBrk="0" hangingPunct="0"/>
            <a:r>
              <a:rPr lang="en-US" sz="3200" dirty="0" smtClean="0"/>
              <a:t>Physician Payment After SGR Reform:</a:t>
            </a:r>
          </a:p>
          <a:p>
            <a:pPr algn="ctr" eaLnBrk="0" hangingPunct="0"/>
            <a:r>
              <a:rPr lang="en-US" sz="3200" dirty="0" smtClean="0"/>
              <a:t>An Overview</a:t>
            </a:r>
          </a:p>
          <a:p>
            <a:pPr algn="ctr" eaLnBrk="0" hangingPunct="0"/>
            <a:endParaRPr lang="en-US" dirty="0" smtClean="0"/>
          </a:p>
        </p:txBody>
      </p:sp>
      <p:sp>
        <p:nvSpPr>
          <p:cNvPr id="5" name="TextBox 4"/>
          <p:cNvSpPr txBox="1"/>
          <p:nvPr/>
        </p:nvSpPr>
        <p:spPr>
          <a:xfrm>
            <a:off x="2857500" y="6574074"/>
            <a:ext cx="3733800" cy="276999"/>
          </a:xfrm>
          <a:prstGeom prst="rect">
            <a:avLst/>
          </a:prstGeom>
          <a:noFill/>
        </p:spPr>
        <p:txBody>
          <a:bodyPr wrap="square" rtlCol="0">
            <a:spAutoFit/>
          </a:bodyPr>
          <a:lstStyle/>
          <a:p>
            <a:pPr algn="ctr"/>
            <a:r>
              <a:rPr lang="en-US" sz="1200" b="0" dirty="0" smtClean="0"/>
              <a:t>© American Hospital Association</a:t>
            </a:r>
            <a:endParaRPr lang="en-US" sz="1200" b="0" dirty="0"/>
          </a:p>
        </p:txBody>
      </p:sp>
    </p:spTree>
    <p:extLst>
      <p:ext uri="{BB962C8B-B14F-4D97-AF65-F5344CB8AC3E}">
        <p14:creationId xmlns:p14="http://schemas.microsoft.com/office/powerpoint/2010/main" val="85163203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914400"/>
          </a:xfrm>
        </p:spPr>
        <p:txBody>
          <a:bodyPr/>
          <a:lstStyle/>
          <a:p>
            <a:pPr algn="ctr"/>
            <a:r>
              <a:rPr lang="en-US" sz="3200" b="1" i="1" dirty="0" smtClean="0"/>
              <a:t>MIPS Performance Scoring</a:t>
            </a:r>
            <a:endParaRPr lang="en-US" sz="3200" b="1" i="1" dirty="0"/>
          </a:p>
        </p:txBody>
      </p:sp>
      <p:graphicFrame>
        <p:nvGraphicFramePr>
          <p:cNvPr id="4" name="Table 3"/>
          <p:cNvGraphicFramePr>
            <a:graphicFrameLocks noGrp="1"/>
          </p:cNvGraphicFramePr>
          <p:nvPr>
            <p:extLst>
              <p:ext uri="{D42A27DB-BD31-4B8C-83A1-F6EECF244321}">
                <p14:modId xmlns:p14="http://schemas.microsoft.com/office/powerpoint/2010/main" val="3089138894"/>
              </p:ext>
            </p:extLst>
          </p:nvPr>
        </p:nvGraphicFramePr>
        <p:xfrm>
          <a:off x="990600" y="1143000"/>
          <a:ext cx="7696200" cy="3482356"/>
        </p:xfrm>
        <a:graphic>
          <a:graphicData uri="http://schemas.openxmlformats.org/drawingml/2006/table">
            <a:tbl>
              <a:tblPr firstRow="1" bandRow="1">
                <a:tableStyleId>{10A1B5D5-9B99-4C35-A422-299274C87663}</a:tableStyleId>
              </a:tblPr>
              <a:tblGrid>
                <a:gridCol w="3429000"/>
                <a:gridCol w="1295400"/>
                <a:gridCol w="1219200"/>
                <a:gridCol w="1752600"/>
              </a:tblGrid>
              <a:tr h="457200">
                <a:tc>
                  <a:txBody>
                    <a:bodyPr/>
                    <a:lstStyle/>
                    <a:p>
                      <a:r>
                        <a:rPr lang="en-US" dirty="0" smtClean="0"/>
                        <a:t>Category</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CY 2019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smtClean="0"/>
                        <a:t>CY 2020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smtClean="0"/>
                        <a:t>CY 2021 and beyond</a:t>
                      </a:r>
                      <a:endParaRPr lang="en-US" dirty="0"/>
                    </a:p>
                  </a:txBody>
                  <a:tcPr>
                    <a:lnL w="12700" cap="flat" cmpd="sng" algn="ctr">
                      <a:solidFill>
                        <a:schemeClr val="tx1"/>
                      </a:solidFill>
                      <a:prstDash val="solid"/>
                      <a:round/>
                      <a:headEnd type="none" w="med" len="med"/>
                      <a:tailEnd type="none" w="med" len="med"/>
                    </a:lnL>
                  </a:tcPr>
                </a:tc>
              </a:tr>
              <a:tr h="571516">
                <a:tc>
                  <a:txBody>
                    <a:bodyPr/>
                    <a:lstStyle/>
                    <a:p>
                      <a:r>
                        <a:rPr lang="en-US" sz="2400" dirty="0" smtClean="0"/>
                        <a:t>Quality</a:t>
                      </a:r>
                      <a:endParaRPr lang="en-US" sz="2400" dirty="0"/>
                    </a:p>
                  </a:txBody>
                  <a:tcPr>
                    <a:lnR w="12700" cap="flat" cmpd="sng" algn="ctr">
                      <a:solidFill>
                        <a:schemeClr val="tx1"/>
                      </a:solidFill>
                      <a:prstDash val="solid"/>
                      <a:round/>
                      <a:headEnd type="none" w="med" len="med"/>
                      <a:tailEnd type="none" w="med" len="med"/>
                    </a:lnR>
                  </a:tcPr>
                </a:tc>
                <a:tc>
                  <a:txBody>
                    <a:bodyPr/>
                    <a:lstStyle/>
                    <a:p>
                      <a:pPr algn="ctr"/>
                      <a:r>
                        <a:rPr lang="en-US" sz="2400" baseline="0" dirty="0" smtClean="0"/>
                        <a:t>50%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baseline="0" dirty="0" smtClean="0"/>
                        <a:t>45 %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smtClean="0"/>
                        <a:t>30%</a:t>
                      </a:r>
                      <a:endParaRPr lang="en-US" sz="2400" dirty="0"/>
                    </a:p>
                  </a:txBody>
                  <a:tcPr>
                    <a:lnL w="12700" cap="flat" cmpd="sng" algn="ctr">
                      <a:solidFill>
                        <a:schemeClr val="tx1"/>
                      </a:solidFill>
                      <a:prstDash val="solid"/>
                      <a:round/>
                      <a:headEnd type="none" w="med" len="med"/>
                      <a:tailEnd type="none" w="med" len="med"/>
                    </a:lnL>
                  </a:tcPr>
                </a:tc>
              </a:tr>
              <a:tr h="533400">
                <a:tc>
                  <a:txBody>
                    <a:bodyPr/>
                    <a:lstStyle/>
                    <a:p>
                      <a:r>
                        <a:rPr lang="en-US" sz="2400" dirty="0" smtClean="0"/>
                        <a:t>Resource Use</a:t>
                      </a:r>
                      <a:endParaRPr lang="en-US" sz="2400" dirty="0"/>
                    </a:p>
                  </a:txBody>
                  <a:tcPr>
                    <a:lnR w="12700" cap="flat" cmpd="sng" algn="ctr">
                      <a:solidFill>
                        <a:schemeClr val="tx1"/>
                      </a:solidFill>
                      <a:prstDash val="solid"/>
                      <a:round/>
                      <a:headEnd type="none" w="med" len="med"/>
                      <a:tailEnd type="none" w="med" len="med"/>
                    </a:lnR>
                  </a:tcPr>
                </a:tc>
                <a:tc>
                  <a:txBody>
                    <a:bodyPr/>
                    <a:lstStyle/>
                    <a:p>
                      <a:pPr algn="ctr"/>
                      <a:r>
                        <a:rPr lang="en-US" sz="2400" dirty="0" smtClean="0"/>
                        <a:t>10%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smtClean="0"/>
                        <a:t>15</a:t>
                      </a:r>
                      <a:r>
                        <a:rPr lang="en-US" sz="2400" baseline="0" dirty="0" smtClean="0"/>
                        <a:t>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smtClean="0"/>
                        <a:t>30%</a:t>
                      </a:r>
                      <a:endParaRPr lang="en-US" sz="2400" dirty="0"/>
                    </a:p>
                  </a:txBody>
                  <a:tcPr>
                    <a:lnL w="12700" cap="flat" cmpd="sng" algn="ctr">
                      <a:solidFill>
                        <a:schemeClr val="tx1"/>
                      </a:solidFill>
                      <a:prstDash val="solid"/>
                      <a:round/>
                      <a:headEnd type="none" w="med" len="med"/>
                      <a:tailEnd type="none" w="med" len="med"/>
                    </a:lnL>
                  </a:tcPr>
                </a:tc>
              </a:tr>
              <a:tr h="914400">
                <a:tc>
                  <a:txBody>
                    <a:bodyPr/>
                    <a:lstStyle/>
                    <a:p>
                      <a:r>
                        <a:rPr lang="en-US" sz="2400" dirty="0" smtClean="0"/>
                        <a:t>Clinical Practice Improvement</a:t>
                      </a:r>
                      <a:endParaRPr lang="en-US" sz="2400" dirty="0"/>
                    </a:p>
                  </a:txBody>
                  <a:tcPr>
                    <a:lnR w="12700" cap="flat" cmpd="sng" algn="ctr">
                      <a:solidFill>
                        <a:schemeClr val="tx1"/>
                      </a:solidFill>
                      <a:prstDash val="solid"/>
                      <a:round/>
                      <a:headEnd type="none" w="med" len="med"/>
                      <a:tailEnd type="none" w="med" len="med"/>
                    </a:lnR>
                  </a:tcPr>
                </a:tc>
                <a:tc>
                  <a:txBody>
                    <a:bodyPr/>
                    <a:lstStyle/>
                    <a:p>
                      <a:pPr algn="ctr"/>
                      <a:r>
                        <a:rPr lang="en-US" sz="2400" dirty="0" smtClean="0"/>
                        <a:t>15 %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smtClean="0"/>
                        <a:t>15 %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15 %</a:t>
                      </a:r>
                    </a:p>
                    <a:p>
                      <a:pPr algn="ctr"/>
                      <a:endParaRPr lang="en-US" sz="2400" dirty="0"/>
                    </a:p>
                  </a:txBody>
                  <a:tcPr>
                    <a:lnL w="12700" cap="flat" cmpd="sng" algn="ctr">
                      <a:solidFill>
                        <a:schemeClr val="tx1"/>
                      </a:solidFill>
                      <a:prstDash val="solid"/>
                      <a:round/>
                      <a:headEnd type="none" w="med" len="med"/>
                      <a:tailEnd type="none" w="med" len="med"/>
                    </a:lnL>
                  </a:tcPr>
                </a:tc>
              </a:tr>
              <a:tr h="571483">
                <a:tc>
                  <a:txBody>
                    <a:bodyPr/>
                    <a:lstStyle/>
                    <a:p>
                      <a:r>
                        <a:rPr lang="en-US" sz="2400" dirty="0" smtClean="0"/>
                        <a:t>Meaningful Use</a:t>
                      </a:r>
                      <a:endParaRPr lang="en-US" sz="2400" dirty="0"/>
                    </a:p>
                  </a:txBody>
                  <a:tcPr>
                    <a:lnR w="12700" cap="flat" cmpd="sng" algn="ctr">
                      <a:solidFill>
                        <a:schemeClr val="tx1"/>
                      </a:solidFill>
                      <a:prstDash val="solid"/>
                      <a:round/>
                      <a:headEnd type="none" w="med" len="med"/>
                      <a:tailEnd type="none" w="med" len="med"/>
                    </a:lnR>
                  </a:tcPr>
                </a:tc>
                <a:tc>
                  <a:txBody>
                    <a:bodyPr/>
                    <a:lstStyle/>
                    <a:p>
                      <a:pPr algn="ctr"/>
                      <a:r>
                        <a:rPr lang="en-US" sz="2400" dirty="0" smtClean="0"/>
                        <a:t>25 %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25 %</a:t>
                      </a:r>
                    </a:p>
                    <a:p>
                      <a:pPr algn="ct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25 %</a:t>
                      </a:r>
                    </a:p>
                    <a:p>
                      <a:pPr algn="ctr"/>
                      <a:endParaRPr lang="en-US" sz="2400" dirty="0"/>
                    </a:p>
                  </a:txBody>
                  <a:tcPr>
                    <a:lnL w="12700" cap="flat" cmpd="sng" algn="ctr">
                      <a:solidFill>
                        <a:schemeClr val="tx1"/>
                      </a:solidFill>
                      <a:prstDash val="solid"/>
                      <a:round/>
                      <a:headEnd type="none" w="med" len="med"/>
                      <a:tailEnd type="none" w="med" len="med"/>
                    </a:lnL>
                  </a:tcPr>
                </a:tc>
              </a:tr>
            </a:tbl>
          </a:graphicData>
        </a:graphic>
      </p:graphicFrame>
      <p:sp>
        <p:nvSpPr>
          <p:cNvPr id="5" name="TextBox 4"/>
          <p:cNvSpPr txBox="1"/>
          <p:nvPr/>
        </p:nvSpPr>
        <p:spPr>
          <a:xfrm>
            <a:off x="838200" y="4724400"/>
            <a:ext cx="6781800" cy="1938992"/>
          </a:xfrm>
          <a:prstGeom prst="rect">
            <a:avLst/>
          </a:prstGeom>
          <a:noFill/>
        </p:spPr>
        <p:txBody>
          <a:bodyPr wrap="square" rtlCol="0">
            <a:spAutoFit/>
          </a:bodyPr>
          <a:lstStyle/>
          <a:p>
            <a:pPr marL="285750" indent="-285750">
              <a:buFont typeface="Arial" panose="020B0604020202020204" pitchFamily="34" charset="0"/>
              <a:buChar char="•"/>
            </a:pPr>
            <a:r>
              <a:rPr lang="en-US" sz="2000" b="0" dirty="0" smtClean="0"/>
              <a:t>Physicians will receive a composite score of 0-100 points based on the four above categories</a:t>
            </a:r>
          </a:p>
          <a:p>
            <a:pPr marL="285750" indent="-285750">
              <a:buFont typeface="Arial" panose="020B0604020202020204" pitchFamily="34" charset="0"/>
              <a:buChar char="•"/>
            </a:pPr>
            <a:endParaRPr lang="en-US" sz="2000" b="0" dirty="0"/>
          </a:p>
          <a:p>
            <a:pPr marL="285750" indent="-285750">
              <a:buFont typeface="Arial" panose="020B0604020202020204" pitchFamily="34" charset="0"/>
              <a:buChar char="•"/>
            </a:pPr>
            <a:r>
              <a:rPr lang="en-US" sz="2000" b="0" dirty="0" smtClean="0"/>
              <a:t>In 2020, scoring must recognize improvement</a:t>
            </a:r>
          </a:p>
          <a:p>
            <a:pPr marL="285750" indent="-285750">
              <a:buFont typeface="Arial" panose="020B0604020202020204" pitchFamily="34" charset="0"/>
              <a:buChar char="•"/>
            </a:pPr>
            <a:endParaRPr lang="en-US" sz="2000" b="0" dirty="0"/>
          </a:p>
          <a:p>
            <a:pPr marL="285750" indent="-285750">
              <a:buFont typeface="Arial" panose="020B0604020202020204" pitchFamily="34" charset="0"/>
              <a:buChar char="•"/>
            </a:pPr>
            <a:r>
              <a:rPr lang="en-US" sz="2000" b="0" dirty="0" smtClean="0"/>
              <a:t>Scores of “zero” for categories where data not reported</a:t>
            </a:r>
            <a:endParaRPr lang="en-US" sz="2000" b="0" dirty="0"/>
          </a:p>
        </p:txBody>
      </p:sp>
    </p:spTree>
    <p:extLst>
      <p:ext uri="{BB962C8B-B14F-4D97-AF65-F5344CB8AC3E}">
        <p14:creationId xmlns:p14="http://schemas.microsoft.com/office/powerpoint/2010/main" val="12525635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477125" cy="609600"/>
          </a:xfrm>
        </p:spPr>
        <p:txBody>
          <a:bodyPr anchor="ctr" anchorCtr="0"/>
          <a:lstStyle/>
          <a:p>
            <a:pPr algn="ctr"/>
            <a:r>
              <a:rPr lang="en-US" sz="2800" b="1" i="1" dirty="0" smtClean="0"/>
              <a:t>Translating the MIPS Composite into Incentives and Penalties</a:t>
            </a:r>
            <a:endParaRPr lang="en-US" sz="2800" b="1" i="1" dirty="0"/>
          </a:p>
        </p:txBody>
      </p:sp>
      <p:cxnSp>
        <p:nvCxnSpPr>
          <p:cNvPr id="4" name="Straight Connector 3"/>
          <p:cNvCxnSpPr/>
          <p:nvPr/>
        </p:nvCxnSpPr>
        <p:spPr>
          <a:xfrm>
            <a:off x="3352800" y="3657600"/>
            <a:ext cx="3124200" cy="0"/>
          </a:xfrm>
          <a:prstGeom prst="line">
            <a:avLst/>
          </a:prstGeom>
          <a:ln w="92075">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09600" y="3352800"/>
            <a:ext cx="2895600" cy="646331"/>
          </a:xfrm>
          <a:prstGeom prst="rect">
            <a:avLst/>
          </a:prstGeom>
          <a:noFill/>
        </p:spPr>
        <p:txBody>
          <a:bodyPr wrap="square" rtlCol="0">
            <a:spAutoFit/>
          </a:bodyPr>
          <a:lstStyle/>
          <a:p>
            <a:r>
              <a:rPr lang="en-US" b="1" i="1" dirty="0" smtClean="0"/>
              <a:t>Performance Threshold </a:t>
            </a:r>
          </a:p>
          <a:p>
            <a:r>
              <a:rPr lang="en-US" b="1" i="1" dirty="0" smtClean="0"/>
              <a:t>(Determined annually)</a:t>
            </a:r>
            <a:endParaRPr lang="en-US" b="1" i="1" dirty="0"/>
          </a:p>
        </p:txBody>
      </p:sp>
      <p:sp>
        <p:nvSpPr>
          <p:cNvPr id="8" name="Rectangle 7"/>
          <p:cNvSpPr/>
          <p:nvPr/>
        </p:nvSpPr>
        <p:spPr>
          <a:xfrm>
            <a:off x="3505200" y="2209800"/>
            <a:ext cx="1905000" cy="1295400"/>
          </a:xfrm>
          <a:prstGeom prst="rect">
            <a:avLst/>
          </a:pr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Positive adjustment on sliding scale</a:t>
            </a:r>
            <a:endParaRPr lang="en-US" b="1" dirty="0">
              <a:solidFill>
                <a:srgbClr val="000000"/>
              </a:solidFill>
            </a:endParaRPr>
          </a:p>
        </p:txBody>
      </p:sp>
      <p:sp>
        <p:nvSpPr>
          <p:cNvPr id="24" name="Rectangle 23"/>
          <p:cNvSpPr/>
          <p:nvPr/>
        </p:nvSpPr>
        <p:spPr>
          <a:xfrm>
            <a:off x="3505200" y="3810000"/>
            <a:ext cx="1981200" cy="1219200"/>
          </a:xfrm>
          <a:prstGeom prst="rect">
            <a:avLst/>
          </a:prstGeom>
          <a:solidFill>
            <a:srgbClr val="FF6F5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Negative adjustment on sliding scale</a:t>
            </a:r>
            <a:endParaRPr lang="en-US" b="1" dirty="0">
              <a:solidFill>
                <a:srgbClr val="000000"/>
              </a:solidFill>
            </a:endParaRPr>
          </a:p>
        </p:txBody>
      </p:sp>
      <p:cxnSp>
        <p:nvCxnSpPr>
          <p:cNvPr id="25" name="Straight Connector 24"/>
          <p:cNvCxnSpPr/>
          <p:nvPr/>
        </p:nvCxnSpPr>
        <p:spPr>
          <a:xfrm>
            <a:off x="3352800" y="2057400"/>
            <a:ext cx="3124200" cy="0"/>
          </a:xfrm>
          <a:prstGeom prst="line">
            <a:avLst/>
          </a:prstGeom>
          <a:ln w="92075">
            <a:solidFill>
              <a:srgbClr val="008000"/>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85800" y="1752600"/>
            <a:ext cx="2895600" cy="923330"/>
          </a:xfrm>
          <a:prstGeom prst="rect">
            <a:avLst/>
          </a:prstGeom>
          <a:noFill/>
        </p:spPr>
        <p:txBody>
          <a:bodyPr wrap="square" rtlCol="0">
            <a:spAutoFit/>
          </a:bodyPr>
          <a:lstStyle/>
          <a:p>
            <a:r>
              <a:rPr lang="en-US" i="1" dirty="0" smtClean="0"/>
              <a:t>Exceptional performance threshold (2019 – 2024 only)</a:t>
            </a:r>
            <a:endParaRPr lang="en-US" i="1" dirty="0"/>
          </a:p>
        </p:txBody>
      </p:sp>
      <p:cxnSp>
        <p:nvCxnSpPr>
          <p:cNvPr id="28" name="Straight Connector 27"/>
          <p:cNvCxnSpPr/>
          <p:nvPr/>
        </p:nvCxnSpPr>
        <p:spPr>
          <a:xfrm>
            <a:off x="3429000" y="5181600"/>
            <a:ext cx="2971800" cy="0"/>
          </a:xfrm>
          <a:prstGeom prst="line">
            <a:avLst/>
          </a:prstGeom>
          <a:ln w="92075">
            <a:solidFill>
              <a:srgbClr val="FF0000"/>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09600" y="4953000"/>
            <a:ext cx="2590800" cy="584775"/>
          </a:xfrm>
          <a:prstGeom prst="rect">
            <a:avLst/>
          </a:prstGeom>
          <a:noFill/>
        </p:spPr>
        <p:txBody>
          <a:bodyPr wrap="square" rtlCol="0">
            <a:spAutoFit/>
          </a:bodyPr>
          <a:lstStyle/>
          <a:p>
            <a:r>
              <a:rPr lang="en-US" i="1" dirty="0" smtClean="0"/>
              <a:t>25 percent of performance threshold</a:t>
            </a:r>
            <a:endParaRPr lang="en-US" i="1" dirty="0"/>
          </a:p>
        </p:txBody>
      </p:sp>
      <p:sp>
        <p:nvSpPr>
          <p:cNvPr id="31" name="Rectangle 30"/>
          <p:cNvSpPr/>
          <p:nvPr/>
        </p:nvSpPr>
        <p:spPr>
          <a:xfrm>
            <a:off x="3505200" y="5334000"/>
            <a:ext cx="1981200" cy="914400"/>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Maximum Negative Adjustment</a:t>
            </a:r>
            <a:endParaRPr lang="en-US" b="1" dirty="0"/>
          </a:p>
        </p:txBody>
      </p:sp>
      <p:sp>
        <p:nvSpPr>
          <p:cNvPr id="36" name="Rectangle 35"/>
          <p:cNvSpPr/>
          <p:nvPr/>
        </p:nvSpPr>
        <p:spPr>
          <a:xfrm>
            <a:off x="3429000" y="990600"/>
            <a:ext cx="2514600" cy="914400"/>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Exceptional performance bonus (up to 10 percent)</a:t>
            </a:r>
            <a:endParaRPr lang="en-US" b="1" dirty="0"/>
          </a:p>
        </p:txBody>
      </p:sp>
      <p:sp>
        <p:nvSpPr>
          <p:cNvPr id="3" name="Up Arrow 2"/>
          <p:cNvSpPr/>
          <p:nvPr/>
        </p:nvSpPr>
        <p:spPr>
          <a:xfrm>
            <a:off x="6324600" y="990600"/>
            <a:ext cx="838200" cy="5410200"/>
          </a:xfrm>
          <a:prstGeom prst="upArrow">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dirty="0">
              <a:solidFill>
                <a:srgbClr val="000000"/>
              </a:solidFill>
            </a:endParaRPr>
          </a:p>
        </p:txBody>
      </p:sp>
      <p:sp>
        <p:nvSpPr>
          <p:cNvPr id="5" name="TextBox 4"/>
          <p:cNvSpPr txBox="1"/>
          <p:nvPr/>
        </p:nvSpPr>
        <p:spPr>
          <a:xfrm>
            <a:off x="6934200" y="3200400"/>
            <a:ext cx="1524000" cy="923330"/>
          </a:xfrm>
          <a:prstGeom prst="rect">
            <a:avLst/>
          </a:prstGeom>
          <a:noFill/>
        </p:spPr>
        <p:txBody>
          <a:bodyPr wrap="square" rtlCol="0">
            <a:spAutoFit/>
          </a:bodyPr>
          <a:lstStyle/>
          <a:p>
            <a:r>
              <a:rPr lang="en-US" i="1" dirty="0" smtClean="0"/>
              <a:t>MIPS Composite Score</a:t>
            </a:r>
            <a:endParaRPr lang="en-US" i="1" dirty="0"/>
          </a:p>
        </p:txBody>
      </p:sp>
      <p:sp>
        <p:nvSpPr>
          <p:cNvPr id="15" name="TextBox 14"/>
          <p:cNvSpPr txBox="1"/>
          <p:nvPr/>
        </p:nvSpPr>
        <p:spPr>
          <a:xfrm>
            <a:off x="6934200" y="6096000"/>
            <a:ext cx="457200" cy="381000"/>
          </a:xfrm>
          <a:prstGeom prst="rect">
            <a:avLst/>
          </a:prstGeom>
          <a:noFill/>
        </p:spPr>
        <p:txBody>
          <a:bodyPr wrap="square" rtlCol="0">
            <a:spAutoFit/>
          </a:bodyPr>
          <a:lstStyle/>
          <a:p>
            <a:r>
              <a:rPr lang="en-US" dirty="0" smtClean="0"/>
              <a:t>0</a:t>
            </a:r>
            <a:endParaRPr lang="en-US" dirty="0"/>
          </a:p>
        </p:txBody>
      </p:sp>
      <p:sp>
        <p:nvSpPr>
          <p:cNvPr id="16" name="TextBox 15"/>
          <p:cNvSpPr txBox="1"/>
          <p:nvPr/>
        </p:nvSpPr>
        <p:spPr>
          <a:xfrm>
            <a:off x="7086600" y="990600"/>
            <a:ext cx="609600" cy="369332"/>
          </a:xfrm>
          <a:prstGeom prst="rect">
            <a:avLst/>
          </a:prstGeom>
          <a:noFill/>
        </p:spPr>
        <p:txBody>
          <a:bodyPr wrap="square" rtlCol="0">
            <a:spAutoFit/>
          </a:bodyPr>
          <a:lstStyle/>
          <a:p>
            <a:r>
              <a:rPr lang="en-US" dirty="0" smtClean="0"/>
              <a:t>100</a:t>
            </a:r>
            <a:endParaRPr lang="en-US" dirty="0"/>
          </a:p>
        </p:txBody>
      </p:sp>
    </p:spTree>
    <p:extLst>
      <p:ext uri="{BB962C8B-B14F-4D97-AF65-F5344CB8AC3E}">
        <p14:creationId xmlns:p14="http://schemas.microsoft.com/office/powerpoint/2010/main" val="11614008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9"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dissolve">
                                      <p:cBhvr>
                                        <p:cTn id="32" dur="500"/>
                                        <p:tgtEl>
                                          <p:spTgt spid="30"/>
                                        </p:tgtEl>
                                      </p:cBhvr>
                                    </p:animEffect>
                                  </p:childTnLst>
                                </p:cTn>
                              </p:par>
                              <p:par>
                                <p:cTn id="33" presetID="9"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dissolve">
                                      <p:cBhvr>
                                        <p:cTn id="35" dur="500"/>
                                        <p:tgtEl>
                                          <p:spTgt spid="28"/>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dissolve">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dissolve">
                                      <p:cBhvr>
                                        <p:cTn id="43" dur="500"/>
                                        <p:tgtEl>
                                          <p:spTgt spid="26"/>
                                        </p:tgtEl>
                                      </p:cBhvr>
                                    </p:animEffect>
                                  </p:childTnLst>
                                </p:cTn>
                              </p:par>
                              <p:par>
                                <p:cTn id="44" presetID="9"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dissolve">
                                      <p:cBhvr>
                                        <p:cTn id="46" dur="500"/>
                                        <p:tgtEl>
                                          <p:spTgt spid="2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dissolve">
                                      <p:cBhvr>
                                        <p:cTn id="4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24" grpId="0" animBg="1"/>
      <p:bldP spid="26" grpId="0"/>
      <p:bldP spid="30" grpId="0"/>
      <p:bldP spid="31" grpId="0" animBg="1"/>
      <p:bldP spid="36" grpId="0" animBg="1"/>
      <p:bldP spid="3" grpId="0" animBg="1"/>
      <p:bldP spid="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lvl="0" algn="ctr" eaLnBrk="1" hangingPunct="1"/>
            <a:r>
              <a:rPr lang="en-US" altLang="en-US" sz="4000" b="1" i="1" kern="1200" dirty="0" smtClean="0">
                <a:solidFill>
                  <a:srgbClr val="FFFFFF"/>
                </a:solidFill>
                <a:latin typeface="Arial" pitchFamily="34" charset="0"/>
                <a:ea typeface="+mn-ea"/>
                <a:cs typeface="Arial" charset="0"/>
              </a:rPr>
              <a:t>Payment Under APMs</a:t>
            </a:r>
            <a:endParaRPr lang="en-US" dirty="0"/>
          </a:p>
        </p:txBody>
      </p:sp>
      <p:cxnSp>
        <p:nvCxnSpPr>
          <p:cNvPr id="10" name="Straight Connector 9"/>
          <p:cNvCxnSpPr/>
          <p:nvPr/>
        </p:nvCxnSpPr>
        <p:spPr bwMode="auto">
          <a:xfrm>
            <a:off x="2115027" y="1712316"/>
            <a:ext cx="0" cy="945958"/>
          </a:xfrm>
          <a:prstGeom prst="line">
            <a:avLst/>
          </a:prstGeom>
          <a:solidFill>
            <a:schemeClr val="accent1"/>
          </a:solidFill>
          <a:ln w="50800" cap="flat" cmpd="sng" algn="ctr">
            <a:solidFill>
              <a:schemeClr val="tx1"/>
            </a:solidFill>
            <a:prstDash val="solid"/>
            <a:round/>
            <a:headEnd type="none" w="med" len="med"/>
            <a:tailEnd type="none" w="med" len="med"/>
          </a:ln>
          <a:effectLst/>
        </p:spPr>
      </p:cxnSp>
      <p:sp>
        <p:nvSpPr>
          <p:cNvPr id="25" name="TextBox 24"/>
          <p:cNvSpPr txBox="1"/>
          <p:nvPr/>
        </p:nvSpPr>
        <p:spPr>
          <a:xfrm>
            <a:off x="4419600" y="1761718"/>
            <a:ext cx="2019094" cy="400110"/>
          </a:xfrm>
          <a:prstGeom prst="rect">
            <a:avLst/>
          </a:prstGeom>
          <a:noFill/>
        </p:spPr>
        <p:txBody>
          <a:bodyPr wrap="square" rtlCol="0">
            <a:spAutoFit/>
          </a:bodyPr>
          <a:lstStyle/>
          <a:p>
            <a:r>
              <a:rPr lang="en-US" sz="2000" dirty="0" smtClean="0"/>
              <a:t>0.0% annually</a:t>
            </a:r>
            <a:endParaRPr lang="en-US" sz="2000" dirty="0"/>
          </a:p>
        </p:txBody>
      </p:sp>
      <p:grpSp>
        <p:nvGrpSpPr>
          <p:cNvPr id="3" name="Group 2"/>
          <p:cNvGrpSpPr/>
          <p:nvPr/>
        </p:nvGrpSpPr>
        <p:grpSpPr>
          <a:xfrm>
            <a:off x="1041505" y="3626641"/>
            <a:ext cx="6338113" cy="914400"/>
            <a:chOff x="1041505" y="4361543"/>
            <a:chExt cx="6022974" cy="914400"/>
          </a:xfrm>
        </p:grpSpPr>
        <p:sp>
          <p:nvSpPr>
            <p:cNvPr id="29" name="Rectangle 28"/>
            <p:cNvSpPr/>
            <p:nvPr/>
          </p:nvSpPr>
          <p:spPr bwMode="auto">
            <a:xfrm>
              <a:off x="1041505" y="4361543"/>
              <a:ext cx="6022974" cy="914400"/>
            </a:xfrm>
            <a:prstGeom prst="rect">
              <a:avLst/>
            </a:prstGeom>
            <a:solidFill>
              <a:srgbClr val="0070C0">
                <a:alpha val="50000"/>
              </a:srgbClr>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0" name="TextBox 29"/>
            <p:cNvSpPr txBox="1"/>
            <p:nvPr/>
          </p:nvSpPr>
          <p:spPr>
            <a:xfrm>
              <a:off x="1086927" y="4634077"/>
              <a:ext cx="5932130" cy="369332"/>
            </a:xfrm>
            <a:prstGeom prst="rect">
              <a:avLst/>
            </a:prstGeom>
            <a:noFill/>
          </p:spPr>
          <p:txBody>
            <a:bodyPr wrap="square" rtlCol="0">
              <a:spAutoFit/>
            </a:bodyPr>
            <a:lstStyle/>
            <a:p>
              <a:pPr algn="ctr"/>
              <a:r>
                <a:rPr lang="en-US" sz="1800" dirty="0" smtClean="0"/>
                <a:t>APM: Bonus of 5% of PFS payments annually</a:t>
              </a:r>
              <a:endParaRPr lang="en-US" sz="1800" dirty="0"/>
            </a:p>
          </p:txBody>
        </p:sp>
      </p:grpSp>
      <p:grpSp>
        <p:nvGrpSpPr>
          <p:cNvPr id="4" name="Group 3"/>
          <p:cNvGrpSpPr/>
          <p:nvPr/>
        </p:nvGrpSpPr>
        <p:grpSpPr>
          <a:xfrm>
            <a:off x="622199" y="1712316"/>
            <a:ext cx="8186377" cy="1361817"/>
            <a:chOff x="622199" y="1712316"/>
            <a:chExt cx="8186377" cy="1361817"/>
          </a:xfrm>
        </p:grpSpPr>
        <p:cxnSp>
          <p:nvCxnSpPr>
            <p:cNvPr id="8" name="Straight Arrow Connector 7"/>
            <p:cNvCxnSpPr/>
            <p:nvPr/>
          </p:nvCxnSpPr>
          <p:spPr bwMode="auto">
            <a:xfrm>
              <a:off x="1034131" y="2461272"/>
              <a:ext cx="7661275" cy="3965"/>
            </a:xfrm>
            <a:prstGeom prst="straightConnector1">
              <a:avLst/>
            </a:prstGeom>
            <a:solidFill>
              <a:schemeClr val="accent1"/>
            </a:solidFill>
            <a:ln w="50800" cap="flat" cmpd="sng" algn="ctr">
              <a:solidFill>
                <a:schemeClr val="tx1"/>
              </a:solidFill>
              <a:prstDash val="solid"/>
              <a:round/>
              <a:headEnd type="none" w="med" len="med"/>
              <a:tailEnd type="arrow"/>
            </a:ln>
            <a:effectLst/>
          </p:spPr>
        </p:cxnSp>
        <p:cxnSp>
          <p:nvCxnSpPr>
            <p:cNvPr id="9" name="Straight Connector 8"/>
            <p:cNvCxnSpPr/>
            <p:nvPr/>
          </p:nvCxnSpPr>
          <p:spPr bwMode="auto">
            <a:xfrm>
              <a:off x="1041505" y="1712316"/>
              <a:ext cx="0" cy="939456"/>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8305800" y="1712316"/>
              <a:ext cx="1" cy="939456"/>
            </a:xfrm>
            <a:prstGeom prst="line">
              <a:avLst/>
            </a:prstGeom>
            <a:solidFill>
              <a:schemeClr val="accent1"/>
            </a:solidFill>
            <a:ln w="50800" cap="flat" cmpd="sng" algn="ctr">
              <a:solidFill>
                <a:schemeClr val="tx1"/>
              </a:solidFill>
              <a:prstDash val="solid"/>
              <a:round/>
              <a:headEnd type="none" w="med" len="med"/>
              <a:tailEnd type="none" w="med" len="med"/>
            </a:ln>
            <a:effectLst/>
          </p:spPr>
        </p:cxnSp>
        <p:sp>
          <p:nvSpPr>
            <p:cNvPr id="13" name="TextBox 12"/>
            <p:cNvSpPr txBox="1"/>
            <p:nvPr/>
          </p:nvSpPr>
          <p:spPr>
            <a:xfrm>
              <a:off x="622199" y="2651772"/>
              <a:ext cx="1005553" cy="400110"/>
            </a:xfrm>
            <a:prstGeom prst="rect">
              <a:avLst/>
            </a:prstGeom>
            <a:noFill/>
          </p:spPr>
          <p:txBody>
            <a:bodyPr wrap="square" rtlCol="0">
              <a:spAutoFit/>
            </a:bodyPr>
            <a:lstStyle/>
            <a:p>
              <a:r>
                <a:rPr lang="en-US" sz="2000" dirty="0" smtClean="0"/>
                <a:t>2019</a:t>
              </a:r>
              <a:endParaRPr lang="en-US" sz="2000" dirty="0"/>
            </a:p>
          </p:txBody>
        </p:sp>
        <p:sp>
          <p:nvSpPr>
            <p:cNvPr id="14" name="TextBox 13"/>
            <p:cNvSpPr txBox="1"/>
            <p:nvPr/>
          </p:nvSpPr>
          <p:spPr>
            <a:xfrm>
              <a:off x="1775446" y="2651772"/>
              <a:ext cx="1005553" cy="400110"/>
            </a:xfrm>
            <a:prstGeom prst="rect">
              <a:avLst/>
            </a:prstGeom>
            <a:noFill/>
          </p:spPr>
          <p:txBody>
            <a:bodyPr wrap="square" rtlCol="0">
              <a:spAutoFit/>
            </a:bodyPr>
            <a:lstStyle/>
            <a:p>
              <a:r>
                <a:rPr lang="en-US" sz="2000" dirty="0" smtClean="0"/>
                <a:t>2020</a:t>
              </a:r>
              <a:endParaRPr lang="en-US" sz="2000" dirty="0"/>
            </a:p>
          </p:txBody>
        </p:sp>
        <p:sp>
          <p:nvSpPr>
            <p:cNvPr id="15" name="TextBox 14"/>
            <p:cNvSpPr txBox="1"/>
            <p:nvPr/>
          </p:nvSpPr>
          <p:spPr>
            <a:xfrm>
              <a:off x="2728506" y="2651772"/>
              <a:ext cx="1005553" cy="400110"/>
            </a:xfrm>
            <a:prstGeom prst="rect">
              <a:avLst/>
            </a:prstGeom>
            <a:noFill/>
          </p:spPr>
          <p:txBody>
            <a:bodyPr wrap="square" rtlCol="0">
              <a:spAutoFit/>
            </a:bodyPr>
            <a:lstStyle/>
            <a:p>
              <a:pPr algn="ctr"/>
              <a:r>
                <a:rPr lang="en-US" sz="2000" dirty="0" smtClean="0"/>
                <a:t>2021</a:t>
              </a:r>
              <a:endParaRPr lang="en-US" sz="2000" dirty="0"/>
            </a:p>
          </p:txBody>
        </p:sp>
        <p:sp>
          <p:nvSpPr>
            <p:cNvPr id="16" name="TextBox 15"/>
            <p:cNvSpPr txBox="1"/>
            <p:nvPr/>
          </p:nvSpPr>
          <p:spPr>
            <a:xfrm>
              <a:off x="6876841" y="2674023"/>
              <a:ext cx="1005553" cy="400110"/>
            </a:xfrm>
            <a:prstGeom prst="rect">
              <a:avLst/>
            </a:prstGeom>
            <a:noFill/>
          </p:spPr>
          <p:txBody>
            <a:bodyPr wrap="square" rtlCol="0">
              <a:spAutoFit/>
            </a:bodyPr>
            <a:lstStyle/>
            <a:p>
              <a:pPr algn="ctr"/>
              <a:r>
                <a:rPr lang="en-US" sz="2000" dirty="0" smtClean="0"/>
                <a:t>2025</a:t>
              </a:r>
              <a:endParaRPr lang="en-US" sz="2000" dirty="0"/>
            </a:p>
          </p:txBody>
        </p:sp>
        <p:cxnSp>
          <p:nvCxnSpPr>
            <p:cNvPr id="17" name="Straight Connector 16"/>
            <p:cNvCxnSpPr/>
            <p:nvPr/>
          </p:nvCxnSpPr>
          <p:spPr bwMode="auto">
            <a:xfrm>
              <a:off x="3226110" y="2270772"/>
              <a:ext cx="0" cy="381000"/>
            </a:xfrm>
            <a:prstGeom prst="line">
              <a:avLst/>
            </a:prstGeom>
            <a:solidFill>
              <a:schemeClr val="accent1"/>
            </a:solidFill>
            <a:ln w="50800" cap="flat" cmpd="sng" algn="ctr">
              <a:solidFill>
                <a:schemeClr val="tx1"/>
              </a:solidFill>
              <a:prstDash val="solid"/>
              <a:round/>
              <a:headEnd type="none" w="med" len="med"/>
              <a:tailEnd type="none" w="med" len="med"/>
            </a:ln>
            <a:effectLst/>
          </p:spPr>
        </p:cxnSp>
        <p:sp>
          <p:nvSpPr>
            <p:cNvPr id="18" name="TextBox 17"/>
            <p:cNvSpPr txBox="1"/>
            <p:nvPr/>
          </p:nvSpPr>
          <p:spPr>
            <a:xfrm>
              <a:off x="3854130" y="2656475"/>
              <a:ext cx="1005553" cy="400110"/>
            </a:xfrm>
            <a:prstGeom prst="rect">
              <a:avLst/>
            </a:prstGeom>
            <a:noFill/>
          </p:spPr>
          <p:txBody>
            <a:bodyPr wrap="square" rtlCol="0">
              <a:spAutoFit/>
            </a:bodyPr>
            <a:lstStyle/>
            <a:p>
              <a:pPr algn="ctr"/>
              <a:r>
                <a:rPr lang="en-US" sz="2000" dirty="0" smtClean="0"/>
                <a:t>2022</a:t>
              </a:r>
              <a:endParaRPr lang="en-US" sz="2000" dirty="0"/>
            </a:p>
          </p:txBody>
        </p:sp>
        <p:cxnSp>
          <p:nvCxnSpPr>
            <p:cNvPr id="19" name="Straight Connector 18"/>
            <p:cNvCxnSpPr/>
            <p:nvPr/>
          </p:nvCxnSpPr>
          <p:spPr bwMode="auto">
            <a:xfrm>
              <a:off x="5367544" y="2277274"/>
              <a:ext cx="0" cy="381000"/>
            </a:xfrm>
            <a:prstGeom prst="line">
              <a:avLst/>
            </a:prstGeom>
            <a:solidFill>
              <a:schemeClr val="accent1"/>
            </a:solidFill>
            <a:ln w="50800" cap="flat" cmpd="sng" algn="ctr">
              <a:solidFill>
                <a:schemeClr val="tx1"/>
              </a:solidFill>
              <a:prstDash val="solid"/>
              <a:round/>
              <a:headEnd type="none" w="med" len="med"/>
              <a:tailEnd type="none" w="med" len="med"/>
            </a:ln>
            <a:effectLst/>
          </p:spPr>
        </p:cxnSp>
        <p:sp>
          <p:nvSpPr>
            <p:cNvPr id="20" name="TextBox 19"/>
            <p:cNvSpPr txBox="1"/>
            <p:nvPr/>
          </p:nvSpPr>
          <p:spPr>
            <a:xfrm>
              <a:off x="4856658" y="2662977"/>
              <a:ext cx="1005553" cy="400110"/>
            </a:xfrm>
            <a:prstGeom prst="rect">
              <a:avLst/>
            </a:prstGeom>
            <a:noFill/>
          </p:spPr>
          <p:txBody>
            <a:bodyPr wrap="square" rtlCol="0">
              <a:spAutoFit/>
            </a:bodyPr>
            <a:lstStyle/>
            <a:p>
              <a:pPr algn="ctr"/>
              <a:r>
                <a:rPr lang="en-US" sz="2000" dirty="0" smtClean="0"/>
                <a:t>2023</a:t>
              </a:r>
              <a:endParaRPr lang="en-US" sz="2000" dirty="0"/>
            </a:p>
          </p:txBody>
        </p:sp>
        <p:cxnSp>
          <p:nvCxnSpPr>
            <p:cNvPr id="21" name="Straight Connector 20"/>
            <p:cNvCxnSpPr/>
            <p:nvPr/>
          </p:nvCxnSpPr>
          <p:spPr bwMode="auto">
            <a:xfrm>
              <a:off x="6377091" y="2277274"/>
              <a:ext cx="0" cy="381000"/>
            </a:xfrm>
            <a:prstGeom prst="line">
              <a:avLst/>
            </a:prstGeom>
            <a:solidFill>
              <a:schemeClr val="accent1"/>
            </a:solidFill>
            <a:ln w="50800" cap="flat" cmpd="sng" algn="ctr">
              <a:solidFill>
                <a:schemeClr val="tx1"/>
              </a:solidFill>
              <a:prstDash val="solid"/>
              <a:round/>
              <a:headEnd type="none" w="med" len="med"/>
              <a:tailEnd type="none" w="med" len="med"/>
            </a:ln>
            <a:effectLst/>
          </p:spPr>
        </p:cxnSp>
        <p:sp>
          <p:nvSpPr>
            <p:cNvPr id="22" name="TextBox 21"/>
            <p:cNvSpPr txBox="1"/>
            <p:nvPr/>
          </p:nvSpPr>
          <p:spPr>
            <a:xfrm>
              <a:off x="5874314" y="2664015"/>
              <a:ext cx="1005553" cy="400110"/>
            </a:xfrm>
            <a:prstGeom prst="rect">
              <a:avLst/>
            </a:prstGeom>
            <a:noFill/>
          </p:spPr>
          <p:txBody>
            <a:bodyPr wrap="square" rtlCol="0">
              <a:spAutoFit/>
            </a:bodyPr>
            <a:lstStyle/>
            <a:p>
              <a:pPr algn="ctr"/>
              <a:r>
                <a:rPr lang="en-US" sz="2000" dirty="0" smtClean="0"/>
                <a:t>2024</a:t>
              </a:r>
              <a:endParaRPr lang="en-US" sz="2000" dirty="0"/>
            </a:p>
          </p:txBody>
        </p:sp>
        <p:sp>
          <p:nvSpPr>
            <p:cNvPr id="23" name="TextBox 22"/>
            <p:cNvSpPr txBox="1"/>
            <p:nvPr/>
          </p:nvSpPr>
          <p:spPr>
            <a:xfrm>
              <a:off x="1159915" y="1788628"/>
              <a:ext cx="1005553" cy="400110"/>
            </a:xfrm>
            <a:prstGeom prst="rect">
              <a:avLst/>
            </a:prstGeom>
            <a:noFill/>
          </p:spPr>
          <p:txBody>
            <a:bodyPr wrap="square" rtlCol="0">
              <a:spAutoFit/>
            </a:bodyPr>
            <a:lstStyle/>
            <a:p>
              <a:r>
                <a:rPr lang="en-US" sz="2000" dirty="0" smtClean="0"/>
                <a:t>0.5%</a:t>
              </a:r>
              <a:endParaRPr lang="en-US" sz="2000" dirty="0"/>
            </a:p>
          </p:txBody>
        </p:sp>
        <p:cxnSp>
          <p:nvCxnSpPr>
            <p:cNvPr id="26" name="Straight Connector 25"/>
            <p:cNvCxnSpPr/>
            <p:nvPr/>
          </p:nvCxnSpPr>
          <p:spPr bwMode="auto">
            <a:xfrm>
              <a:off x="4353882" y="2270772"/>
              <a:ext cx="0" cy="38100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7379617" y="2270772"/>
              <a:ext cx="0" cy="381000"/>
            </a:xfrm>
            <a:prstGeom prst="line">
              <a:avLst/>
            </a:prstGeom>
            <a:solidFill>
              <a:schemeClr val="accent1"/>
            </a:solidFill>
            <a:ln w="50800" cap="flat" cmpd="sng" algn="ctr">
              <a:solidFill>
                <a:schemeClr val="tx1"/>
              </a:solidFill>
              <a:prstDash val="solid"/>
              <a:round/>
              <a:headEnd type="none" w="med" len="med"/>
              <a:tailEnd type="none" w="med" len="med"/>
            </a:ln>
            <a:effectLst/>
          </p:spPr>
        </p:cxnSp>
        <p:sp>
          <p:nvSpPr>
            <p:cNvPr id="27" name="TextBox 26"/>
            <p:cNvSpPr txBox="1"/>
            <p:nvPr/>
          </p:nvSpPr>
          <p:spPr>
            <a:xfrm>
              <a:off x="7803023" y="2660503"/>
              <a:ext cx="1005553" cy="400110"/>
            </a:xfrm>
            <a:prstGeom prst="rect">
              <a:avLst/>
            </a:prstGeom>
            <a:noFill/>
          </p:spPr>
          <p:txBody>
            <a:bodyPr wrap="square" rtlCol="0">
              <a:spAutoFit/>
            </a:bodyPr>
            <a:lstStyle/>
            <a:p>
              <a:pPr algn="ctr"/>
              <a:r>
                <a:rPr lang="en-US" sz="2000" dirty="0" smtClean="0"/>
                <a:t>2026</a:t>
              </a:r>
              <a:endParaRPr lang="en-US" sz="2000" dirty="0"/>
            </a:p>
          </p:txBody>
        </p:sp>
      </p:grpSp>
    </p:spTree>
    <p:extLst>
      <p:ext uri="{BB962C8B-B14F-4D97-AF65-F5344CB8AC3E}">
        <p14:creationId xmlns:p14="http://schemas.microsoft.com/office/powerpoint/2010/main" val="343607996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lvl="0" algn="ctr" eaLnBrk="1" hangingPunct="1"/>
            <a:r>
              <a:rPr lang="en-US" altLang="en-US" sz="4000" b="1" i="1" kern="1200" dirty="0" smtClean="0">
                <a:solidFill>
                  <a:srgbClr val="FFFFFF"/>
                </a:solidFill>
                <a:latin typeface="Arial" pitchFamily="34" charset="0"/>
                <a:ea typeface="+mn-ea"/>
                <a:cs typeface="Arial" charset="0"/>
              </a:rPr>
              <a:t>Alternative Payment Models</a:t>
            </a:r>
            <a:endParaRPr lang="en-US" dirty="0"/>
          </a:p>
        </p:txBody>
      </p:sp>
      <p:sp>
        <p:nvSpPr>
          <p:cNvPr id="3" name="Content Placeholder 2"/>
          <p:cNvSpPr>
            <a:spLocks noGrp="1"/>
          </p:cNvSpPr>
          <p:nvPr>
            <p:ph idx="1"/>
          </p:nvPr>
        </p:nvSpPr>
        <p:spPr>
          <a:xfrm>
            <a:off x="1066800" y="1219200"/>
            <a:ext cx="7543800" cy="5105400"/>
          </a:xfrm>
        </p:spPr>
        <p:txBody>
          <a:bodyPr/>
          <a:lstStyle/>
          <a:p>
            <a:pPr>
              <a:spcBef>
                <a:spcPts val="1200"/>
              </a:spcBef>
            </a:pPr>
            <a:r>
              <a:rPr lang="en-US" sz="2400" dirty="0" smtClean="0">
                <a:solidFill>
                  <a:schemeClr val="tx1"/>
                </a:solidFill>
              </a:rPr>
              <a:t>Participation in APMs is measured by the percentage of </a:t>
            </a:r>
            <a:r>
              <a:rPr lang="en-US" sz="2400" b="1" dirty="0" smtClean="0">
                <a:solidFill>
                  <a:schemeClr val="tx1"/>
                </a:solidFill>
              </a:rPr>
              <a:t>Medicare PFS payments or total payments </a:t>
            </a:r>
            <a:r>
              <a:rPr lang="en-US" sz="2400" dirty="0" smtClean="0">
                <a:solidFill>
                  <a:schemeClr val="tx1"/>
                </a:solidFill>
              </a:rPr>
              <a:t>attributable to care provided through an eligible APM entity</a:t>
            </a:r>
          </a:p>
          <a:p>
            <a:pPr marL="342900" lvl="2" indent="-342900">
              <a:spcBef>
                <a:spcPts val="1200"/>
              </a:spcBef>
            </a:pPr>
            <a:r>
              <a:rPr lang="en-US" sz="2400" dirty="0" smtClean="0">
                <a:solidFill>
                  <a:schemeClr val="tx1"/>
                </a:solidFill>
              </a:rPr>
              <a:t>An eligible APM entity </a:t>
            </a:r>
            <a:r>
              <a:rPr lang="en-US" sz="2400" dirty="0">
                <a:solidFill>
                  <a:schemeClr val="tx1"/>
                </a:solidFill>
              </a:rPr>
              <a:t>must </a:t>
            </a:r>
            <a:r>
              <a:rPr lang="en-US" sz="2400" dirty="0" smtClean="0">
                <a:solidFill>
                  <a:schemeClr val="tx1"/>
                </a:solidFill>
              </a:rPr>
              <a:t>bear </a:t>
            </a:r>
            <a:r>
              <a:rPr lang="en-US" sz="2400" dirty="0">
                <a:solidFill>
                  <a:schemeClr val="tx1"/>
                </a:solidFill>
              </a:rPr>
              <a:t>financial risk for monetary loss (more than nominal amount) or be a medical </a:t>
            </a:r>
            <a:r>
              <a:rPr lang="en-US" sz="2400" dirty="0" smtClean="0">
                <a:solidFill>
                  <a:schemeClr val="tx1"/>
                </a:solidFill>
              </a:rPr>
              <a:t>home, </a:t>
            </a:r>
            <a:r>
              <a:rPr lang="en-US" sz="2400" dirty="0" smtClean="0">
                <a:solidFill>
                  <a:schemeClr val="tx1"/>
                </a:solidFill>
              </a:rPr>
              <a:t>and participate in an APM that:</a:t>
            </a:r>
            <a:endParaRPr lang="en-US" sz="2400" dirty="0" smtClean="0">
              <a:solidFill>
                <a:schemeClr val="tx1"/>
              </a:solidFill>
            </a:endParaRPr>
          </a:p>
          <a:p>
            <a:pPr lvl="2">
              <a:spcBef>
                <a:spcPts val="1200"/>
              </a:spcBef>
            </a:pPr>
            <a:r>
              <a:rPr lang="en-US" sz="2400" dirty="0" smtClean="0">
                <a:solidFill>
                  <a:schemeClr val="tx1"/>
                </a:solidFill>
              </a:rPr>
              <a:t>Requires </a:t>
            </a:r>
            <a:r>
              <a:rPr lang="en-US" sz="2400" dirty="0" smtClean="0">
                <a:solidFill>
                  <a:schemeClr val="tx1"/>
                </a:solidFill>
              </a:rPr>
              <a:t>use of certified EHR technology</a:t>
            </a:r>
          </a:p>
          <a:p>
            <a:pPr lvl="2">
              <a:spcBef>
                <a:spcPts val="1200"/>
              </a:spcBef>
            </a:pPr>
            <a:r>
              <a:rPr lang="en-US" sz="2400" dirty="0" smtClean="0">
                <a:solidFill>
                  <a:schemeClr val="tx1"/>
                </a:solidFill>
              </a:rPr>
              <a:t>Provides </a:t>
            </a:r>
            <a:r>
              <a:rPr lang="en-US" sz="2400" dirty="0" smtClean="0">
                <a:solidFill>
                  <a:schemeClr val="tx1"/>
                </a:solidFill>
              </a:rPr>
              <a:t>payment based on quality measures comparable to those in the MIPS quality category</a:t>
            </a:r>
            <a:endParaRPr lang="en-US" sz="2400" dirty="0">
              <a:solidFill>
                <a:schemeClr val="tx1"/>
              </a:solidFill>
            </a:endParaRPr>
          </a:p>
        </p:txBody>
      </p:sp>
    </p:spTree>
    <p:extLst>
      <p:ext uri="{BB962C8B-B14F-4D97-AF65-F5344CB8AC3E}">
        <p14:creationId xmlns:p14="http://schemas.microsoft.com/office/powerpoint/2010/main" val="152192642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lvl="0" algn="ctr" eaLnBrk="1" hangingPunct="1"/>
            <a:r>
              <a:rPr lang="en-US" altLang="en-US" sz="4000" b="1" i="1" kern="1200" dirty="0" smtClean="0">
                <a:solidFill>
                  <a:srgbClr val="FFFFFF"/>
                </a:solidFill>
                <a:latin typeface="Arial" pitchFamily="34" charset="0"/>
                <a:ea typeface="+mn-ea"/>
                <a:cs typeface="Arial" charset="0"/>
              </a:rPr>
              <a:t>Alternative Payment Models</a:t>
            </a:r>
            <a:endParaRPr lang="en-US" dirty="0"/>
          </a:p>
        </p:txBody>
      </p:sp>
      <p:sp>
        <p:nvSpPr>
          <p:cNvPr id="3" name="Content Placeholder 2"/>
          <p:cNvSpPr>
            <a:spLocks noGrp="1"/>
          </p:cNvSpPr>
          <p:nvPr>
            <p:ph idx="1"/>
          </p:nvPr>
        </p:nvSpPr>
        <p:spPr>
          <a:xfrm>
            <a:off x="1066800" y="1219200"/>
            <a:ext cx="5123543" cy="4278313"/>
          </a:xfrm>
        </p:spPr>
        <p:txBody>
          <a:bodyPr/>
          <a:lstStyle/>
          <a:p>
            <a:pPr>
              <a:spcBef>
                <a:spcPts val="1200"/>
              </a:spcBef>
            </a:pPr>
            <a:r>
              <a:rPr lang="en-US" sz="2400" dirty="0" smtClean="0">
                <a:solidFill>
                  <a:schemeClr val="tx1"/>
                </a:solidFill>
              </a:rPr>
              <a:t>Medicare APMs are defined as:</a:t>
            </a:r>
          </a:p>
          <a:p>
            <a:pPr lvl="1">
              <a:spcBef>
                <a:spcPts val="1200"/>
              </a:spcBef>
            </a:pPr>
            <a:r>
              <a:rPr lang="en-US" sz="2400" dirty="0" smtClean="0">
                <a:solidFill>
                  <a:schemeClr val="tx1"/>
                </a:solidFill>
              </a:rPr>
              <a:t>A model tested by the CMMI, other than a health care innovation award</a:t>
            </a:r>
          </a:p>
          <a:p>
            <a:pPr lvl="1">
              <a:spcBef>
                <a:spcPts val="1200"/>
              </a:spcBef>
            </a:pPr>
            <a:r>
              <a:rPr lang="en-US" sz="2400" dirty="0" smtClean="0">
                <a:solidFill>
                  <a:schemeClr val="tx1"/>
                </a:solidFill>
              </a:rPr>
              <a:t>An ACO under the Medicare Shared Savings Program</a:t>
            </a:r>
          </a:p>
          <a:p>
            <a:pPr lvl="1">
              <a:spcBef>
                <a:spcPts val="1200"/>
              </a:spcBef>
            </a:pPr>
            <a:r>
              <a:rPr lang="en-US" sz="2400" dirty="0" smtClean="0">
                <a:solidFill>
                  <a:schemeClr val="tx1"/>
                </a:solidFill>
              </a:rPr>
              <a:t>Certain other demonstrations under federal law</a:t>
            </a:r>
          </a:p>
          <a:p>
            <a:pPr lvl="1">
              <a:spcBef>
                <a:spcPts val="1200"/>
              </a:spcBef>
            </a:pPr>
            <a:endParaRPr lang="en-US" sz="2400" dirty="0">
              <a:solidFill>
                <a:schemeClr val="tx1"/>
              </a:solidFill>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7784" t="35913" r="22806" b="32043"/>
          <a:stretch/>
        </p:blipFill>
        <p:spPr bwMode="auto">
          <a:xfrm>
            <a:off x="6190343" y="2075543"/>
            <a:ext cx="2525486" cy="2344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004791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lvl="0" algn="ctr" eaLnBrk="1" hangingPunct="1"/>
            <a:r>
              <a:rPr lang="en-US" altLang="en-US" sz="4000" b="1" i="1" kern="1200" dirty="0" smtClean="0">
                <a:solidFill>
                  <a:srgbClr val="FFFFFF"/>
                </a:solidFill>
                <a:latin typeface="Arial" pitchFamily="34" charset="0"/>
                <a:ea typeface="+mn-ea"/>
                <a:cs typeface="Arial" charset="0"/>
              </a:rPr>
              <a:t>Qualifying APM Professional</a:t>
            </a:r>
            <a:endParaRPr lang="en-US" dirty="0"/>
          </a:p>
        </p:txBody>
      </p:sp>
      <p:graphicFrame>
        <p:nvGraphicFramePr>
          <p:cNvPr id="4" name="Chart 3"/>
          <p:cNvGraphicFramePr/>
          <p:nvPr>
            <p:extLst>
              <p:ext uri="{D42A27DB-BD31-4B8C-83A1-F6EECF244321}">
                <p14:modId xmlns:p14="http://schemas.microsoft.com/office/powerpoint/2010/main" val="2297304535"/>
              </p:ext>
            </p:extLst>
          </p:nvPr>
        </p:nvGraphicFramePr>
        <p:xfrm>
          <a:off x="990600" y="1905000"/>
          <a:ext cx="7772400" cy="4241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524000" y="1219200"/>
            <a:ext cx="6324600" cy="461665"/>
          </a:xfrm>
          <a:prstGeom prst="rect">
            <a:avLst/>
          </a:prstGeom>
          <a:noFill/>
        </p:spPr>
        <p:txBody>
          <a:bodyPr wrap="square" rtlCol="0">
            <a:spAutoFit/>
          </a:bodyPr>
          <a:lstStyle/>
          <a:p>
            <a:r>
              <a:rPr lang="en-US" sz="2400" dirty="0" smtClean="0"/>
              <a:t>Percentage of Payments Through an APM</a:t>
            </a:r>
            <a:endParaRPr lang="en-US" sz="2400" dirty="0"/>
          </a:p>
        </p:txBody>
      </p:sp>
    </p:spTree>
    <p:extLst>
      <p:ext uri="{BB962C8B-B14F-4D97-AF65-F5344CB8AC3E}">
        <p14:creationId xmlns:p14="http://schemas.microsoft.com/office/powerpoint/2010/main" val="39077124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rapezoid 56"/>
          <p:cNvSpPr/>
          <p:nvPr/>
        </p:nvSpPr>
        <p:spPr bwMode="auto">
          <a:xfrm>
            <a:off x="1448481" y="5137424"/>
            <a:ext cx="5696137" cy="924714"/>
          </a:xfrm>
          <a:prstGeom prst="trapezoid">
            <a:avLst>
              <a:gd name="adj" fmla="val 62242"/>
            </a:avLst>
          </a:prstGeom>
          <a:solidFill>
            <a:srgbClr val="0070C0">
              <a:alpha val="90000"/>
            </a:srgbClr>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58" name="Trapezoid 57"/>
          <p:cNvSpPr/>
          <p:nvPr/>
        </p:nvSpPr>
        <p:spPr bwMode="auto">
          <a:xfrm>
            <a:off x="2077784" y="4195231"/>
            <a:ext cx="4437812" cy="872484"/>
          </a:xfrm>
          <a:prstGeom prst="trapezoid">
            <a:avLst>
              <a:gd name="adj" fmla="val 50861"/>
            </a:avLst>
          </a:prstGeom>
          <a:solidFill>
            <a:srgbClr val="0070C0">
              <a:alpha val="75000"/>
            </a:srgbClr>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59" name="Trapezoid 58"/>
          <p:cNvSpPr/>
          <p:nvPr/>
        </p:nvSpPr>
        <p:spPr bwMode="auto">
          <a:xfrm>
            <a:off x="2582609" y="3309747"/>
            <a:ext cx="3427884" cy="818129"/>
          </a:xfrm>
          <a:prstGeom prst="trapezoid">
            <a:avLst>
              <a:gd name="adj" fmla="val 57692"/>
            </a:avLst>
          </a:prstGeom>
          <a:solidFill>
            <a:srgbClr val="0070C0">
              <a:alpha val="50000"/>
            </a:srgbClr>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61" name="Trapezoid 60"/>
          <p:cNvSpPr/>
          <p:nvPr/>
        </p:nvSpPr>
        <p:spPr bwMode="auto">
          <a:xfrm>
            <a:off x="3068228" y="2427302"/>
            <a:ext cx="2456644" cy="808385"/>
          </a:xfrm>
          <a:prstGeom prst="trapezoid">
            <a:avLst>
              <a:gd name="adj" fmla="val 63359"/>
            </a:avLst>
          </a:prstGeom>
          <a:solidFill>
            <a:srgbClr val="0070C0">
              <a:alpha val="25000"/>
            </a:srgbClr>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62" name="Isosceles Triangle 61"/>
          <p:cNvSpPr/>
          <p:nvPr/>
        </p:nvSpPr>
        <p:spPr bwMode="auto">
          <a:xfrm>
            <a:off x="3591422" y="1159002"/>
            <a:ext cx="1410257" cy="1189115"/>
          </a:xfrm>
          <a:prstGeom prst="triangle">
            <a:avLst/>
          </a:prstGeom>
          <a:solidFill>
            <a:srgbClr val="0070C0">
              <a:alpha val="10000"/>
            </a:srgbClr>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0" y="0"/>
            <a:ext cx="9144000" cy="914400"/>
          </a:xfrm>
        </p:spPr>
        <p:txBody>
          <a:bodyPr/>
          <a:lstStyle/>
          <a:p>
            <a:pPr lvl="0" algn="ctr" eaLnBrk="1" hangingPunct="1"/>
            <a:r>
              <a:rPr lang="en-US" altLang="en-US" sz="3600" b="1" i="1" kern="1200" dirty="0" smtClean="0">
                <a:solidFill>
                  <a:srgbClr val="FFFFFF"/>
                </a:solidFill>
                <a:latin typeface="Arial" pitchFamily="34" charset="0"/>
                <a:ea typeface="+mn-ea"/>
                <a:cs typeface="Arial" charset="0"/>
              </a:rPr>
              <a:t>Alternative Payment Models</a:t>
            </a:r>
            <a:endParaRPr lang="en-US" sz="2800" dirty="0"/>
          </a:p>
        </p:txBody>
      </p:sp>
      <p:sp>
        <p:nvSpPr>
          <p:cNvPr id="21" name="TextBox 20"/>
          <p:cNvSpPr txBox="1"/>
          <p:nvPr/>
        </p:nvSpPr>
        <p:spPr>
          <a:xfrm>
            <a:off x="3276600" y="4419600"/>
            <a:ext cx="4800600" cy="400110"/>
          </a:xfrm>
          <a:prstGeom prst="rect">
            <a:avLst/>
          </a:prstGeom>
          <a:noFill/>
        </p:spPr>
        <p:txBody>
          <a:bodyPr wrap="square" rtlCol="0">
            <a:spAutoFit/>
          </a:bodyPr>
          <a:lstStyle/>
          <a:p>
            <a:r>
              <a:rPr lang="en-US" sz="2000" dirty="0" smtClean="0"/>
              <a:t>Medicare APMs</a:t>
            </a:r>
            <a:endParaRPr lang="en-US" sz="2000" dirty="0"/>
          </a:p>
        </p:txBody>
      </p:sp>
      <p:sp>
        <p:nvSpPr>
          <p:cNvPr id="22" name="TextBox 21"/>
          <p:cNvSpPr txBox="1"/>
          <p:nvPr/>
        </p:nvSpPr>
        <p:spPr>
          <a:xfrm>
            <a:off x="3116008" y="3519455"/>
            <a:ext cx="2514600" cy="400110"/>
          </a:xfrm>
          <a:prstGeom prst="rect">
            <a:avLst/>
          </a:prstGeom>
          <a:noFill/>
        </p:spPr>
        <p:txBody>
          <a:bodyPr wrap="square" rtlCol="0">
            <a:spAutoFit/>
          </a:bodyPr>
          <a:lstStyle/>
          <a:p>
            <a:r>
              <a:rPr lang="en-US" sz="2000" dirty="0" smtClean="0"/>
              <a:t>Eligible APM entity</a:t>
            </a:r>
            <a:endParaRPr lang="en-US" sz="2000" dirty="0"/>
          </a:p>
        </p:txBody>
      </p:sp>
      <p:sp>
        <p:nvSpPr>
          <p:cNvPr id="23" name="TextBox 22"/>
          <p:cNvSpPr txBox="1"/>
          <p:nvPr/>
        </p:nvSpPr>
        <p:spPr>
          <a:xfrm>
            <a:off x="3289002" y="2641894"/>
            <a:ext cx="2015094" cy="400110"/>
          </a:xfrm>
          <a:prstGeom prst="rect">
            <a:avLst/>
          </a:prstGeom>
          <a:noFill/>
        </p:spPr>
        <p:txBody>
          <a:bodyPr wrap="square" rtlCol="0">
            <a:spAutoFit/>
          </a:bodyPr>
          <a:lstStyle/>
          <a:p>
            <a:pPr algn="ctr"/>
            <a:r>
              <a:rPr lang="en-US" sz="2000" dirty="0" smtClean="0"/>
              <a:t>Partial QP</a:t>
            </a:r>
            <a:endParaRPr lang="en-US" sz="2000" dirty="0"/>
          </a:p>
        </p:txBody>
      </p:sp>
      <p:sp>
        <p:nvSpPr>
          <p:cNvPr id="24" name="TextBox 23"/>
          <p:cNvSpPr txBox="1"/>
          <p:nvPr/>
        </p:nvSpPr>
        <p:spPr>
          <a:xfrm>
            <a:off x="3443505" y="1753559"/>
            <a:ext cx="1706088" cy="400110"/>
          </a:xfrm>
          <a:prstGeom prst="rect">
            <a:avLst/>
          </a:prstGeom>
          <a:noFill/>
        </p:spPr>
        <p:txBody>
          <a:bodyPr wrap="square" rtlCol="0">
            <a:spAutoFit/>
          </a:bodyPr>
          <a:lstStyle/>
          <a:p>
            <a:pPr algn="ctr"/>
            <a:r>
              <a:rPr lang="en-US" sz="2000" dirty="0" smtClean="0"/>
              <a:t>QP</a:t>
            </a:r>
            <a:endParaRPr lang="en-US" sz="2000" dirty="0"/>
          </a:p>
        </p:txBody>
      </p:sp>
      <p:sp>
        <p:nvSpPr>
          <p:cNvPr id="31" name="TextBox 30"/>
          <p:cNvSpPr txBox="1"/>
          <p:nvPr/>
        </p:nvSpPr>
        <p:spPr>
          <a:xfrm>
            <a:off x="2430208" y="5390030"/>
            <a:ext cx="4800600" cy="400110"/>
          </a:xfrm>
          <a:prstGeom prst="rect">
            <a:avLst/>
          </a:prstGeom>
          <a:noFill/>
        </p:spPr>
        <p:txBody>
          <a:bodyPr wrap="square" rtlCol="0">
            <a:spAutoFit/>
          </a:bodyPr>
          <a:lstStyle/>
          <a:p>
            <a:r>
              <a:rPr lang="en-US" sz="2000" dirty="0" smtClean="0"/>
              <a:t>Alternative payment models</a:t>
            </a:r>
            <a:endParaRPr lang="en-US" sz="2000" dirty="0"/>
          </a:p>
        </p:txBody>
      </p:sp>
    </p:spTree>
    <p:extLst>
      <p:ext uri="{BB962C8B-B14F-4D97-AF65-F5344CB8AC3E}">
        <p14:creationId xmlns:p14="http://schemas.microsoft.com/office/powerpoint/2010/main" val="59345494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4007459" y="2508706"/>
            <a:ext cx="2548145" cy="360402"/>
          </a:xfrm>
          <a:prstGeom prst="rect">
            <a:avLst/>
          </a:prstGeom>
          <a:solidFill>
            <a:srgbClr val="00602B">
              <a:alpha val="50000"/>
            </a:srgbClr>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0" y="0"/>
            <a:ext cx="9144000" cy="914400"/>
          </a:xfrm>
        </p:spPr>
        <p:txBody>
          <a:bodyPr/>
          <a:lstStyle/>
          <a:p>
            <a:pPr lvl="0" algn="ctr" eaLnBrk="1" hangingPunct="1"/>
            <a:r>
              <a:rPr lang="en-US" altLang="en-US" sz="4000" b="1" i="1" kern="1200" dirty="0" smtClean="0">
                <a:solidFill>
                  <a:srgbClr val="FFFFFF"/>
                </a:solidFill>
                <a:latin typeface="Arial" pitchFamily="34" charset="0"/>
                <a:ea typeface="+mn-ea"/>
                <a:cs typeface="Arial" charset="0"/>
              </a:rPr>
              <a:t>Payment </a:t>
            </a:r>
            <a:r>
              <a:rPr lang="en-US" altLang="en-US" sz="4000" b="1" i="1" kern="1200" dirty="0" smtClean="0">
                <a:solidFill>
                  <a:srgbClr val="FFFFFF"/>
                </a:solidFill>
                <a:latin typeface="Arial" pitchFamily="34" charset="0"/>
                <a:ea typeface="+mn-ea"/>
                <a:cs typeface="Arial" charset="0"/>
              </a:rPr>
              <a:t>Beyond 2025</a:t>
            </a:r>
            <a:endParaRPr lang="en-US" dirty="0"/>
          </a:p>
        </p:txBody>
      </p:sp>
      <p:cxnSp>
        <p:nvCxnSpPr>
          <p:cNvPr id="8" name="Straight Arrow Connector 7"/>
          <p:cNvCxnSpPr/>
          <p:nvPr/>
        </p:nvCxnSpPr>
        <p:spPr bwMode="auto">
          <a:xfrm>
            <a:off x="1034131" y="3051882"/>
            <a:ext cx="7661275" cy="3965"/>
          </a:xfrm>
          <a:prstGeom prst="straightConnector1">
            <a:avLst/>
          </a:prstGeom>
          <a:solidFill>
            <a:schemeClr val="accent1"/>
          </a:solidFill>
          <a:ln w="50800" cap="flat" cmpd="sng" algn="ctr">
            <a:solidFill>
              <a:schemeClr val="tx1"/>
            </a:solidFill>
            <a:prstDash val="solid"/>
            <a:round/>
            <a:headEnd type="none" w="med" len="med"/>
            <a:tailEnd type="arrow"/>
          </a:ln>
          <a:effectLst/>
        </p:spPr>
      </p:cxnSp>
      <p:cxnSp>
        <p:nvCxnSpPr>
          <p:cNvPr id="9" name="Straight Connector 8"/>
          <p:cNvCxnSpPr/>
          <p:nvPr/>
        </p:nvCxnSpPr>
        <p:spPr bwMode="auto">
          <a:xfrm>
            <a:off x="1041505" y="2302926"/>
            <a:ext cx="0" cy="939456"/>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2452944" y="2296424"/>
            <a:ext cx="0" cy="945958"/>
          </a:xfrm>
          <a:prstGeom prst="line">
            <a:avLst/>
          </a:prstGeom>
          <a:solidFill>
            <a:schemeClr val="accent1"/>
          </a:solidFill>
          <a:ln w="50800" cap="flat" cmpd="sng" algn="ctr">
            <a:solidFill>
              <a:schemeClr val="tx1"/>
            </a:solidFill>
            <a:prstDash val="solid"/>
            <a:round/>
            <a:headEnd type="none" w="med" len="med"/>
            <a:tailEnd type="none" w="med" len="med"/>
          </a:ln>
          <a:effectLst/>
        </p:spPr>
      </p:cxnSp>
      <p:sp>
        <p:nvSpPr>
          <p:cNvPr id="13" name="TextBox 12"/>
          <p:cNvSpPr txBox="1"/>
          <p:nvPr/>
        </p:nvSpPr>
        <p:spPr>
          <a:xfrm>
            <a:off x="622199" y="3242382"/>
            <a:ext cx="1005553" cy="400110"/>
          </a:xfrm>
          <a:prstGeom prst="rect">
            <a:avLst/>
          </a:prstGeom>
          <a:noFill/>
        </p:spPr>
        <p:txBody>
          <a:bodyPr wrap="square" rtlCol="0">
            <a:spAutoFit/>
          </a:bodyPr>
          <a:lstStyle/>
          <a:p>
            <a:r>
              <a:rPr lang="en-US" sz="2000" dirty="0" smtClean="0"/>
              <a:t>2025</a:t>
            </a:r>
            <a:endParaRPr lang="en-US" sz="2000" dirty="0"/>
          </a:p>
        </p:txBody>
      </p:sp>
      <p:sp>
        <p:nvSpPr>
          <p:cNvPr id="14" name="TextBox 13"/>
          <p:cNvSpPr txBox="1"/>
          <p:nvPr/>
        </p:nvSpPr>
        <p:spPr>
          <a:xfrm>
            <a:off x="2096525" y="3242382"/>
            <a:ext cx="1005553" cy="400110"/>
          </a:xfrm>
          <a:prstGeom prst="rect">
            <a:avLst/>
          </a:prstGeom>
          <a:noFill/>
        </p:spPr>
        <p:txBody>
          <a:bodyPr wrap="square" rtlCol="0">
            <a:spAutoFit/>
          </a:bodyPr>
          <a:lstStyle/>
          <a:p>
            <a:r>
              <a:rPr lang="en-US" sz="2000" dirty="0" smtClean="0"/>
              <a:t>2026</a:t>
            </a:r>
            <a:endParaRPr lang="en-US" sz="2000" dirty="0"/>
          </a:p>
        </p:txBody>
      </p:sp>
      <p:sp>
        <p:nvSpPr>
          <p:cNvPr id="23" name="TextBox 22"/>
          <p:cNvSpPr txBox="1"/>
          <p:nvPr/>
        </p:nvSpPr>
        <p:spPr>
          <a:xfrm>
            <a:off x="1295400" y="2302926"/>
            <a:ext cx="1005553" cy="400110"/>
          </a:xfrm>
          <a:prstGeom prst="rect">
            <a:avLst/>
          </a:prstGeom>
          <a:noFill/>
        </p:spPr>
        <p:txBody>
          <a:bodyPr wrap="square" rtlCol="0">
            <a:spAutoFit/>
          </a:bodyPr>
          <a:lstStyle/>
          <a:p>
            <a:r>
              <a:rPr lang="en-US" sz="2000" dirty="0" smtClean="0"/>
              <a:t>0.0%</a:t>
            </a:r>
            <a:endParaRPr lang="en-US" sz="2000" dirty="0"/>
          </a:p>
        </p:txBody>
      </p:sp>
      <p:sp>
        <p:nvSpPr>
          <p:cNvPr id="29" name="Rectangle 28"/>
          <p:cNvSpPr/>
          <p:nvPr/>
        </p:nvSpPr>
        <p:spPr bwMode="auto">
          <a:xfrm>
            <a:off x="4009891" y="2116223"/>
            <a:ext cx="2548145" cy="360402"/>
          </a:xfrm>
          <a:prstGeom prst="rect">
            <a:avLst/>
          </a:prstGeom>
          <a:solidFill>
            <a:srgbClr val="0070C0">
              <a:alpha val="50000"/>
            </a:srgbClr>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0" name="TextBox 29"/>
          <p:cNvSpPr txBox="1"/>
          <p:nvPr/>
        </p:nvSpPr>
        <p:spPr>
          <a:xfrm>
            <a:off x="2329982" y="2083544"/>
            <a:ext cx="5932130" cy="369332"/>
          </a:xfrm>
          <a:prstGeom prst="rect">
            <a:avLst/>
          </a:prstGeom>
          <a:noFill/>
        </p:spPr>
        <p:txBody>
          <a:bodyPr wrap="square" rtlCol="0">
            <a:spAutoFit/>
          </a:bodyPr>
          <a:lstStyle/>
          <a:p>
            <a:pPr algn="ctr"/>
            <a:r>
              <a:rPr lang="en-US" sz="1800" dirty="0" smtClean="0"/>
              <a:t>APM: 0.75% annually</a:t>
            </a:r>
            <a:endParaRPr lang="en-US" sz="1800" dirty="0"/>
          </a:p>
        </p:txBody>
      </p:sp>
      <p:sp>
        <p:nvSpPr>
          <p:cNvPr id="31" name="Rectangle 30"/>
          <p:cNvSpPr/>
          <p:nvPr/>
        </p:nvSpPr>
        <p:spPr bwMode="auto">
          <a:xfrm>
            <a:off x="1063160" y="3962400"/>
            <a:ext cx="7547440" cy="457200"/>
          </a:xfrm>
          <a:prstGeom prst="rect">
            <a:avLst/>
          </a:prstGeom>
          <a:solidFill>
            <a:srgbClr val="00B050">
              <a:alpha val="50000"/>
            </a:srgbClr>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smtClean="0"/>
              <a:t>MIPS: Penalties </a:t>
            </a:r>
            <a:r>
              <a:rPr lang="en-US" sz="1800" dirty="0"/>
              <a:t>or </a:t>
            </a:r>
            <a:r>
              <a:rPr lang="en-US" sz="1800" dirty="0" smtClean="0"/>
              <a:t>incentives of up to ± </a:t>
            </a:r>
            <a:r>
              <a:rPr lang="en-US" sz="1800" dirty="0"/>
              <a:t>9</a:t>
            </a:r>
            <a:r>
              <a:rPr lang="en-US" sz="1800" dirty="0" smtClean="0"/>
              <a:t>%</a:t>
            </a:r>
            <a:endParaRPr kumimoji="0" lang="en-US" sz="1600" b="1" i="0" u="none" strike="noStrike" cap="none" normalizeH="0" baseline="0" dirty="0" smtClean="0">
              <a:ln>
                <a:noFill/>
              </a:ln>
              <a:solidFill>
                <a:schemeClr val="tx1"/>
              </a:solidFill>
              <a:effectLst/>
              <a:latin typeface="Arial" charset="0"/>
            </a:endParaRPr>
          </a:p>
        </p:txBody>
      </p:sp>
      <p:sp>
        <p:nvSpPr>
          <p:cNvPr id="27" name="TextBox 26"/>
          <p:cNvSpPr txBox="1"/>
          <p:nvPr/>
        </p:nvSpPr>
        <p:spPr>
          <a:xfrm>
            <a:off x="4007459" y="2499776"/>
            <a:ext cx="2548145" cy="369332"/>
          </a:xfrm>
          <a:prstGeom prst="rect">
            <a:avLst/>
          </a:prstGeom>
          <a:noFill/>
        </p:spPr>
        <p:txBody>
          <a:bodyPr wrap="square" rtlCol="0">
            <a:spAutoFit/>
          </a:bodyPr>
          <a:lstStyle/>
          <a:p>
            <a:pPr algn="ctr"/>
            <a:r>
              <a:rPr lang="en-US" sz="1800" dirty="0" smtClean="0"/>
              <a:t>MIPS: 0.25% annually</a:t>
            </a:r>
            <a:endParaRPr lang="en-US" sz="1800" dirty="0"/>
          </a:p>
        </p:txBody>
      </p:sp>
    </p:spTree>
    <p:extLst>
      <p:ext uri="{BB962C8B-B14F-4D97-AF65-F5344CB8AC3E}">
        <p14:creationId xmlns:p14="http://schemas.microsoft.com/office/powerpoint/2010/main" val="30001786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62800" y="5410200"/>
            <a:ext cx="1828800" cy="13621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0"/>
            <a:ext cx="8772525" cy="609600"/>
          </a:xfrm>
        </p:spPr>
        <p:txBody>
          <a:bodyPr/>
          <a:lstStyle/>
          <a:p>
            <a:pPr algn="ctr"/>
            <a:r>
              <a:rPr lang="en-US" sz="3100" b="1" i="1" dirty="0" smtClean="0"/>
              <a:t>Physician Payment Transition – Current Law</a:t>
            </a:r>
            <a:endParaRPr lang="en-US" sz="3100" b="1" i="1" dirty="0"/>
          </a:p>
        </p:txBody>
      </p:sp>
      <p:graphicFrame>
        <p:nvGraphicFramePr>
          <p:cNvPr id="5" name="Content Placeholder 9"/>
          <p:cNvGraphicFramePr>
            <a:graphicFrameLocks/>
          </p:cNvGraphicFramePr>
          <p:nvPr>
            <p:extLst/>
          </p:nvPr>
        </p:nvGraphicFramePr>
        <p:xfrm>
          <a:off x="457203" y="609600"/>
          <a:ext cx="8534397" cy="5501640"/>
        </p:xfrm>
        <a:graphic>
          <a:graphicData uri="http://schemas.openxmlformats.org/drawingml/2006/table">
            <a:tbl>
              <a:tblPr firstRow="1" bandRow="1">
                <a:tableStyleId>{21E4AEA4-8DFA-4A89-87EB-49C32662AFE0}</a:tableStyleId>
              </a:tblPr>
              <a:tblGrid>
                <a:gridCol w="1219200"/>
                <a:gridCol w="838197"/>
                <a:gridCol w="914400"/>
                <a:gridCol w="685800"/>
                <a:gridCol w="762000"/>
                <a:gridCol w="762000"/>
                <a:gridCol w="838200"/>
                <a:gridCol w="685800"/>
                <a:gridCol w="609600"/>
                <a:gridCol w="586677"/>
                <a:gridCol w="632523"/>
              </a:tblGrid>
              <a:tr h="3319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Narrow" panose="020B0606020202030204" pitchFamily="34" charset="0"/>
                        </a:rPr>
                        <a:t>Program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latin typeface="Arial Narrow" panose="020B0606020202030204" pitchFamily="34" charset="0"/>
                        </a:rPr>
                        <a:t>2013</a:t>
                      </a:r>
                      <a:endParaRPr lang="en-US" sz="16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latin typeface="Arial Narrow" panose="020B0606020202030204" pitchFamily="34" charset="0"/>
                        </a:rPr>
                        <a:t>2014</a:t>
                      </a:r>
                      <a:endParaRPr lang="en-US" sz="16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latin typeface="Arial Narrow" panose="020B0606020202030204" pitchFamily="34" charset="0"/>
                        </a:rPr>
                        <a:t>2015</a:t>
                      </a:r>
                      <a:endParaRPr lang="en-US" sz="16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latin typeface="Arial Narrow" panose="020B0606020202030204" pitchFamily="34" charset="0"/>
                        </a:rPr>
                        <a:t>2016</a:t>
                      </a:r>
                      <a:endParaRPr lang="en-US" sz="16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latin typeface="Arial Narrow" panose="020B0606020202030204" pitchFamily="34" charset="0"/>
                        </a:rPr>
                        <a:t>2017</a:t>
                      </a:r>
                      <a:endParaRPr lang="en-US" sz="16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latin typeface="Arial Narrow" panose="020B0606020202030204" pitchFamily="34" charset="0"/>
                        </a:rPr>
                        <a:t>2018</a:t>
                      </a:r>
                      <a:endParaRPr lang="en-US" sz="16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57150" cap="flat" cmpd="sng" algn="ctr">
                      <a:solidFill>
                        <a:srgbClr val="C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latin typeface="Arial Narrow" panose="020B0606020202030204" pitchFamily="34" charset="0"/>
                        </a:rPr>
                        <a:t>2019</a:t>
                      </a:r>
                      <a:endParaRPr lang="en-US" sz="1600" dirty="0">
                        <a:latin typeface="Arial Narrow" panose="020B0606020202030204" pitchFamily="34" charset="0"/>
                      </a:endParaRPr>
                    </a:p>
                  </a:txBody>
                  <a:tcPr anchor="ctr">
                    <a:lnL w="5715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latin typeface="Arial Narrow" panose="020B0606020202030204" pitchFamily="34" charset="0"/>
                        </a:rPr>
                        <a:t>2020</a:t>
                      </a:r>
                      <a:endParaRPr lang="en-US" sz="16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latin typeface="Arial Narrow" panose="020B0606020202030204" pitchFamily="34" charset="0"/>
                        </a:rPr>
                        <a:t>2021</a:t>
                      </a:r>
                      <a:endParaRPr lang="en-US" sz="16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latin typeface="Arial Narrow" panose="020B0606020202030204" pitchFamily="34" charset="0"/>
                        </a:rPr>
                        <a:t>2022</a:t>
                      </a:r>
                      <a:endParaRPr lang="en-US" sz="16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452628">
                <a:tc>
                  <a:txBody>
                    <a:bodyPr/>
                    <a:lstStyle/>
                    <a:p>
                      <a:pPr lvl="0"/>
                      <a:r>
                        <a:rPr lang="en-US" sz="1200" dirty="0" smtClean="0">
                          <a:latin typeface="Arial Narrow" panose="020B0606020202030204" pitchFamily="34" charset="0"/>
                        </a:rPr>
                        <a:t>Annual</a:t>
                      </a:r>
                      <a:r>
                        <a:rPr lang="en-US" sz="1200" baseline="0" dirty="0" smtClean="0">
                          <a:latin typeface="Arial Narrow" panose="020B0606020202030204" pitchFamily="34" charset="0"/>
                        </a:rPr>
                        <a:t> Payment Update (APU)</a:t>
                      </a:r>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ctr"/>
                      <a:r>
                        <a:rPr lang="en-US" sz="1200" dirty="0" smtClean="0">
                          <a:latin typeface="Arial Narrow" panose="020B0606020202030204" pitchFamily="34" charset="0"/>
                        </a:rPr>
                        <a:t>0.0%</a:t>
                      </a: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ctr"/>
                      <a:r>
                        <a:rPr lang="en-US" sz="1200" dirty="0" smtClean="0">
                          <a:latin typeface="Arial Narrow" panose="020B0606020202030204" pitchFamily="34" charset="0"/>
                        </a:rPr>
                        <a:t>+0.5%</a:t>
                      </a: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ctr"/>
                      <a:r>
                        <a:rPr lang="en-US" sz="1200" dirty="0" smtClean="0">
                          <a:latin typeface="Arial Narrow" panose="020B0606020202030204" pitchFamily="34" charset="0"/>
                        </a:rPr>
                        <a:t>+0.25%</a:t>
                      </a: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ctr"/>
                      <a:r>
                        <a:rPr lang="en-US" sz="1200" dirty="0" smtClean="0">
                          <a:latin typeface="Arial Narrow" panose="020B0606020202030204" pitchFamily="34" charset="0"/>
                        </a:rPr>
                        <a:t>+0.5%</a:t>
                      </a: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ctr"/>
                      <a:r>
                        <a:rPr lang="en-US" sz="1200" baseline="0" dirty="0" smtClean="0">
                          <a:latin typeface="Arial Narrow" panose="020B0606020202030204" pitchFamily="34" charset="0"/>
                        </a:rPr>
                        <a:t>+0.5%</a:t>
                      </a:r>
                      <a:endParaRPr lang="en-US" sz="1200" baseline="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ctr"/>
                      <a:r>
                        <a:rPr lang="en-US" sz="1200" dirty="0" smtClean="0">
                          <a:latin typeface="Arial Narrow" panose="020B0606020202030204" pitchFamily="34" charset="0"/>
                        </a:rPr>
                        <a:t>+0.5%</a:t>
                      </a: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57150" cap="flat" cmpd="sng" algn="ctr">
                      <a:solidFill>
                        <a:srgbClr val="C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ctr"/>
                      <a:r>
                        <a:rPr lang="en-US" sz="1200" dirty="0" smtClean="0">
                          <a:latin typeface="Arial Narrow" panose="020B0606020202030204" pitchFamily="34" charset="0"/>
                        </a:rPr>
                        <a:t>+0.5%</a:t>
                      </a:r>
                      <a:endParaRPr lang="en-US" sz="1200" dirty="0">
                        <a:latin typeface="Arial Narrow" panose="020B0606020202030204" pitchFamily="34" charset="0"/>
                      </a:endParaRPr>
                    </a:p>
                  </a:txBody>
                  <a:tcPr anchor="ctr">
                    <a:lnL w="5715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ctr"/>
                      <a:r>
                        <a:rPr lang="en-US" sz="1200" baseline="0" dirty="0" smtClean="0">
                          <a:latin typeface="Arial Narrow" panose="020B0606020202030204" pitchFamily="34" charset="0"/>
                        </a:rPr>
                        <a:t>0.0%</a:t>
                      </a:r>
                      <a:endParaRPr lang="en-US" sz="1200" baseline="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ctr"/>
                      <a:r>
                        <a:rPr lang="en-US" sz="1200" baseline="0" dirty="0" smtClean="0">
                          <a:latin typeface="Arial Narrow" panose="020B0606020202030204" pitchFamily="34" charset="0"/>
                        </a:rPr>
                        <a:t>0.0%</a:t>
                      </a:r>
                      <a:endParaRPr lang="en-US" sz="1200" baseline="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ctr"/>
                      <a:r>
                        <a:rPr lang="en-US" sz="1200" baseline="0" dirty="0" smtClean="0">
                          <a:latin typeface="Arial Narrow" panose="020B0606020202030204" pitchFamily="34" charset="0"/>
                        </a:rPr>
                        <a:t>0.0%</a:t>
                      </a:r>
                      <a:endParaRPr lang="en-US" sz="1200" baseline="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r>
              <a:tr h="426720">
                <a:tc>
                  <a:txBody>
                    <a:bodyPr/>
                    <a:lstStyle/>
                    <a:p>
                      <a:pPr lvl="0"/>
                      <a:r>
                        <a:rPr lang="en-US" sz="1200" dirty="0" smtClean="0">
                          <a:latin typeface="Arial Narrow" panose="020B0606020202030204" pitchFamily="34" charset="0"/>
                        </a:rPr>
                        <a:t>Medicare EHR Incentive</a:t>
                      </a:r>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Arial Narrow" panose="020B0606020202030204" pitchFamily="34" charset="0"/>
                        </a:rPr>
                        <a:t>Variable incentive</a:t>
                      </a: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Arial Narrow" panose="020B0606020202030204" pitchFamily="34" charset="0"/>
                        </a:rPr>
                        <a:t>Variable incentive</a:t>
                      </a: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aseline="0" dirty="0" smtClean="0">
                          <a:latin typeface="Arial Narrow" panose="020B0606020202030204" pitchFamily="34" charset="0"/>
                        </a:rPr>
                        <a:t>-2.0%</a:t>
                      </a: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Arial Narrow" panose="020B0606020202030204" pitchFamily="34" charset="0"/>
                        </a:rPr>
                        <a:t>-2.0%</a:t>
                      </a: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aseline="0" dirty="0" smtClean="0">
                          <a:latin typeface="Arial Narrow" panose="020B0606020202030204" pitchFamily="34" charset="0"/>
                        </a:rPr>
                        <a:t>-3.0%</a:t>
                      </a:r>
                      <a:endParaRPr lang="en-US" sz="1200" baseline="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Narrow" panose="020B0606020202030204" pitchFamily="34" charset="0"/>
                        </a:rPr>
                        <a:t>Max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Narrow" panose="020B0606020202030204" pitchFamily="34" charset="0"/>
                        </a:rPr>
                        <a:t>-4.0%</a:t>
                      </a:r>
                    </a:p>
                  </a:txBody>
                  <a:tcPr anchor="ctr">
                    <a:lnL w="12700" cap="flat" cmpd="sng" algn="ctr">
                      <a:solidFill>
                        <a:schemeClr val="tx1"/>
                      </a:solidFill>
                      <a:prstDash val="solid"/>
                      <a:round/>
                      <a:headEnd type="none" w="med" len="med"/>
                      <a:tailEnd type="none" w="med" len="med"/>
                    </a:lnL>
                    <a:lnR w="57150" cap="flat" cmpd="sng" algn="ctr">
                      <a:solidFill>
                        <a:srgbClr val="C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Arial Narrow" panose="020B0606020202030204" pitchFamily="34" charset="0"/>
                        </a:rPr>
                        <a:t>Folded into MIPS</a:t>
                      </a:r>
                    </a:p>
                  </a:txBody>
                  <a:tcPr anchor="ctr">
                    <a:lnL w="5715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rowSpan="3"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30000" noProof="0" dirty="0" smtClean="0">
                        <a:ln>
                          <a:noFill/>
                        </a:ln>
                        <a:solidFill>
                          <a:srgbClr val="000099"/>
                        </a:solidFill>
                        <a:effectLst/>
                        <a:uLnTx/>
                        <a:uFillTx/>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rowSpan="3"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30000" noProof="0" dirty="0" smtClean="0">
                        <a:ln>
                          <a:noFill/>
                        </a:ln>
                        <a:solidFill>
                          <a:srgbClr val="000099"/>
                        </a:solidFill>
                        <a:effectLst/>
                        <a:uLnTx/>
                        <a:uFillTx/>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rowSpan="3"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30000" noProof="0" dirty="0" smtClean="0">
                        <a:ln>
                          <a:noFill/>
                        </a:ln>
                        <a:solidFill>
                          <a:srgbClr val="000099"/>
                        </a:solidFill>
                        <a:effectLst/>
                        <a:uLnTx/>
                        <a:uFillTx/>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579120">
                <a:tc>
                  <a:txBody>
                    <a:bodyPr/>
                    <a:lstStyle/>
                    <a:p>
                      <a:pPr lvl="0"/>
                      <a:r>
                        <a:rPr lang="en-US" sz="1200" dirty="0" smtClean="0">
                          <a:latin typeface="Arial Narrow" panose="020B0606020202030204" pitchFamily="34" charset="0"/>
                        </a:rPr>
                        <a:t>Physician Quality Reporting System (PQRS)</a:t>
                      </a:r>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Arial Narrow" panose="020B0606020202030204" pitchFamily="34" charset="0"/>
                        </a:rPr>
                        <a:t>+0.5</a:t>
                      </a:r>
                      <a:r>
                        <a:rPr lang="en-US" sz="1200" baseline="0" dirty="0" smtClean="0">
                          <a:latin typeface="Arial Narrow" panose="020B0606020202030204" pitchFamily="34" charset="0"/>
                        </a:rPr>
                        <a:t>%</a:t>
                      </a: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Arial Narrow" panose="020B0606020202030204" pitchFamily="34" charset="0"/>
                        </a:rPr>
                        <a:t>+0.5%</a:t>
                      </a: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Arial Narrow" panose="020B0606020202030204" pitchFamily="34" charset="0"/>
                        </a:rPr>
                        <a:t>-1.5%</a:t>
                      </a: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Arial Narrow" panose="020B0606020202030204" pitchFamily="34" charset="0"/>
                        </a:rPr>
                        <a:t>-2.0%</a:t>
                      </a: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aseline="0" dirty="0" smtClean="0">
                          <a:latin typeface="Arial Narrow" panose="020B0606020202030204" pitchFamily="34" charset="0"/>
                        </a:rPr>
                        <a:t>-2.0%</a:t>
                      </a:r>
                      <a:endParaRPr lang="en-US" sz="1200" baseline="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Arial Narrow" panose="020B0606020202030204" pitchFamily="34" charset="0"/>
                        </a:rPr>
                        <a:t>-2.0%</a:t>
                      </a: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57150" cap="flat" cmpd="sng" algn="ctr">
                      <a:solidFill>
                        <a:srgbClr val="C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vMerge="1">
                  <a:txBody>
                    <a:bodyPr/>
                    <a:lstStyle/>
                    <a:p>
                      <a:pPr algn="ctr"/>
                      <a:endParaRPr lang="en-US" sz="1200" dirty="0">
                        <a:latin typeface="Arial Narrow" panose="020B0606020202030204" pitchFamily="34" charset="0"/>
                      </a:endParaRPr>
                    </a:p>
                  </a:txBody>
                  <a:tcPr anchor="ctr">
                    <a:lnL w="5715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v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v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v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701040">
                <a:tc>
                  <a:txBody>
                    <a:bodyPr/>
                    <a:lstStyle/>
                    <a:p>
                      <a:pPr lvl="0"/>
                      <a:r>
                        <a:rPr lang="en-US" sz="1200" dirty="0" smtClean="0">
                          <a:latin typeface="Arial Narrow" panose="020B0606020202030204" pitchFamily="34" charset="0"/>
                        </a:rPr>
                        <a:t>Value-Based Payment Modifier (VM)</a:t>
                      </a:r>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+1.0x</a:t>
                      </a:r>
                      <a:r>
                        <a:rPr lang="en-US" sz="1200" baseline="0" dirty="0" smtClean="0">
                          <a:latin typeface="Arial Narrow" panose="020B0606020202030204"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OR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-1</a:t>
                      </a:r>
                      <a:r>
                        <a:rPr lang="en-US" sz="1200" dirty="0" smtClean="0">
                          <a:latin typeface="Arial Narrow" panose="020B060602020203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Narrow" panose="020B0606020202030204" pitchFamily="34" charset="0"/>
                        </a:rPr>
                        <a:t>+2.0x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Narrow" panose="020B0606020202030204" pitchFamily="34" charset="0"/>
                        </a:rPr>
                        <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Narrow" panose="020B060602020203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+4.0x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OR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1" dirty="0" smtClean="0">
                          <a:latin typeface="Arial Narrow" panose="020B0606020202030204" pitchFamily="34" charset="0"/>
                        </a:rPr>
                        <a:t>TBD</a:t>
                      </a:r>
                    </a:p>
                  </a:txBody>
                  <a:tcPr anchor="ctr">
                    <a:lnL w="12700" cap="flat" cmpd="sng" algn="ctr">
                      <a:solidFill>
                        <a:schemeClr val="tx1"/>
                      </a:solidFill>
                      <a:prstDash val="solid"/>
                      <a:round/>
                      <a:headEnd type="none" w="med" len="med"/>
                      <a:tailEnd type="none" w="med" len="med"/>
                    </a:lnL>
                    <a:lnR w="57150" cap="flat" cmpd="sng" algn="ctr">
                      <a:solidFill>
                        <a:srgbClr val="C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Narrow" panose="020B0606020202030204" pitchFamily="34" charset="0"/>
                      </a:endParaRPr>
                    </a:p>
                  </a:txBody>
                  <a:tcPr anchor="ctr">
                    <a:lnL w="5715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609600">
                <a:tc>
                  <a:txBody>
                    <a:bodyPr/>
                    <a:lstStyle/>
                    <a:p>
                      <a:pPr lvl="0"/>
                      <a:r>
                        <a:rPr lang="en-US" sz="1200" dirty="0" smtClean="0">
                          <a:latin typeface="Arial Narrow" panose="020B0606020202030204" pitchFamily="34" charset="0"/>
                        </a:rPr>
                        <a:t>Merit-Based</a:t>
                      </a:r>
                      <a:r>
                        <a:rPr lang="en-US" sz="1200" baseline="0" dirty="0" smtClean="0">
                          <a:latin typeface="Arial Narrow" panose="020B0606020202030204" pitchFamily="34" charset="0"/>
                        </a:rPr>
                        <a:t> Incentive Payment System (MIPS)</a:t>
                      </a:r>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57150" cap="flat" cmpd="sng" algn="ctr">
                      <a:solidFill>
                        <a:srgbClr val="C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baseline="0" dirty="0" smtClean="0">
                          <a:latin typeface="Arial Narrow" panose="020B0606020202030204" pitchFamily="34" charset="0"/>
                        </a:rPr>
                        <a:t>+/- </a:t>
                      </a:r>
                      <a:br>
                        <a:rPr lang="en-US" sz="1200" b="0" baseline="0" dirty="0" smtClean="0">
                          <a:latin typeface="Arial Narrow" panose="020B0606020202030204" pitchFamily="34" charset="0"/>
                        </a:rPr>
                      </a:br>
                      <a:r>
                        <a:rPr lang="en-US" sz="1200" b="0" baseline="0" dirty="0" smtClean="0">
                          <a:latin typeface="Arial Narrow" panose="020B0606020202030204" pitchFamily="34" charset="0"/>
                        </a:rPr>
                        <a:t>4.0%</a:t>
                      </a:r>
                    </a:p>
                  </a:txBody>
                  <a:tcPr anchor="ctr">
                    <a:lnL w="5715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latin typeface="Arial Narrow" panose="020B0606020202030204" pitchFamily="34" charset="0"/>
                        </a:rPr>
                        <a:t>+/- </a:t>
                      </a:r>
                      <a:br>
                        <a:rPr lang="en-US" sz="1200" b="0" dirty="0" smtClean="0">
                          <a:latin typeface="Arial Narrow" panose="020B0606020202030204" pitchFamily="34" charset="0"/>
                        </a:rPr>
                      </a:br>
                      <a:r>
                        <a:rPr lang="en-US" sz="1200" b="0" dirty="0" smtClean="0">
                          <a:latin typeface="Arial Narrow" panose="020B0606020202030204" pitchFamily="34" charset="0"/>
                        </a:rPr>
                        <a:t>5.0</a:t>
                      </a:r>
                      <a:r>
                        <a:rPr lang="en-US" sz="1200" b="0" baseline="0" dirty="0" smtClean="0">
                          <a:latin typeface="Arial Narrow" panose="020B0606020202030204" pitchFamily="34" charset="0"/>
                        </a:rPr>
                        <a:t>%</a:t>
                      </a:r>
                      <a:endParaRPr lang="en-US" sz="1200" b="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latin typeface="Arial Narrow" panose="020B0606020202030204"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latin typeface="Arial Narrow" panose="020B0606020202030204" pitchFamily="34" charset="0"/>
                        </a:rPr>
                        <a:t>7.0</a:t>
                      </a:r>
                      <a:r>
                        <a:rPr lang="en-US" sz="1200" b="0" baseline="0" dirty="0" smtClean="0">
                          <a:latin typeface="Arial Narrow" panose="020B0606020202030204" pitchFamily="34" charset="0"/>
                        </a:rPr>
                        <a:t>%</a:t>
                      </a:r>
                      <a:endParaRPr lang="en-US" sz="1200" b="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latin typeface="Arial Narrow" panose="020B0606020202030204" pitchFamily="34" charset="0"/>
                        </a:rPr>
                        <a:t>+/- </a:t>
                      </a:r>
                      <a:br>
                        <a:rPr lang="en-US" sz="1200" b="0" dirty="0" smtClean="0">
                          <a:latin typeface="Arial Narrow" panose="020B0606020202030204" pitchFamily="34" charset="0"/>
                        </a:rPr>
                      </a:br>
                      <a:r>
                        <a:rPr lang="en-US" sz="1200" b="0" dirty="0" smtClean="0">
                          <a:latin typeface="Arial Narrow" panose="020B0606020202030204" pitchFamily="34" charset="0"/>
                        </a:rPr>
                        <a:t>9.0</a:t>
                      </a:r>
                      <a:r>
                        <a:rPr lang="en-US" sz="1200" b="0" baseline="0" dirty="0" smtClean="0">
                          <a:latin typeface="Arial Narrow" panose="020B0606020202030204" pitchFamily="34" charset="0"/>
                        </a:rPr>
                        <a:t>%</a:t>
                      </a:r>
                      <a:endParaRPr lang="en-US" sz="1200" b="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0520">
                <a:tc>
                  <a:txBody>
                    <a:bodyPr/>
                    <a:lstStyle/>
                    <a:p>
                      <a:pPr lvl="0"/>
                      <a:r>
                        <a:rPr lang="en-US" sz="1200" dirty="0" smtClean="0">
                          <a:latin typeface="Arial Narrow" panose="020B0606020202030204" pitchFamily="34" charset="0"/>
                        </a:rPr>
                        <a:t>MIPS</a:t>
                      </a:r>
                      <a:r>
                        <a:rPr lang="en-US" sz="1200" baseline="0" dirty="0" smtClean="0">
                          <a:latin typeface="Arial Narrow" panose="020B0606020202030204" pitchFamily="34" charset="0"/>
                        </a:rPr>
                        <a:t> bonus</a:t>
                      </a:r>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57150" cap="flat" cmpd="sng" algn="ctr">
                      <a:solidFill>
                        <a:srgbClr val="C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≤10%</a:t>
                      </a:r>
                      <a:endParaRPr lang="en-US" sz="1200" b="0" dirty="0" smtClean="0">
                        <a:latin typeface="Arial Narrow" panose="020B0606020202030204" pitchFamily="34" charset="0"/>
                      </a:endParaRPr>
                    </a:p>
                  </a:txBody>
                  <a:tcPr anchor="ctr">
                    <a:lnL w="5715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≤10%</a:t>
                      </a:r>
                      <a:endParaRPr lang="en-US" sz="1200" b="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≤10%</a:t>
                      </a:r>
                      <a:endParaRPr lang="en-US" sz="1200" b="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≤10%</a:t>
                      </a:r>
                      <a:endParaRPr lang="en-US" sz="1200" b="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33679">
                <a:tc>
                  <a:txBody>
                    <a:bodyPr/>
                    <a:lstStyle/>
                    <a:p>
                      <a:pPr lvl="0"/>
                      <a:r>
                        <a:rPr lang="en-US" sz="1200" dirty="0" smtClean="0">
                          <a:latin typeface="Arial Narrow" panose="020B0606020202030204" pitchFamily="34" charset="0"/>
                        </a:rPr>
                        <a:t>Alternative Payment Model (APM)</a:t>
                      </a:r>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57150" cap="flat" cmpd="sng" algn="ctr">
                      <a:solidFill>
                        <a:srgbClr val="C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latin typeface="Arial Narrow" panose="020B0606020202030204" pitchFamily="34" charset="0"/>
                        </a:rPr>
                        <a:t>+5.0%</a:t>
                      </a:r>
                    </a:p>
                  </a:txBody>
                  <a:tcPr anchor="ctr">
                    <a:lnL w="5715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latin typeface="Arial Narrow" panose="020B060602020203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latin typeface="Arial Narrow" panose="020B060602020203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latin typeface="Arial Narrow" panose="020B060602020203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4840">
                <a:tc>
                  <a:txBody>
                    <a:bodyPr/>
                    <a:lstStyle/>
                    <a:p>
                      <a:pPr lvl="0"/>
                      <a:r>
                        <a:rPr lang="en-US" sz="1200" b="1" dirty="0" smtClean="0">
                          <a:latin typeface="Arial Narrow" panose="020B0606020202030204" pitchFamily="34" charset="0"/>
                        </a:rPr>
                        <a:t>Maximum Potential Increase</a:t>
                      </a:r>
                      <a:endParaRPr lang="en-US" sz="12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0.5% plus Variable EHR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1.0%  plus Variable EHR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0.5% plus 1.0x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0.5%  plus 2.0x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0.5% plus 4.0x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0.5% plus VM</a:t>
                      </a:r>
                    </a:p>
                  </a:txBody>
                  <a:tcPr anchor="ctr">
                    <a:lnL w="12700" cap="flat" cmpd="sng" algn="ctr">
                      <a:solidFill>
                        <a:schemeClr val="tx1"/>
                      </a:solidFill>
                      <a:prstDash val="solid"/>
                      <a:round/>
                      <a:headEnd type="none" w="med" len="med"/>
                      <a:tailEnd type="none" w="med" len="med"/>
                    </a:lnL>
                    <a:lnR w="57150" cap="flat" cmpd="sng" algn="ctr">
                      <a:solidFill>
                        <a:srgbClr val="C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baseline="0" dirty="0" smtClean="0">
                          <a:latin typeface="Arial Narrow" panose="020B0606020202030204" pitchFamily="34" charset="0"/>
                        </a:rPr>
                        <a:t>14.5%</a:t>
                      </a:r>
                    </a:p>
                  </a:txBody>
                  <a:tcPr anchor="ctr">
                    <a:lnL w="5715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baseline="0" dirty="0" smtClean="0">
                          <a:latin typeface="Arial Narrow" panose="020B0606020202030204" pitchFamily="34" charset="0"/>
                        </a:rPr>
                        <a:t>15.0%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baseline="0" dirty="0" smtClean="0">
                          <a:latin typeface="Arial Narrow" panose="020B0606020202030204" pitchFamily="34" charset="0"/>
                        </a:rPr>
                        <a:t>17.0%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baseline="0" dirty="0" smtClean="0">
                          <a:latin typeface="Arial Narrow" panose="020B0606020202030204" pitchFamily="34" charset="0"/>
                        </a:rPr>
                        <a:t>19.0%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18160">
                <a:tc>
                  <a:txBody>
                    <a:bodyPr/>
                    <a:lstStyle/>
                    <a:p>
                      <a:pPr marL="0" algn="l" defTabSz="914400" rtl="0" eaLnBrk="1" latinLnBrk="0" hangingPunct="1"/>
                      <a:r>
                        <a:rPr lang="en-US" sz="1200" b="1" kern="1200" dirty="0" smtClean="0">
                          <a:solidFill>
                            <a:schemeClr val="dk1"/>
                          </a:solidFill>
                          <a:latin typeface="Arial Narrow" panose="020B0606020202030204" pitchFamily="34" charset="0"/>
                          <a:ea typeface="+mn-ea"/>
                          <a:cs typeface="+mn-cs"/>
                        </a:rPr>
                        <a:t>Maximum Potential</a:t>
                      </a:r>
                      <a:r>
                        <a:rPr lang="en-US" sz="1200" b="1" kern="1200" baseline="0" dirty="0" smtClean="0">
                          <a:solidFill>
                            <a:schemeClr val="dk1"/>
                          </a:solidFill>
                          <a:latin typeface="Arial Narrow" panose="020B0606020202030204" pitchFamily="34" charset="0"/>
                          <a:ea typeface="+mn-ea"/>
                          <a:cs typeface="+mn-cs"/>
                        </a:rPr>
                        <a:t> Reduction</a:t>
                      </a:r>
                      <a:endParaRPr lang="en-US" sz="1200" b="1" kern="1200" baseline="58000" dirty="0">
                        <a:solidFill>
                          <a:schemeClr val="dk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Arial Narrow" panose="020B0606020202030204" pitchFamily="34" charset="0"/>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Arial Narrow" panose="020B0606020202030204" pitchFamily="34" charset="0"/>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Arial Narrow" panose="020B0606020202030204" pitchFamily="34" charset="0"/>
                          <a:ea typeface="+mn-ea"/>
                          <a:cs typeface="+mn-cs"/>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Arial Narrow" panose="020B0606020202030204" pitchFamily="34" charset="0"/>
                          <a:ea typeface="+mn-ea"/>
                          <a:cs typeface="+mn-cs"/>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1200" b="0" kern="1200" baseline="0" dirty="0" smtClean="0">
                          <a:solidFill>
                            <a:schemeClr val="tx1"/>
                          </a:solidFill>
                          <a:latin typeface="Arial Narrow" panose="020B0606020202030204" pitchFamily="34" charset="0"/>
                          <a:ea typeface="+mn-ea"/>
                          <a:cs typeface="+mn-cs"/>
                        </a:rPr>
                        <a:t>9.0%</a:t>
                      </a:r>
                      <a:endParaRPr lang="en-US" sz="1200" b="0" kern="1200" baseline="0" dirty="0">
                        <a:solidFill>
                          <a:schemeClr val="tx1"/>
                        </a:solidFill>
                        <a:latin typeface="Arial Narrow" panose="020B0606020202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Arial Narrow" panose="020B0606020202030204" pitchFamily="34" charset="0"/>
                          <a:ea typeface="+mn-ea"/>
                          <a:cs typeface="+mn-cs"/>
                        </a:rPr>
                        <a:t>9.0%</a:t>
                      </a:r>
                    </a:p>
                  </a:txBody>
                  <a:tcPr anchor="ctr">
                    <a:lnL w="12700" cap="flat" cmpd="sng" algn="ctr">
                      <a:solidFill>
                        <a:schemeClr val="tx1"/>
                      </a:solidFill>
                      <a:prstDash val="solid"/>
                      <a:round/>
                      <a:headEnd type="none" w="med" len="med"/>
                      <a:tailEnd type="none" w="med" len="med"/>
                    </a:lnL>
                    <a:lnR w="57150" cap="flat" cmpd="sng" algn="ctr">
                      <a:solidFill>
                        <a:srgbClr val="C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baseline="0" dirty="0" smtClean="0">
                          <a:latin typeface="Arial Narrow" panose="020B0606020202030204" pitchFamily="34" charset="0"/>
                        </a:rPr>
                        <a:t>4.0% </a:t>
                      </a:r>
                    </a:p>
                  </a:txBody>
                  <a:tcPr anchor="ctr">
                    <a:lnL w="5715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baseline="0" dirty="0" smtClean="0">
                          <a:latin typeface="Arial Narrow" panose="020B0606020202030204" pitchFamily="34" charset="0"/>
                        </a:rPr>
                        <a:t>5.0%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baseline="0" dirty="0" smtClean="0">
                          <a:latin typeface="Arial Narrow" panose="020B0606020202030204" pitchFamily="34" charset="0"/>
                        </a:rPr>
                        <a:t>7.0%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baseline="0" dirty="0" smtClean="0">
                          <a:latin typeface="Arial Narrow" panose="020B0606020202030204" pitchFamily="34" charset="0"/>
                        </a:rPr>
                        <a:t>9.0%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3" name="TextBox 2"/>
          <p:cNvSpPr txBox="1"/>
          <p:nvPr/>
        </p:nvSpPr>
        <p:spPr>
          <a:xfrm>
            <a:off x="685800" y="6172200"/>
            <a:ext cx="6781800" cy="600164"/>
          </a:xfrm>
          <a:prstGeom prst="rect">
            <a:avLst/>
          </a:prstGeom>
          <a:noFill/>
        </p:spPr>
        <p:txBody>
          <a:bodyPr wrap="square" rtlCol="0">
            <a:spAutoFit/>
          </a:bodyPr>
          <a:lstStyle/>
          <a:p>
            <a:pPr marL="171450" indent="-171450">
              <a:buFont typeface="Arial" panose="020B0604020202020204" pitchFamily="34" charset="0"/>
              <a:buChar char="•"/>
            </a:pPr>
            <a:r>
              <a:rPr lang="en-US" sz="1100" dirty="0" smtClean="0"/>
              <a:t>Payment Update in 2015 = 0.0% Jan 1 – June 30; 0.5% July 1 – Dec 31</a:t>
            </a:r>
          </a:p>
          <a:p>
            <a:pPr marL="171450" indent="-171450">
              <a:buFont typeface="Arial" panose="020B0604020202020204" pitchFamily="34" charset="0"/>
              <a:buChar char="•"/>
            </a:pPr>
            <a:r>
              <a:rPr lang="en-US" sz="1100" dirty="0" smtClean="0"/>
              <a:t>CMS has discretion to set VM pool, but has not done so for 2018 and beyond</a:t>
            </a:r>
          </a:p>
          <a:p>
            <a:pPr marL="171450" indent="-171450">
              <a:buFont typeface="Arial" panose="020B0604020202020204" pitchFamily="34" charset="0"/>
              <a:buChar char="•"/>
            </a:pPr>
            <a:r>
              <a:rPr lang="en-US" sz="1100" dirty="0" smtClean="0"/>
              <a:t>MIPS bonus payable for exceptional performance in 2020-2024</a:t>
            </a:r>
            <a:endParaRPr lang="en-US" sz="1100" dirty="0"/>
          </a:p>
        </p:txBody>
      </p:sp>
    </p:spTree>
    <p:extLst>
      <p:ext uri="{BB962C8B-B14F-4D97-AF65-F5344CB8AC3E}">
        <p14:creationId xmlns:p14="http://schemas.microsoft.com/office/powerpoint/2010/main" val="121755034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Post-SGR Physician Payment Details</a:t>
            </a:r>
            <a:endParaRPr lang="en-US" b="1" i="1" dirty="0"/>
          </a:p>
        </p:txBody>
      </p:sp>
      <p:graphicFrame>
        <p:nvGraphicFramePr>
          <p:cNvPr id="4" name="Content Placeholder 9"/>
          <p:cNvGraphicFramePr>
            <a:graphicFrameLocks/>
          </p:cNvGraphicFramePr>
          <p:nvPr>
            <p:extLst/>
          </p:nvPr>
        </p:nvGraphicFramePr>
        <p:xfrm>
          <a:off x="127000" y="1219200"/>
          <a:ext cx="8940800" cy="4038599"/>
        </p:xfrm>
        <a:graphic>
          <a:graphicData uri="http://schemas.openxmlformats.org/drawingml/2006/table">
            <a:tbl>
              <a:tblPr firstRow="1" bandRow="1">
                <a:tableStyleId>{21E4AEA4-8DFA-4A89-87EB-49C32662AFE0}</a:tableStyleId>
              </a:tblPr>
              <a:tblGrid>
                <a:gridCol w="914400"/>
                <a:gridCol w="990600"/>
                <a:gridCol w="1066800"/>
                <a:gridCol w="990600"/>
                <a:gridCol w="990600"/>
                <a:gridCol w="990600"/>
                <a:gridCol w="990600"/>
                <a:gridCol w="990600"/>
                <a:gridCol w="1016000"/>
              </a:tblGrid>
              <a:tr h="3616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Narrow" panose="020B0606020202030204" pitchFamily="34" charset="0"/>
                        </a:rPr>
                        <a:t>Program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latin typeface="Arial Narrow" panose="020B0606020202030204" pitchFamily="34" charset="0"/>
                        </a:rPr>
                        <a:t>2019</a:t>
                      </a:r>
                      <a:endParaRPr lang="en-US" sz="16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latin typeface="Arial Narrow" panose="020B0606020202030204" pitchFamily="34" charset="0"/>
                        </a:rPr>
                        <a:t>2020</a:t>
                      </a:r>
                      <a:endParaRPr lang="en-US" sz="16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latin typeface="Arial Narrow" panose="020B0606020202030204" pitchFamily="34" charset="0"/>
                        </a:rPr>
                        <a:t>2021</a:t>
                      </a:r>
                      <a:endParaRPr lang="en-US" sz="16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latin typeface="Arial Narrow" panose="020B0606020202030204" pitchFamily="34" charset="0"/>
                        </a:rPr>
                        <a:t>2022</a:t>
                      </a:r>
                      <a:endParaRPr lang="en-US" sz="16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latin typeface="Arial Narrow" panose="020B0606020202030204" pitchFamily="34" charset="0"/>
                        </a:rPr>
                        <a:t>2023</a:t>
                      </a:r>
                      <a:endParaRPr lang="en-US" sz="16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latin typeface="Arial Narrow" panose="020B0606020202030204" pitchFamily="34" charset="0"/>
                        </a:rPr>
                        <a:t>2024</a:t>
                      </a:r>
                      <a:endParaRPr lang="en-US" sz="16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latin typeface="Arial Narrow" panose="020B0606020202030204" pitchFamily="34" charset="0"/>
                        </a:rPr>
                        <a:t>2025</a:t>
                      </a:r>
                      <a:endParaRPr lang="en-US" sz="16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latin typeface="Arial Narrow" panose="020B0606020202030204" pitchFamily="34" charset="0"/>
                        </a:rPr>
                        <a:t>2026</a:t>
                      </a:r>
                      <a:endParaRPr lang="en-US" sz="16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690435">
                <a:tc>
                  <a:txBody>
                    <a:bodyPr/>
                    <a:lstStyle/>
                    <a:p>
                      <a:pPr lvl="0"/>
                      <a:r>
                        <a:rPr lang="en-US" sz="1200" dirty="0" smtClean="0">
                          <a:latin typeface="Arial Narrow" panose="020B0606020202030204" pitchFamily="34" charset="0"/>
                        </a:rPr>
                        <a:t>Annual</a:t>
                      </a:r>
                      <a:r>
                        <a:rPr lang="en-US" sz="1200" baseline="0" dirty="0" smtClean="0">
                          <a:latin typeface="Arial Narrow" panose="020B0606020202030204" pitchFamily="34" charset="0"/>
                        </a:rPr>
                        <a:t> Payment Update</a:t>
                      </a: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200" dirty="0" smtClean="0">
                          <a:latin typeface="Arial Narrow" panose="020B0606020202030204" pitchFamily="34" charset="0"/>
                        </a:rPr>
                        <a:t>+0.5%</a:t>
                      </a: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200" baseline="0" dirty="0" smtClean="0">
                          <a:latin typeface="Arial Narrow" panose="020B0606020202030204" pitchFamily="34" charset="0"/>
                        </a:rPr>
                        <a:t>0.0%</a:t>
                      </a:r>
                      <a:endParaRPr lang="en-US" sz="1200" baseline="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200" baseline="0" dirty="0" smtClean="0">
                          <a:latin typeface="Arial Narrow" panose="020B0606020202030204" pitchFamily="34" charset="0"/>
                        </a:rPr>
                        <a:t>0.0%</a:t>
                      </a:r>
                      <a:endParaRPr lang="en-US" sz="1200" baseline="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200" baseline="0" dirty="0" smtClean="0">
                          <a:latin typeface="Arial Narrow" panose="020B0606020202030204" pitchFamily="34" charset="0"/>
                        </a:rPr>
                        <a:t>0.0%</a:t>
                      </a:r>
                      <a:endParaRPr lang="en-US" sz="1200" baseline="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200" baseline="0" dirty="0" smtClean="0">
                          <a:latin typeface="Arial Narrow" panose="020B0606020202030204" pitchFamily="34" charset="0"/>
                        </a:rPr>
                        <a:t>0.0%</a:t>
                      </a:r>
                      <a:endParaRPr lang="en-US" sz="1200" baseline="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200" baseline="0" dirty="0" smtClean="0">
                          <a:latin typeface="Arial Narrow" panose="020B0606020202030204" pitchFamily="34" charset="0"/>
                        </a:rPr>
                        <a:t>0.0%</a:t>
                      </a:r>
                      <a:endParaRPr lang="en-US" sz="1200" baseline="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200" baseline="0" dirty="0" smtClean="0">
                          <a:latin typeface="Arial Narrow" panose="020B0606020202030204" pitchFamily="34" charset="0"/>
                        </a:rPr>
                        <a:t>0.0%</a:t>
                      </a:r>
                      <a:endParaRPr lang="en-US" sz="1200" baseline="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200" baseline="0" dirty="0" smtClean="0">
                          <a:latin typeface="Arial Narrow" panose="020B0606020202030204" pitchFamily="34" charset="0"/>
                        </a:rPr>
                        <a:t>APM: 0.75%</a:t>
                      </a:r>
                    </a:p>
                    <a:p>
                      <a:pPr algn="ctr"/>
                      <a:r>
                        <a:rPr lang="en-US" sz="1200" baseline="0" dirty="0" smtClean="0">
                          <a:latin typeface="Arial Narrow" panose="020B0606020202030204" pitchFamily="34" charset="0"/>
                        </a:rPr>
                        <a:t>Others: 0.25%</a:t>
                      </a:r>
                      <a:endParaRPr lang="en-US" sz="1200" baseline="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575363">
                <a:tc>
                  <a:txBody>
                    <a:bodyPr/>
                    <a:lstStyle/>
                    <a:p>
                      <a:pPr lvl="0"/>
                      <a:r>
                        <a:rPr lang="en-US" sz="1200" dirty="0" smtClean="0">
                          <a:latin typeface="Arial Narrow" panose="020B0606020202030204" pitchFamily="34" charset="0"/>
                        </a:rPr>
                        <a:t>MIPS at-risk</a:t>
                      </a:r>
                      <a:r>
                        <a:rPr lang="en-US" sz="1200" baseline="0" dirty="0" smtClean="0">
                          <a:latin typeface="Arial Narrow" panose="020B0606020202030204" pitchFamily="34" charset="0"/>
                        </a:rPr>
                        <a:t> payment</a:t>
                      </a: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+/- 4.0%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+/- 5.0</a:t>
                      </a:r>
                      <a:r>
                        <a:rPr lang="en-US" sz="1200" baseline="0" dirty="0" smtClean="0">
                          <a:latin typeface="Arial Narrow" panose="020B0606020202030204" pitchFamily="34" charset="0"/>
                        </a:rPr>
                        <a:t>%</a:t>
                      </a:r>
                      <a:endParaRPr lang="en-US" sz="120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+/- 7.0</a:t>
                      </a:r>
                      <a:r>
                        <a:rPr lang="en-US" sz="1200" baseline="0" dirty="0" smtClean="0">
                          <a:latin typeface="Arial Narrow" panose="020B0606020202030204" pitchFamily="34" charset="0"/>
                        </a:rPr>
                        <a:t>%</a:t>
                      </a:r>
                      <a:endParaRPr lang="en-US" sz="120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+/- 9.0</a:t>
                      </a:r>
                      <a:r>
                        <a:rPr lang="en-US" sz="1200" baseline="0" dirty="0" smtClean="0">
                          <a:latin typeface="Arial Narrow" panose="020B0606020202030204" pitchFamily="34" charset="0"/>
                        </a:rPr>
                        <a:t>%</a:t>
                      </a:r>
                      <a:endParaRPr lang="en-US" sz="120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+/- 9.0</a:t>
                      </a:r>
                      <a:r>
                        <a:rPr lang="en-US" sz="1200" baseline="0" dirty="0" smtClean="0">
                          <a:latin typeface="Arial Narrow" panose="020B0606020202030204" pitchFamily="34" charset="0"/>
                        </a:rPr>
                        <a:t>%</a:t>
                      </a:r>
                      <a:endParaRPr lang="en-US" sz="120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+/- 9.0</a:t>
                      </a:r>
                      <a:r>
                        <a:rPr lang="en-US" sz="1200" baseline="0" dirty="0" smtClean="0">
                          <a:latin typeface="Arial Narrow" panose="020B0606020202030204" pitchFamily="34" charset="0"/>
                        </a:rPr>
                        <a:t>%</a:t>
                      </a:r>
                      <a:endParaRPr lang="en-US" sz="120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+/- 9.0</a:t>
                      </a:r>
                      <a:r>
                        <a:rPr lang="en-US" sz="1200" baseline="0" dirty="0" smtClean="0">
                          <a:latin typeface="Arial Narrow" panose="020B0606020202030204" pitchFamily="34" charset="0"/>
                        </a:rPr>
                        <a:t>%</a:t>
                      </a:r>
                      <a:endParaRPr lang="en-US" sz="120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+/- 9.0</a:t>
                      </a:r>
                      <a:r>
                        <a:rPr lang="en-US" sz="1200" baseline="0" dirty="0" smtClean="0">
                          <a:latin typeface="Arial Narrow" panose="020B0606020202030204" pitchFamily="34" charset="0"/>
                        </a:rPr>
                        <a:t>%</a:t>
                      </a:r>
                      <a:endParaRPr lang="en-US" sz="120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4004">
                <a:tc>
                  <a:txBody>
                    <a:bodyPr/>
                    <a:lstStyle/>
                    <a:p>
                      <a:pPr lvl="0"/>
                      <a:r>
                        <a:rPr lang="en-US" sz="1200" dirty="0" smtClean="0">
                          <a:latin typeface="Arial Narrow" panose="020B0606020202030204" pitchFamily="34" charset="0"/>
                        </a:rPr>
                        <a:t>MIPS bonus</a:t>
                      </a: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r>
              <a:tr h="493168">
                <a:tc>
                  <a:txBody>
                    <a:bodyPr/>
                    <a:lstStyle/>
                    <a:p>
                      <a:pPr lvl="0"/>
                      <a:r>
                        <a:rPr lang="en-US" sz="1200" dirty="0" smtClean="0">
                          <a:latin typeface="Arial Narrow" panose="020B0606020202030204" pitchFamily="34" charset="0"/>
                        </a:rPr>
                        <a:t>APM (bonus)</a:t>
                      </a: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r>
              <a:tr h="690435">
                <a:tc>
                  <a:txBody>
                    <a:bodyPr/>
                    <a:lstStyle/>
                    <a:p>
                      <a:pPr lvl="0"/>
                      <a:r>
                        <a:rPr lang="en-US" sz="1200" b="1" dirty="0" smtClean="0">
                          <a:latin typeface="Arial Narrow" panose="020B0606020202030204" pitchFamily="34" charset="0"/>
                        </a:rPr>
                        <a:t>Maximum Potential Increase</a:t>
                      </a:r>
                      <a:endParaRPr lang="en-US" sz="1200" b="1"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MIPS: 14.5%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APM: 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MIPS: 15%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APM: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MIPS: 17%</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APM: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MIPS: 19%</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APM: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MIPS: 19%</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APM: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MIPS: 19%</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APM: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MIPS: 9%</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APM: 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MIPS: 9.25%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APM: 0.75%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783538">
                <a:tc>
                  <a:txBody>
                    <a:bodyPr/>
                    <a:lstStyle/>
                    <a:p>
                      <a:pPr marL="0" algn="l" defTabSz="914400" rtl="0" eaLnBrk="1" latinLnBrk="0" hangingPunct="1"/>
                      <a:r>
                        <a:rPr lang="en-US" sz="1200" b="1" kern="1200" dirty="0" smtClean="0">
                          <a:solidFill>
                            <a:schemeClr val="dk1"/>
                          </a:solidFill>
                          <a:latin typeface="Arial Narrow" panose="020B0606020202030204" pitchFamily="34" charset="0"/>
                          <a:ea typeface="+mn-ea"/>
                          <a:cs typeface="+mn-cs"/>
                        </a:rPr>
                        <a:t>Maximum Potential</a:t>
                      </a:r>
                      <a:r>
                        <a:rPr lang="en-US" sz="1200" b="1" kern="1200" baseline="0" dirty="0" smtClean="0">
                          <a:solidFill>
                            <a:schemeClr val="dk1"/>
                          </a:solidFill>
                          <a:latin typeface="Arial Narrow" panose="020B0606020202030204" pitchFamily="34" charset="0"/>
                          <a:ea typeface="+mn-ea"/>
                          <a:cs typeface="+mn-cs"/>
                        </a:rPr>
                        <a:t> Reduction</a:t>
                      </a:r>
                      <a:endParaRPr lang="en-US" sz="1200" b="1" kern="1200" baseline="58000" dirty="0">
                        <a:solidFill>
                          <a:schemeClr val="dk1"/>
                        </a:solidFill>
                        <a:latin typeface="Arial Narrow" panose="020B0606020202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MIPS: 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APM: 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MIPS: 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APM: 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MIPS: 7 %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APM: 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MIPS: 9 %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APM: 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MIPS: 9 %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APM: 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MIPS: 9 %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APM: 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MIPS: 9 %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APM: 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MIPS: 9 %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APM: 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5" name="TextBox 4"/>
          <p:cNvSpPr txBox="1"/>
          <p:nvPr/>
        </p:nvSpPr>
        <p:spPr>
          <a:xfrm>
            <a:off x="695325" y="5410200"/>
            <a:ext cx="6772275" cy="954107"/>
          </a:xfrm>
          <a:prstGeom prst="rect">
            <a:avLst/>
          </a:prstGeom>
          <a:noFill/>
        </p:spPr>
        <p:txBody>
          <a:bodyPr wrap="square" rtlCol="0">
            <a:spAutoFit/>
          </a:bodyPr>
          <a:lstStyle/>
          <a:p>
            <a:pPr marL="285750" indent="-285750">
              <a:buFont typeface="Arial" panose="020B0604020202020204" pitchFamily="34" charset="0"/>
              <a:buChar char="•"/>
            </a:pPr>
            <a:r>
              <a:rPr lang="en-US" sz="1400" b="0" dirty="0" smtClean="0"/>
              <a:t>APM participants avoid penalties </a:t>
            </a:r>
            <a:r>
              <a:rPr lang="en-US" sz="1400" b="0" dirty="0"/>
              <a:t>and in </a:t>
            </a:r>
            <a:r>
              <a:rPr lang="en-US" sz="1400" b="0" dirty="0" smtClean="0"/>
              <a:t>2019-2024 receive a bonus </a:t>
            </a:r>
          </a:p>
          <a:p>
            <a:pPr marL="285750" indent="-285750">
              <a:buFont typeface="Arial" panose="020B0604020202020204" pitchFamily="34" charset="0"/>
              <a:buChar char="•"/>
            </a:pPr>
            <a:r>
              <a:rPr lang="en-US" sz="1400" b="0" dirty="0" smtClean="0"/>
              <a:t>The maximum increase/reduction under MIPS is 9 percent in 2022 and subsequent years</a:t>
            </a:r>
          </a:p>
          <a:p>
            <a:pPr marL="285750" indent="-285750">
              <a:buFont typeface="Arial" panose="020B0604020202020204" pitchFamily="34" charset="0"/>
              <a:buChar char="•"/>
            </a:pPr>
            <a:r>
              <a:rPr lang="en-US" sz="1400" b="0" dirty="0"/>
              <a:t>Variable MIPS bonus </a:t>
            </a:r>
            <a:r>
              <a:rPr lang="en-US" sz="1400" b="0" dirty="0" smtClean="0"/>
              <a:t>payable for </a:t>
            </a:r>
            <a:r>
              <a:rPr lang="en-US" sz="1400" b="0" dirty="0"/>
              <a:t>exceptional </a:t>
            </a:r>
            <a:r>
              <a:rPr lang="en-US" sz="1400" b="0" dirty="0" smtClean="0"/>
              <a:t>performance</a:t>
            </a:r>
            <a:r>
              <a:rPr lang="en-US" sz="1400" b="0" dirty="0"/>
              <a:t> </a:t>
            </a:r>
            <a:r>
              <a:rPr lang="en-US" sz="1400" b="0" dirty="0" smtClean="0"/>
              <a:t>in 2020-2024</a:t>
            </a:r>
            <a:endParaRPr lang="en-US" sz="1400" b="0" dirty="0"/>
          </a:p>
        </p:txBody>
      </p:sp>
    </p:spTree>
    <p:extLst>
      <p:ext uri="{BB962C8B-B14F-4D97-AF65-F5344CB8AC3E}">
        <p14:creationId xmlns:p14="http://schemas.microsoft.com/office/powerpoint/2010/main" val="328189110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i="1" dirty="0" smtClean="0"/>
              <a:t>Agenda</a:t>
            </a:r>
            <a:endParaRPr lang="en-US" sz="4400" b="1" i="1" dirty="0"/>
          </a:p>
        </p:txBody>
      </p:sp>
      <p:sp>
        <p:nvSpPr>
          <p:cNvPr id="3" name="Content Placeholder 2"/>
          <p:cNvSpPr>
            <a:spLocks noGrp="1"/>
          </p:cNvSpPr>
          <p:nvPr>
            <p:ph idx="1"/>
          </p:nvPr>
        </p:nvSpPr>
        <p:spPr>
          <a:xfrm>
            <a:off x="838200" y="1131887"/>
            <a:ext cx="5029200" cy="4278313"/>
          </a:xfrm>
        </p:spPr>
        <p:txBody>
          <a:bodyPr/>
          <a:lstStyle/>
          <a:p>
            <a:r>
              <a:rPr lang="en-US" sz="2800" dirty="0" smtClean="0">
                <a:solidFill>
                  <a:schemeClr val="tx1"/>
                </a:solidFill>
              </a:rPr>
              <a:t>Policy context</a:t>
            </a:r>
          </a:p>
          <a:p>
            <a:endParaRPr lang="en-US" sz="2800" dirty="0">
              <a:solidFill>
                <a:schemeClr val="tx1"/>
              </a:solidFill>
            </a:endParaRPr>
          </a:p>
          <a:p>
            <a:r>
              <a:rPr lang="en-US" sz="2800" dirty="0" smtClean="0">
                <a:solidFill>
                  <a:schemeClr val="tx1"/>
                </a:solidFill>
              </a:rPr>
              <a:t>Overview of MACRA provisions</a:t>
            </a:r>
          </a:p>
          <a:p>
            <a:endParaRPr lang="en-US" sz="2800" dirty="0" smtClean="0">
              <a:solidFill>
                <a:schemeClr val="tx1"/>
              </a:solidFill>
            </a:endParaRPr>
          </a:p>
          <a:p>
            <a:r>
              <a:rPr lang="en-US" sz="2800" dirty="0" smtClean="0">
                <a:solidFill>
                  <a:schemeClr val="tx1"/>
                </a:solidFill>
              </a:rPr>
              <a:t>Potential implications for hospitals and health systems</a:t>
            </a:r>
          </a:p>
          <a:p>
            <a:endParaRPr lang="en-US" sz="2800" dirty="0" smtClean="0">
              <a:solidFill>
                <a:schemeClr val="tx1"/>
              </a:solidFill>
            </a:endParaRPr>
          </a:p>
          <a:p>
            <a:r>
              <a:rPr lang="en-US" sz="2800" dirty="0" smtClean="0">
                <a:solidFill>
                  <a:schemeClr val="tx1"/>
                </a:solidFill>
              </a:rPr>
              <a:t>Regulatory Activity</a:t>
            </a:r>
            <a:endParaRPr lang="en-US" sz="2800" dirty="0">
              <a:solidFill>
                <a:schemeClr val="tx1"/>
              </a:solidFill>
            </a:endParaRPr>
          </a:p>
        </p:txBody>
      </p:sp>
      <p:pic>
        <p:nvPicPr>
          <p:cNvPr id="4" name="Picture 3"/>
          <p:cNvPicPr>
            <a:picLocks noChangeAspect="1"/>
          </p:cNvPicPr>
          <p:nvPr/>
        </p:nvPicPr>
        <p:blipFill>
          <a:blip r:embed="rId3"/>
          <a:stretch>
            <a:fillRect/>
          </a:stretch>
        </p:blipFill>
        <p:spPr>
          <a:xfrm>
            <a:off x="5867400" y="1066800"/>
            <a:ext cx="3119174" cy="4153554"/>
          </a:xfrm>
          <a:prstGeom prst="rect">
            <a:avLst/>
          </a:prstGeom>
        </p:spPr>
      </p:pic>
    </p:spTree>
    <p:extLst>
      <p:ext uri="{BB962C8B-B14F-4D97-AF65-F5344CB8AC3E}">
        <p14:creationId xmlns:p14="http://schemas.microsoft.com/office/powerpoint/2010/main" val="234960464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Putting it all together…</a:t>
            </a:r>
            <a:endParaRPr lang="en-US" b="1" i="1" dirty="0"/>
          </a:p>
        </p:txBody>
      </p:sp>
      <p:graphicFrame>
        <p:nvGraphicFramePr>
          <p:cNvPr id="4" name="Diagram 3"/>
          <p:cNvGraphicFramePr/>
          <p:nvPr>
            <p:extLst/>
          </p:nvPr>
        </p:nvGraphicFramePr>
        <p:xfrm>
          <a:off x="914400" y="1295400"/>
          <a:ext cx="7848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181100" y="995243"/>
            <a:ext cx="7239000" cy="400110"/>
          </a:xfrm>
          <a:prstGeom prst="rect">
            <a:avLst/>
          </a:prstGeom>
          <a:noFill/>
        </p:spPr>
        <p:txBody>
          <a:bodyPr wrap="square" rtlCol="0">
            <a:spAutoFit/>
          </a:bodyPr>
          <a:lstStyle/>
          <a:p>
            <a:pPr algn="ctr"/>
            <a:r>
              <a:rPr lang="en-US" sz="2000" i="1" dirty="0" smtClean="0"/>
              <a:t>How might MACRA affect me or my physician group?</a:t>
            </a:r>
            <a:endParaRPr lang="en-US" sz="2000" i="1" dirty="0"/>
          </a:p>
        </p:txBody>
      </p:sp>
      <p:sp>
        <p:nvSpPr>
          <p:cNvPr id="6" name="TextBox 5"/>
          <p:cNvSpPr txBox="1"/>
          <p:nvPr/>
        </p:nvSpPr>
        <p:spPr>
          <a:xfrm>
            <a:off x="1752600" y="3562290"/>
            <a:ext cx="914400" cy="400110"/>
          </a:xfrm>
          <a:prstGeom prst="rect">
            <a:avLst/>
          </a:prstGeom>
          <a:noFill/>
        </p:spPr>
        <p:txBody>
          <a:bodyPr wrap="square" rtlCol="0">
            <a:spAutoFit/>
          </a:bodyPr>
          <a:lstStyle/>
          <a:p>
            <a:r>
              <a:rPr lang="en-US" sz="2000" dirty="0" smtClean="0"/>
              <a:t>Yes</a:t>
            </a:r>
            <a:endParaRPr lang="en-US" sz="2000" dirty="0"/>
          </a:p>
        </p:txBody>
      </p:sp>
      <p:sp>
        <p:nvSpPr>
          <p:cNvPr id="7" name="TextBox 6"/>
          <p:cNvSpPr txBox="1"/>
          <p:nvPr/>
        </p:nvSpPr>
        <p:spPr>
          <a:xfrm>
            <a:off x="6477000" y="2043037"/>
            <a:ext cx="914400" cy="400110"/>
          </a:xfrm>
          <a:prstGeom prst="rect">
            <a:avLst/>
          </a:prstGeom>
          <a:noFill/>
        </p:spPr>
        <p:txBody>
          <a:bodyPr wrap="square" rtlCol="0">
            <a:spAutoFit/>
          </a:bodyPr>
          <a:lstStyle/>
          <a:p>
            <a:r>
              <a:rPr lang="en-US" sz="2000" dirty="0" smtClean="0"/>
              <a:t>No</a:t>
            </a:r>
            <a:endParaRPr lang="en-US" sz="2000" dirty="0"/>
          </a:p>
        </p:txBody>
      </p:sp>
      <p:sp>
        <p:nvSpPr>
          <p:cNvPr id="8" name="Right Arrow 7"/>
          <p:cNvSpPr/>
          <p:nvPr/>
        </p:nvSpPr>
        <p:spPr bwMode="auto">
          <a:xfrm>
            <a:off x="3886200" y="2893278"/>
            <a:ext cx="1447800" cy="56194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No</a:t>
            </a:r>
          </a:p>
        </p:txBody>
      </p:sp>
      <p:sp>
        <p:nvSpPr>
          <p:cNvPr id="9" name="TextBox 8"/>
          <p:cNvSpPr txBox="1"/>
          <p:nvPr/>
        </p:nvSpPr>
        <p:spPr>
          <a:xfrm>
            <a:off x="2438400" y="2043037"/>
            <a:ext cx="914400" cy="400110"/>
          </a:xfrm>
          <a:prstGeom prst="rect">
            <a:avLst/>
          </a:prstGeom>
          <a:noFill/>
        </p:spPr>
        <p:txBody>
          <a:bodyPr wrap="square" rtlCol="0">
            <a:spAutoFit/>
          </a:bodyPr>
          <a:lstStyle/>
          <a:p>
            <a:r>
              <a:rPr lang="en-US" sz="2000" dirty="0" smtClean="0"/>
              <a:t>Yes</a:t>
            </a:r>
            <a:endParaRPr lang="en-US" sz="2000" dirty="0"/>
          </a:p>
        </p:txBody>
      </p:sp>
      <p:sp>
        <p:nvSpPr>
          <p:cNvPr id="10" name="Right Arrow 9"/>
          <p:cNvSpPr/>
          <p:nvPr/>
        </p:nvSpPr>
        <p:spPr bwMode="auto">
          <a:xfrm rot="1888207">
            <a:off x="3531190" y="4717076"/>
            <a:ext cx="1911618" cy="58429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No</a:t>
            </a:r>
          </a:p>
        </p:txBody>
      </p:sp>
      <p:sp>
        <p:nvSpPr>
          <p:cNvPr id="11" name="Rounded Rectangle 10"/>
          <p:cNvSpPr/>
          <p:nvPr/>
        </p:nvSpPr>
        <p:spPr bwMode="auto">
          <a:xfrm>
            <a:off x="5461539" y="5267265"/>
            <a:ext cx="2958561" cy="1362135"/>
          </a:xfrm>
          <a:prstGeom prst="round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800" dirty="0" smtClean="0">
                <a:solidFill>
                  <a:schemeClr val="bg1"/>
                </a:solidFill>
                <a:latin typeface="Arial" charset="0"/>
              </a:rPr>
              <a:t>Subject to MIPS, but…</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b="0" dirty="0" smtClean="0">
                <a:solidFill>
                  <a:schemeClr val="bg1"/>
                </a:solidFill>
                <a:latin typeface="Arial" charset="0"/>
              </a:rPr>
              <a:t>Get scoring advantage</a:t>
            </a:r>
            <a:endParaRPr kumimoji="0" lang="en-US" sz="1600" b="0" i="0" u="none" strike="noStrike" cap="none" normalizeH="0" baseline="0" dirty="0" smtClean="0">
              <a:ln>
                <a:noFill/>
              </a:ln>
              <a:solidFill>
                <a:schemeClr val="bg1"/>
              </a:solidFill>
              <a:effectLst/>
              <a:latin typeface="Arial" charset="0"/>
            </a:endParaRP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bg1"/>
                </a:solidFill>
                <a:effectLst/>
                <a:latin typeface="Arial" charset="0"/>
              </a:rPr>
              <a:t>May be exempt</a:t>
            </a:r>
            <a:r>
              <a:rPr kumimoji="0" lang="en-US" sz="1600" b="0" i="0" u="none" strike="noStrike" cap="none" normalizeH="0" dirty="0" smtClean="0">
                <a:ln>
                  <a:noFill/>
                </a:ln>
                <a:solidFill>
                  <a:schemeClr val="bg1"/>
                </a:solidFill>
                <a:effectLst/>
                <a:latin typeface="Arial" charset="0"/>
              </a:rPr>
              <a:t> via “partial APM” pathway</a:t>
            </a:r>
            <a:endParaRPr kumimoji="0" lang="en-US" sz="1600" b="0" i="0" u="none" strike="noStrike" cap="none" normalizeH="0" baseline="0" dirty="0" smtClean="0">
              <a:ln>
                <a:noFill/>
              </a:ln>
              <a:solidFill>
                <a:schemeClr val="bg1"/>
              </a:solidFill>
              <a:effectLst/>
              <a:latin typeface="Arial" charset="0"/>
            </a:endParaRPr>
          </a:p>
        </p:txBody>
      </p:sp>
      <p:sp>
        <p:nvSpPr>
          <p:cNvPr id="12" name="TextBox 11"/>
          <p:cNvSpPr txBox="1"/>
          <p:nvPr/>
        </p:nvSpPr>
        <p:spPr>
          <a:xfrm>
            <a:off x="7315200" y="3621657"/>
            <a:ext cx="914400" cy="400110"/>
          </a:xfrm>
          <a:prstGeom prst="rect">
            <a:avLst/>
          </a:prstGeom>
          <a:noFill/>
        </p:spPr>
        <p:txBody>
          <a:bodyPr wrap="square" rtlCol="0">
            <a:spAutoFit/>
          </a:bodyPr>
          <a:lstStyle/>
          <a:p>
            <a:r>
              <a:rPr lang="en-US" sz="2000" dirty="0" smtClean="0"/>
              <a:t>No</a:t>
            </a:r>
            <a:endParaRPr lang="en-US" sz="2000" dirty="0"/>
          </a:p>
        </p:txBody>
      </p:sp>
      <p:sp>
        <p:nvSpPr>
          <p:cNvPr id="13" name="TextBox 12"/>
          <p:cNvSpPr txBox="1"/>
          <p:nvPr/>
        </p:nvSpPr>
        <p:spPr>
          <a:xfrm>
            <a:off x="5791200" y="3621657"/>
            <a:ext cx="914400" cy="400110"/>
          </a:xfrm>
          <a:prstGeom prst="rect">
            <a:avLst/>
          </a:prstGeom>
          <a:noFill/>
        </p:spPr>
        <p:txBody>
          <a:bodyPr wrap="square" rtlCol="0">
            <a:spAutoFit/>
          </a:bodyPr>
          <a:lstStyle/>
          <a:p>
            <a:r>
              <a:rPr lang="en-US" sz="2000" dirty="0" smtClean="0"/>
              <a:t>Yes</a:t>
            </a:r>
            <a:endParaRPr lang="en-US" sz="2000" dirty="0"/>
          </a:p>
        </p:txBody>
      </p:sp>
      <p:sp>
        <p:nvSpPr>
          <p:cNvPr id="14" name="TextBox 13"/>
          <p:cNvSpPr txBox="1"/>
          <p:nvPr/>
        </p:nvSpPr>
        <p:spPr>
          <a:xfrm>
            <a:off x="1676400" y="4919588"/>
            <a:ext cx="914400" cy="400110"/>
          </a:xfrm>
          <a:prstGeom prst="rect">
            <a:avLst/>
          </a:prstGeom>
          <a:noFill/>
        </p:spPr>
        <p:txBody>
          <a:bodyPr wrap="square" rtlCol="0">
            <a:spAutoFit/>
          </a:bodyPr>
          <a:lstStyle/>
          <a:p>
            <a:r>
              <a:rPr lang="en-US" sz="2000" dirty="0" smtClean="0"/>
              <a:t>Yes</a:t>
            </a:r>
            <a:endParaRPr lang="en-US" sz="2000" dirty="0"/>
          </a:p>
        </p:txBody>
      </p:sp>
    </p:spTree>
    <p:extLst>
      <p:ext uri="{BB962C8B-B14F-4D97-AF65-F5344CB8AC3E}">
        <p14:creationId xmlns:p14="http://schemas.microsoft.com/office/powerpoint/2010/main" val="249652278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i="1" dirty="0" smtClean="0"/>
              <a:t>Implications for Hospitals</a:t>
            </a:r>
            <a:endParaRPr lang="en-US" sz="3600" b="1" i="1" dirty="0"/>
          </a:p>
        </p:txBody>
      </p:sp>
      <p:sp>
        <p:nvSpPr>
          <p:cNvPr id="8" name="Content Placeholder 7"/>
          <p:cNvSpPr>
            <a:spLocks noGrp="1"/>
          </p:cNvSpPr>
          <p:nvPr>
            <p:ph idx="1"/>
          </p:nvPr>
        </p:nvSpPr>
        <p:spPr>
          <a:xfrm>
            <a:off x="1016000" y="1371600"/>
            <a:ext cx="7188200" cy="4278313"/>
          </a:xfrm>
        </p:spPr>
        <p:txBody>
          <a:bodyPr/>
          <a:lstStyle/>
          <a:p>
            <a:pPr>
              <a:spcBef>
                <a:spcPts val="600"/>
              </a:spcBef>
            </a:pPr>
            <a:r>
              <a:rPr lang="en-US" sz="2800" dirty="0" smtClean="0">
                <a:solidFill>
                  <a:schemeClr val="tx1"/>
                </a:solidFill>
              </a:rPr>
              <a:t>Cost of implementation and compliance by employed physicians</a:t>
            </a:r>
          </a:p>
          <a:p>
            <a:pPr>
              <a:spcBef>
                <a:spcPts val="600"/>
              </a:spcBef>
            </a:pPr>
            <a:r>
              <a:rPr lang="en-US" sz="2800" dirty="0" smtClean="0">
                <a:solidFill>
                  <a:schemeClr val="tx1"/>
                </a:solidFill>
              </a:rPr>
              <a:t>Continued shift in hospital-physician relationships</a:t>
            </a:r>
          </a:p>
          <a:p>
            <a:pPr>
              <a:spcBef>
                <a:spcPts val="600"/>
              </a:spcBef>
            </a:pPr>
            <a:r>
              <a:rPr lang="en-US" sz="2800" dirty="0" smtClean="0">
                <a:solidFill>
                  <a:schemeClr val="tx1"/>
                </a:solidFill>
              </a:rPr>
              <a:t>Increased pressure on hospitals to participate in risk-bearing arrangements </a:t>
            </a:r>
            <a:endParaRPr lang="en-US" sz="2800" dirty="0"/>
          </a:p>
          <a:p>
            <a:pPr>
              <a:spcBef>
                <a:spcPts val="600"/>
              </a:spcBef>
            </a:pPr>
            <a:r>
              <a:rPr lang="en-US" sz="2800" dirty="0" smtClean="0">
                <a:solidFill>
                  <a:schemeClr val="tx1"/>
                </a:solidFill>
              </a:rPr>
              <a:t>What is the preferred pathway – APMs or MIPS?</a:t>
            </a:r>
          </a:p>
          <a:p>
            <a:pPr lvl="1">
              <a:spcBef>
                <a:spcPts val="600"/>
              </a:spcBef>
            </a:pPr>
            <a:r>
              <a:rPr lang="en-US" sz="2800" dirty="0" smtClean="0">
                <a:solidFill>
                  <a:schemeClr val="tx1"/>
                </a:solidFill>
              </a:rPr>
              <a:t>APM bonuses expire after 2025</a:t>
            </a:r>
            <a:endParaRPr lang="en-US" sz="2800" dirty="0">
              <a:solidFill>
                <a:schemeClr val="tx1"/>
              </a:solidFill>
            </a:endParaRPr>
          </a:p>
        </p:txBody>
      </p:sp>
      <p:pic>
        <p:nvPicPr>
          <p:cNvPr id="1028" name="Picture 4" descr="https://www.grimco.com/Assets/Images/Products/Traffic-ADA/Informational-Signs/hospital/hospital_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905000"/>
            <a:ext cx="177165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90271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i="1" dirty="0" smtClean="0"/>
              <a:t>AHA Advocacy and Education</a:t>
            </a:r>
            <a:endParaRPr lang="en-US" sz="3200" b="1" i="1" dirty="0"/>
          </a:p>
        </p:txBody>
      </p:sp>
      <p:sp>
        <p:nvSpPr>
          <p:cNvPr id="3" name="Content Placeholder 2"/>
          <p:cNvSpPr>
            <a:spLocks noGrp="1"/>
          </p:cNvSpPr>
          <p:nvPr>
            <p:ph idx="1"/>
          </p:nvPr>
        </p:nvSpPr>
        <p:spPr>
          <a:xfrm>
            <a:off x="750876" y="1219200"/>
            <a:ext cx="5105400" cy="4278313"/>
          </a:xfrm>
        </p:spPr>
        <p:txBody>
          <a:bodyPr/>
          <a:lstStyle/>
          <a:p>
            <a:r>
              <a:rPr lang="en-US" sz="2400" dirty="0" smtClean="0">
                <a:solidFill>
                  <a:schemeClr val="tx1"/>
                </a:solidFill>
              </a:rPr>
              <a:t>CMS </a:t>
            </a:r>
            <a:r>
              <a:rPr lang="en-US" sz="2400" dirty="0">
                <a:solidFill>
                  <a:schemeClr val="tx1"/>
                </a:solidFill>
              </a:rPr>
              <a:t>Rulemaking</a:t>
            </a:r>
          </a:p>
          <a:p>
            <a:pPr lvl="1"/>
            <a:r>
              <a:rPr lang="en-US" sz="2400" dirty="0">
                <a:solidFill>
                  <a:schemeClr val="tx1"/>
                </a:solidFill>
              </a:rPr>
              <a:t>RFI in Oct. 2015</a:t>
            </a:r>
          </a:p>
          <a:p>
            <a:pPr lvl="1"/>
            <a:r>
              <a:rPr lang="en-US" sz="2400" dirty="0">
                <a:solidFill>
                  <a:schemeClr val="tx1"/>
                </a:solidFill>
              </a:rPr>
              <a:t>Proposed rule expected spring 2016</a:t>
            </a:r>
          </a:p>
          <a:p>
            <a:endParaRPr lang="en-US" sz="2400" dirty="0">
              <a:solidFill>
                <a:schemeClr val="tx1"/>
              </a:solidFill>
            </a:endParaRPr>
          </a:p>
          <a:p>
            <a:r>
              <a:rPr lang="en-US" sz="2400" dirty="0">
                <a:solidFill>
                  <a:schemeClr val="tx1"/>
                </a:solidFill>
              </a:rPr>
              <a:t>AHA activity</a:t>
            </a:r>
          </a:p>
          <a:p>
            <a:pPr lvl="1"/>
            <a:r>
              <a:rPr lang="en-US" sz="2400" dirty="0">
                <a:solidFill>
                  <a:schemeClr val="tx1"/>
                </a:solidFill>
              </a:rPr>
              <a:t>Advocacy</a:t>
            </a:r>
          </a:p>
          <a:p>
            <a:pPr lvl="1"/>
            <a:r>
              <a:rPr lang="en-US" sz="2400" dirty="0">
                <a:solidFill>
                  <a:schemeClr val="tx1"/>
                </a:solidFill>
              </a:rPr>
              <a:t>Clinical Advisory Group</a:t>
            </a:r>
          </a:p>
          <a:p>
            <a:pPr lvl="1"/>
            <a:r>
              <a:rPr lang="en-US" sz="2400" dirty="0">
                <a:solidFill>
                  <a:schemeClr val="tx1"/>
                </a:solidFill>
              </a:rPr>
              <a:t>Education </a:t>
            </a:r>
          </a:p>
        </p:txBody>
      </p:sp>
      <p:pic>
        <p:nvPicPr>
          <p:cNvPr id="4" name="Picture 3"/>
          <p:cNvPicPr>
            <a:picLocks noChangeAspect="1"/>
          </p:cNvPicPr>
          <p:nvPr/>
        </p:nvPicPr>
        <p:blipFill>
          <a:blip r:embed="rId3"/>
          <a:stretch>
            <a:fillRect/>
          </a:stretch>
        </p:blipFill>
        <p:spPr>
          <a:xfrm>
            <a:off x="6160325" y="1219200"/>
            <a:ext cx="2723799" cy="3795712"/>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5638800" y="2870345"/>
            <a:ext cx="2295028" cy="2952750"/>
          </a:xfrm>
          <a:prstGeom prst="rect">
            <a:avLst/>
          </a:prstGeom>
        </p:spPr>
      </p:pic>
    </p:spTree>
    <p:extLst>
      <p:ext uri="{BB962C8B-B14F-4D97-AF65-F5344CB8AC3E}">
        <p14:creationId xmlns:p14="http://schemas.microsoft.com/office/powerpoint/2010/main" val="170349559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i="1" dirty="0" smtClean="0"/>
              <a:t>AHA MACRA Resources</a:t>
            </a:r>
            <a:endParaRPr lang="en-US" sz="3600" b="1" i="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71700" y="946266"/>
            <a:ext cx="4610100" cy="5762626"/>
          </a:xfrm>
        </p:spPr>
      </p:pic>
      <p:sp>
        <p:nvSpPr>
          <p:cNvPr id="3" name="TextBox 2"/>
          <p:cNvSpPr txBox="1"/>
          <p:nvPr/>
        </p:nvSpPr>
        <p:spPr>
          <a:xfrm>
            <a:off x="2134293" y="6019800"/>
            <a:ext cx="4876800" cy="523220"/>
          </a:xfrm>
          <a:prstGeom prst="rect">
            <a:avLst/>
          </a:prstGeom>
          <a:solidFill>
            <a:schemeClr val="bg1"/>
          </a:solidFill>
        </p:spPr>
        <p:txBody>
          <a:bodyPr wrap="square" rtlCol="0">
            <a:spAutoFit/>
          </a:bodyPr>
          <a:lstStyle/>
          <a:p>
            <a:r>
              <a:rPr lang="en-US" sz="2800" dirty="0" smtClean="0">
                <a:solidFill>
                  <a:srgbClr val="000099"/>
                </a:solidFill>
              </a:rPr>
              <a:t>http://www.aha.org/MACRA</a:t>
            </a:r>
            <a:endParaRPr lang="en-US" sz="2800" dirty="0">
              <a:solidFill>
                <a:srgbClr val="000099"/>
              </a:solidFill>
            </a:endParaRPr>
          </a:p>
        </p:txBody>
      </p:sp>
    </p:spTree>
    <p:extLst>
      <p:ext uri="{BB962C8B-B14F-4D97-AF65-F5344CB8AC3E}">
        <p14:creationId xmlns:p14="http://schemas.microsoft.com/office/powerpoint/2010/main" val="201169015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lag"/>
          <p:cNvPicPr>
            <a:picLocks noChangeAspect="1" noChangeArrowheads="1"/>
          </p:cNvPicPr>
          <p:nvPr/>
        </p:nvPicPr>
        <p:blipFill>
          <a:blip r:embed="rId3" cstate="print">
            <a:lum bright="20000" contrast="-20000"/>
          </a:blip>
          <a:srcRect r="3999"/>
          <a:stretch>
            <a:fillRect/>
          </a:stretch>
        </p:blipFill>
        <p:spPr bwMode="auto">
          <a:xfrm>
            <a:off x="1219200" y="914400"/>
            <a:ext cx="7339013" cy="4495800"/>
          </a:xfrm>
          <a:prstGeom prst="rect">
            <a:avLst/>
          </a:prstGeom>
          <a:noFill/>
          <a:ln w="9525">
            <a:noFill/>
            <a:miter lim="800000"/>
            <a:headEnd/>
            <a:tailEnd/>
          </a:ln>
        </p:spPr>
      </p:pic>
      <p:pic>
        <p:nvPicPr>
          <p:cNvPr id="3075" name="Picture 4" descr="nrpb99seal"/>
          <p:cNvPicPr>
            <a:picLocks noChangeAspect="1" noChangeArrowheads="1"/>
          </p:cNvPicPr>
          <p:nvPr/>
        </p:nvPicPr>
        <p:blipFill>
          <a:blip r:embed="rId4" cstate="print"/>
          <a:srcRect/>
          <a:stretch>
            <a:fillRect/>
          </a:stretch>
        </p:blipFill>
        <p:spPr bwMode="auto">
          <a:xfrm>
            <a:off x="838200" y="5630863"/>
            <a:ext cx="1143000" cy="1022350"/>
          </a:xfrm>
          <a:prstGeom prst="rect">
            <a:avLst/>
          </a:prstGeom>
          <a:noFill/>
          <a:ln w="9525">
            <a:noFill/>
            <a:miter lim="800000"/>
            <a:headEnd/>
            <a:tailEnd/>
          </a:ln>
        </p:spPr>
      </p:pic>
      <p:sp>
        <p:nvSpPr>
          <p:cNvPr id="3076" name="Text Box 5"/>
          <p:cNvSpPr txBox="1">
            <a:spLocks noChangeArrowheads="1"/>
          </p:cNvSpPr>
          <p:nvPr/>
        </p:nvSpPr>
        <p:spPr bwMode="auto">
          <a:xfrm>
            <a:off x="457200" y="4495800"/>
            <a:ext cx="8382000" cy="1323439"/>
          </a:xfrm>
          <a:prstGeom prst="rect">
            <a:avLst/>
          </a:prstGeom>
          <a:noFill/>
          <a:ln w="9525">
            <a:noFill/>
            <a:miter lim="800000"/>
            <a:headEnd/>
            <a:tailEnd/>
          </a:ln>
        </p:spPr>
        <p:txBody>
          <a:bodyPr wrap="square">
            <a:spAutoFit/>
          </a:bodyPr>
          <a:lstStyle/>
          <a:p>
            <a:pPr algn="ctr" eaLnBrk="0" hangingPunct="0"/>
            <a:r>
              <a:rPr lang="en-US" sz="3200" dirty="0" smtClean="0"/>
              <a:t>Physician Pay-for-Performance in a </a:t>
            </a:r>
          </a:p>
          <a:p>
            <a:pPr algn="ctr" eaLnBrk="0" hangingPunct="0"/>
            <a:r>
              <a:rPr lang="en-US" sz="3200" dirty="0" smtClean="0"/>
              <a:t>Post-SGR World</a:t>
            </a:r>
          </a:p>
          <a:p>
            <a:pPr algn="ctr" eaLnBrk="0" hangingPunct="0"/>
            <a:endParaRPr lang="en-US" dirty="0" smtClean="0"/>
          </a:p>
        </p:txBody>
      </p:sp>
    </p:spTree>
    <p:extLst>
      <p:ext uri="{BB962C8B-B14F-4D97-AF65-F5344CB8AC3E}">
        <p14:creationId xmlns:p14="http://schemas.microsoft.com/office/powerpoint/2010/main" val="7946569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5181600"/>
            <a:ext cx="3352800" cy="69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76200"/>
            <a:ext cx="7924800" cy="762000"/>
          </a:xfrm>
        </p:spPr>
        <p:txBody>
          <a:bodyPr/>
          <a:lstStyle/>
          <a:p>
            <a:pPr algn="ctr"/>
            <a:r>
              <a:rPr lang="en-US" sz="3200" b="1" i="1" dirty="0" smtClean="0"/>
              <a:t>Doubling Down on</a:t>
            </a:r>
            <a:r>
              <a:rPr lang="en-US" sz="3200" b="1" i="1" dirty="0"/>
              <a:t> </a:t>
            </a:r>
            <a:r>
              <a:rPr lang="en-US" sz="3200" b="1" i="1" dirty="0" smtClean="0"/>
              <a:t>“Volume to Value”</a:t>
            </a:r>
            <a:endParaRPr lang="en-US" sz="3200" b="1" i="1" dirty="0"/>
          </a:p>
        </p:txBody>
      </p:sp>
      <p:sp>
        <p:nvSpPr>
          <p:cNvPr id="3" name="Content Placeholder 2"/>
          <p:cNvSpPr>
            <a:spLocks noGrp="1"/>
          </p:cNvSpPr>
          <p:nvPr>
            <p:ph idx="1"/>
          </p:nvPr>
        </p:nvSpPr>
        <p:spPr>
          <a:xfrm>
            <a:off x="698942" y="990600"/>
            <a:ext cx="4939858" cy="4759139"/>
          </a:xfrm>
        </p:spPr>
        <p:txBody>
          <a:bodyPr/>
          <a:lstStyle/>
          <a:p>
            <a:r>
              <a:rPr lang="en-US" sz="2800" dirty="0" smtClean="0">
                <a:solidFill>
                  <a:schemeClr val="tx1"/>
                </a:solidFill>
              </a:rPr>
              <a:t>Triple Aim:</a:t>
            </a:r>
          </a:p>
          <a:p>
            <a:pPr lvl="1"/>
            <a:r>
              <a:rPr lang="en-US" sz="2400" dirty="0" smtClean="0">
                <a:solidFill>
                  <a:schemeClr val="tx1"/>
                </a:solidFill>
              </a:rPr>
              <a:t>Better Care</a:t>
            </a:r>
          </a:p>
          <a:p>
            <a:pPr lvl="1"/>
            <a:r>
              <a:rPr lang="en-US" sz="2400" dirty="0" smtClean="0">
                <a:solidFill>
                  <a:schemeClr val="tx1"/>
                </a:solidFill>
              </a:rPr>
              <a:t>Smarter Spending</a:t>
            </a:r>
          </a:p>
          <a:p>
            <a:pPr lvl="1"/>
            <a:r>
              <a:rPr lang="en-US" sz="2400" dirty="0" smtClean="0">
                <a:solidFill>
                  <a:schemeClr val="tx1"/>
                </a:solidFill>
              </a:rPr>
              <a:t>Healthier People</a:t>
            </a:r>
          </a:p>
          <a:p>
            <a:pPr marL="457200" lvl="1" indent="0">
              <a:buNone/>
            </a:pPr>
            <a:endParaRPr lang="en-US" sz="2400" dirty="0">
              <a:solidFill>
                <a:schemeClr val="tx1"/>
              </a:solidFill>
            </a:endParaRPr>
          </a:p>
          <a:p>
            <a:r>
              <a:rPr lang="en-US" sz="2800" dirty="0" smtClean="0">
                <a:solidFill>
                  <a:schemeClr val="tx1"/>
                </a:solidFill>
              </a:rPr>
              <a:t>HHS moving from </a:t>
            </a:r>
            <a:br>
              <a:rPr lang="en-US" sz="2800" dirty="0" smtClean="0">
                <a:solidFill>
                  <a:schemeClr val="tx1"/>
                </a:solidFill>
              </a:rPr>
            </a:br>
            <a:r>
              <a:rPr lang="en-US" sz="2800" dirty="0" smtClean="0">
                <a:solidFill>
                  <a:schemeClr val="tx1"/>
                </a:solidFill>
              </a:rPr>
              <a:t>volume to value</a:t>
            </a:r>
            <a:endParaRPr lang="en-US" dirty="0" smtClean="0">
              <a:solidFill>
                <a:schemeClr val="tx1"/>
              </a:solidFill>
            </a:endParaRPr>
          </a:p>
          <a:p>
            <a:pPr lvl="1"/>
            <a:r>
              <a:rPr lang="en-US" dirty="0" smtClean="0">
                <a:solidFill>
                  <a:schemeClr val="tx1"/>
                </a:solidFill>
              </a:rPr>
              <a:t>Pay-for-performance  </a:t>
            </a:r>
            <a:br>
              <a:rPr lang="en-US" dirty="0" smtClean="0">
                <a:solidFill>
                  <a:schemeClr val="tx1"/>
                </a:solidFill>
              </a:rPr>
            </a:br>
            <a:r>
              <a:rPr lang="en-US" dirty="0" smtClean="0">
                <a:solidFill>
                  <a:schemeClr val="tx1"/>
                </a:solidFill>
              </a:rPr>
              <a:t>initiatives</a:t>
            </a:r>
          </a:p>
          <a:p>
            <a:pPr lvl="1"/>
            <a:r>
              <a:rPr lang="en-US" dirty="0" smtClean="0">
                <a:solidFill>
                  <a:schemeClr val="tx1"/>
                </a:solidFill>
              </a:rPr>
              <a:t>Alternative </a:t>
            </a:r>
            <a:br>
              <a:rPr lang="en-US" dirty="0" smtClean="0">
                <a:solidFill>
                  <a:schemeClr val="tx1"/>
                </a:solidFill>
              </a:rPr>
            </a:br>
            <a:r>
              <a:rPr lang="en-US" dirty="0" smtClean="0">
                <a:solidFill>
                  <a:schemeClr val="tx1"/>
                </a:solidFill>
              </a:rPr>
              <a:t>payment models</a:t>
            </a:r>
            <a:endParaRPr lang="en-US" dirty="0">
              <a:solidFill>
                <a:schemeClr val="tx1"/>
              </a:solidFill>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133600"/>
            <a:ext cx="3962400"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4224528" y="1219200"/>
            <a:ext cx="4572000" cy="830997"/>
          </a:xfrm>
          <a:prstGeom prst="rect">
            <a:avLst/>
          </a:prstGeom>
        </p:spPr>
        <p:txBody>
          <a:bodyPr>
            <a:spAutoFit/>
          </a:bodyPr>
          <a:lstStyle/>
          <a:p>
            <a:pPr algn="ctr"/>
            <a:r>
              <a:rPr lang="en-US" dirty="0"/>
              <a:t>Target percentage of payments in ‘FFS linked to quality’ and ‘alternative payment models’ by 2016 and 2018</a:t>
            </a:r>
          </a:p>
        </p:txBody>
      </p:sp>
      <p:sp>
        <p:nvSpPr>
          <p:cNvPr id="29" name="Rectangle 28"/>
          <p:cNvSpPr/>
          <p:nvPr/>
        </p:nvSpPr>
        <p:spPr bwMode="auto">
          <a:xfrm>
            <a:off x="7239000" y="5529070"/>
            <a:ext cx="1676400" cy="117653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8" name="Rectangle 27"/>
          <p:cNvSpPr/>
          <p:nvPr/>
        </p:nvSpPr>
        <p:spPr bwMode="auto">
          <a:xfrm>
            <a:off x="4191000" y="1066800"/>
            <a:ext cx="4648200" cy="51054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263473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477125" cy="914400"/>
          </a:xfrm>
        </p:spPr>
        <p:txBody>
          <a:bodyPr/>
          <a:lstStyle/>
          <a:p>
            <a:pPr algn="ctr"/>
            <a:r>
              <a:rPr lang="en-US" sz="4000" b="1" i="1" dirty="0" smtClean="0"/>
              <a:t>CMS Framework</a:t>
            </a:r>
            <a:endParaRPr lang="en-US" sz="4000" b="1" i="1" dirty="0"/>
          </a:p>
        </p:txBody>
      </p:sp>
      <p:sp>
        <p:nvSpPr>
          <p:cNvPr id="5" name="Rectangle 4"/>
          <p:cNvSpPr/>
          <p:nvPr/>
        </p:nvSpPr>
        <p:spPr bwMode="auto">
          <a:xfrm>
            <a:off x="762000" y="1042220"/>
            <a:ext cx="1981200" cy="3508444"/>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smtClean="0">
                <a:ln>
                  <a:noFill/>
                </a:ln>
                <a:effectLst/>
              </a:rPr>
              <a:t>Traditional </a:t>
            </a:r>
            <a:br>
              <a:rPr kumimoji="0" lang="en-US" sz="2000" b="1" i="0" strike="noStrike" cap="none" normalizeH="0" baseline="0" dirty="0" smtClean="0">
                <a:ln>
                  <a:noFill/>
                </a:ln>
                <a:effectLst/>
              </a:rPr>
            </a:br>
            <a:r>
              <a:rPr kumimoji="0" lang="en-US" sz="2000" b="1" i="0" strike="noStrike" cap="none" normalizeH="0" baseline="0" dirty="0" smtClean="0">
                <a:ln>
                  <a:noFill/>
                </a:ln>
                <a:effectLst/>
              </a:rPr>
              <a:t>FFS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strike="noStrike" cap="none" normalizeH="0" baseline="0" dirty="0" smtClean="0">
              <a:ln>
                <a:noFill/>
              </a:ln>
              <a:effectLst/>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strike="noStrike" cap="none" normalizeH="0" baseline="0" dirty="0" smtClean="0">
              <a:ln>
                <a:noFill/>
              </a:ln>
              <a:solidFill>
                <a:schemeClr val="tx1"/>
              </a:solidFill>
              <a:effectLst/>
              <a:latin typeface="Arial" charset="0"/>
            </a:endParaRPr>
          </a:p>
        </p:txBody>
      </p:sp>
      <p:sp>
        <p:nvSpPr>
          <p:cNvPr id="6" name="Rectangle 5"/>
          <p:cNvSpPr/>
          <p:nvPr/>
        </p:nvSpPr>
        <p:spPr bwMode="auto">
          <a:xfrm>
            <a:off x="2895600" y="1070044"/>
            <a:ext cx="1951208" cy="3508444"/>
          </a:xfrm>
          <a:prstGeom prst="rect">
            <a:avLst/>
          </a:prstGeom>
          <a:solidFill>
            <a:srgbClr val="66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smtClean="0">
                <a:ln>
                  <a:noFill/>
                </a:ln>
                <a:effectLst/>
                <a:latin typeface="Arial" charset="0"/>
              </a:rPr>
              <a:t>Value-Based</a:t>
            </a:r>
          </a:p>
          <a:p>
            <a:pPr marL="0" marR="0" indent="0" algn="ctr" defTabSz="914400" rtl="0" eaLnBrk="1" fontAlgn="base" latinLnBrk="0" hangingPunct="1">
              <a:lnSpc>
                <a:spcPct val="100000"/>
              </a:lnSpc>
              <a:spcBef>
                <a:spcPct val="0"/>
              </a:spcBef>
              <a:spcAft>
                <a:spcPct val="0"/>
              </a:spcAft>
              <a:buClrTx/>
              <a:buSzTx/>
              <a:buFontTx/>
              <a:buNone/>
              <a:tabLst/>
            </a:pPr>
            <a:r>
              <a:rPr lang="en-US" sz="2000" b="1" dirty="0" smtClean="0"/>
              <a:t>(Link to Quality)</a:t>
            </a:r>
            <a:endParaRPr kumimoji="0" lang="en-US" sz="2000" b="1" i="0" strike="noStrike" cap="none" normalizeH="0" baseline="0" dirty="0" smtClean="0">
              <a:ln>
                <a:noFill/>
              </a:ln>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1" i="0" u="sng"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1" i="0" u="sng" strike="noStrike" cap="none" normalizeH="0" baseline="0" dirty="0" smtClean="0">
              <a:ln>
                <a:noFill/>
              </a:ln>
              <a:solidFill>
                <a:schemeClr val="tx1"/>
              </a:solidFill>
              <a:effectLst/>
              <a:latin typeface="Arial" charset="0"/>
            </a:endParaRPr>
          </a:p>
          <a:p>
            <a:pPr marL="168275" marR="0" indent="-168275" algn="l" defTabSz="914400" rtl="0" eaLnBrk="1" fontAlgn="base" latinLnBrk="0" hangingPunct="1">
              <a:lnSpc>
                <a:spcPct val="100000"/>
              </a:lnSpc>
              <a:spcBef>
                <a:spcPct val="0"/>
              </a:spcBef>
              <a:spcAft>
                <a:spcPct val="0"/>
              </a:spcAft>
              <a:buClrTx/>
              <a:buSzTx/>
              <a:buFont typeface="Arial" pitchFamily="34" charset="0"/>
              <a:buChar char="•"/>
              <a:tabLst/>
            </a:pPr>
            <a:r>
              <a:rPr lang="en-US" sz="1600" dirty="0" smtClean="0"/>
              <a:t>Hospital VBP</a:t>
            </a:r>
          </a:p>
          <a:p>
            <a:pPr marL="168275" marR="0" indent="-1682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i="0" strike="noStrike" cap="none" normalizeH="0" baseline="0" dirty="0" smtClean="0">
                <a:ln>
                  <a:noFill/>
                </a:ln>
                <a:solidFill>
                  <a:schemeClr val="tx1"/>
                </a:solidFill>
                <a:effectLst/>
              </a:rPr>
              <a:t>Physician VM</a:t>
            </a:r>
          </a:p>
          <a:p>
            <a:pPr marL="168275" marR="0" indent="-168275" algn="l" defTabSz="914400" rtl="0" eaLnBrk="1" fontAlgn="base" latinLnBrk="0" hangingPunct="1">
              <a:lnSpc>
                <a:spcPct val="100000"/>
              </a:lnSpc>
              <a:spcBef>
                <a:spcPct val="0"/>
              </a:spcBef>
              <a:spcAft>
                <a:spcPct val="0"/>
              </a:spcAft>
              <a:buClrTx/>
              <a:buSzTx/>
              <a:buFont typeface="Arial" pitchFamily="34" charset="0"/>
              <a:buChar char="•"/>
              <a:tabLst/>
            </a:pPr>
            <a:r>
              <a:rPr lang="en-US" sz="1600" dirty="0" smtClean="0"/>
              <a:t>Readmissions</a:t>
            </a:r>
          </a:p>
          <a:p>
            <a:pPr marL="168275" indent="-168275" algn="l">
              <a:buFont typeface="Arial" pitchFamily="34" charset="0"/>
              <a:buChar char="•"/>
            </a:pPr>
            <a:r>
              <a:rPr lang="en-US" sz="1600" dirty="0"/>
              <a:t>HACs</a:t>
            </a:r>
          </a:p>
          <a:p>
            <a:pPr marL="168275" marR="0" indent="-168275" algn="l" defTabSz="914400" rtl="0" eaLnBrk="1" fontAlgn="base" latinLnBrk="0" hangingPunct="1">
              <a:lnSpc>
                <a:spcPct val="100000"/>
              </a:lnSpc>
              <a:spcBef>
                <a:spcPct val="0"/>
              </a:spcBef>
              <a:spcAft>
                <a:spcPct val="0"/>
              </a:spcAft>
              <a:buClrTx/>
              <a:buSzTx/>
              <a:buFont typeface="Arial" pitchFamily="34" charset="0"/>
              <a:buChar char="•"/>
              <a:tabLst/>
            </a:pPr>
            <a:r>
              <a:rPr lang="en-US" sz="1600" dirty="0" smtClean="0"/>
              <a:t>Quality Reporting</a:t>
            </a:r>
            <a:endParaRPr kumimoji="0" lang="en-US" sz="1600" i="0" strike="noStrike" cap="none" normalizeH="0" baseline="0" dirty="0" smtClean="0">
              <a:ln>
                <a:noFill/>
              </a:ln>
              <a:solidFill>
                <a:schemeClr val="tx1"/>
              </a:solidFill>
              <a:effectLst/>
            </a:endParaRPr>
          </a:p>
        </p:txBody>
      </p:sp>
      <p:sp>
        <p:nvSpPr>
          <p:cNvPr id="7" name="Rectangle 6"/>
          <p:cNvSpPr/>
          <p:nvPr/>
        </p:nvSpPr>
        <p:spPr bwMode="auto">
          <a:xfrm>
            <a:off x="4953000" y="1076528"/>
            <a:ext cx="2019300" cy="349871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smtClean="0">
                <a:ln>
                  <a:noFill/>
                </a:ln>
                <a:solidFill>
                  <a:schemeClr val="bg1"/>
                </a:solidFill>
                <a:effectLst/>
                <a:latin typeface="Arial" charset="0"/>
              </a:rPr>
              <a:t>Alternative</a:t>
            </a:r>
            <a:r>
              <a:rPr kumimoji="0" lang="en-US" sz="2000" b="1" i="0" strike="noStrike" cap="none" normalizeH="0" dirty="0" smtClean="0">
                <a:ln>
                  <a:noFill/>
                </a:ln>
                <a:solidFill>
                  <a:schemeClr val="bg1"/>
                </a:solidFill>
                <a:effectLst/>
                <a:latin typeface="Arial" charset="0"/>
              </a:rPr>
              <a:t> Delivery Models</a:t>
            </a:r>
          </a:p>
          <a:p>
            <a:pPr marL="0" marR="0" indent="0" algn="l" defTabSz="914400" rtl="0" eaLnBrk="1" fontAlgn="base" latinLnBrk="0" hangingPunct="1">
              <a:lnSpc>
                <a:spcPct val="100000"/>
              </a:lnSpc>
              <a:spcBef>
                <a:spcPct val="0"/>
              </a:spcBef>
              <a:spcAft>
                <a:spcPct val="0"/>
              </a:spcAft>
              <a:buClrTx/>
              <a:buSzTx/>
              <a:buFontTx/>
              <a:buNone/>
              <a:tabLst/>
            </a:pPr>
            <a:endParaRPr lang="en-US" sz="1800" b="1" u="sng" baseline="0" dirty="0" smtClean="0">
              <a:solidFill>
                <a:schemeClr val="bg1"/>
              </a:solidFill>
            </a:endParaRPr>
          </a:p>
          <a:p>
            <a:pPr marL="177800" marR="0" indent="-168275" algn="l" defTabSz="914400" rtl="0" eaLnBrk="1" fontAlgn="base" latinLnBrk="0" hangingPunct="1">
              <a:lnSpc>
                <a:spcPct val="100000"/>
              </a:lnSpc>
              <a:spcBef>
                <a:spcPct val="0"/>
              </a:spcBef>
              <a:spcAft>
                <a:spcPct val="0"/>
              </a:spcAft>
              <a:buClrTx/>
              <a:buSzTx/>
              <a:buFont typeface="Arial" pitchFamily="34" charset="0"/>
              <a:buChar char="•"/>
              <a:tabLst/>
            </a:pPr>
            <a:r>
              <a:rPr lang="en-US" sz="1600" dirty="0" smtClean="0">
                <a:solidFill>
                  <a:schemeClr val="bg1"/>
                </a:solidFill>
              </a:rPr>
              <a:t>ACOs</a:t>
            </a:r>
          </a:p>
          <a:p>
            <a:pPr marL="177800" marR="0" indent="-168275" algn="l" defTabSz="914400" rtl="0" eaLnBrk="1" fontAlgn="base" latinLnBrk="0" hangingPunct="1">
              <a:lnSpc>
                <a:spcPct val="100000"/>
              </a:lnSpc>
              <a:spcBef>
                <a:spcPct val="0"/>
              </a:spcBef>
              <a:spcAft>
                <a:spcPct val="0"/>
              </a:spcAft>
              <a:buClrTx/>
              <a:buSzTx/>
              <a:buFont typeface="Arial" pitchFamily="34" charset="0"/>
              <a:buChar char="•"/>
              <a:tabLst/>
            </a:pPr>
            <a:r>
              <a:rPr lang="en-US" sz="1600" dirty="0" smtClean="0">
                <a:solidFill>
                  <a:schemeClr val="bg1"/>
                </a:solidFill>
              </a:rPr>
              <a:t>Medical homes</a:t>
            </a:r>
          </a:p>
          <a:p>
            <a:pPr marL="177800" marR="0" indent="-1682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i="0" strike="noStrike" cap="none" normalizeH="0" baseline="0" dirty="0" smtClean="0">
                <a:ln>
                  <a:noFill/>
                </a:ln>
                <a:solidFill>
                  <a:schemeClr val="bg1"/>
                </a:solidFill>
                <a:effectLst/>
              </a:rPr>
              <a:t>Bundled</a:t>
            </a:r>
            <a:r>
              <a:rPr kumimoji="0" lang="en-US" sz="1600" i="0" strike="noStrike" cap="none" normalizeH="0" dirty="0" smtClean="0">
                <a:ln>
                  <a:noFill/>
                </a:ln>
                <a:solidFill>
                  <a:schemeClr val="bg1"/>
                </a:solidFill>
                <a:effectLst/>
              </a:rPr>
              <a:t> </a:t>
            </a:r>
            <a:r>
              <a:rPr lang="en-US" sz="1600" dirty="0">
                <a:solidFill>
                  <a:schemeClr val="bg1"/>
                </a:solidFill>
              </a:rPr>
              <a:t>p</a:t>
            </a:r>
            <a:r>
              <a:rPr kumimoji="0" lang="en-US" sz="1600" i="0" strike="noStrike" cap="none" normalizeH="0" dirty="0" smtClean="0">
                <a:ln>
                  <a:noFill/>
                </a:ln>
                <a:solidFill>
                  <a:schemeClr val="bg1"/>
                </a:solidFill>
                <a:effectLst/>
              </a:rPr>
              <a:t>ayment</a:t>
            </a:r>
          </a:p>
          <a:p>
            <a:pPr marL="177800" marR="0" indent="-168275" algn="l" defTabSz="914400" rtl="0" eaLnBrk="1" fontAlgn="base" latinLnBrk="0" hangingPunct="1">
              <a:lnSpc>
                <a:spcPct val="100000"/>
              </a:lnSpc>
              <a:spcBef>
                <a:spcPct val="0"/>
              </a:spcBef>
              <a:spcAft>
                <a:spcPct val="0"/>
              </a:spcAft>
              <a:buClrTx/>
              <a:buSzTx/>
              <a:buFont typeface="Arial" pitchFamily="34" charset="0"/>
              <a:buChar char="•"/>
              <a:tabLst/>
            </a:pPr>
            <a:r>
              <a:rPr lang="en-US" sz="1600" dirty="0" smtClean="0">
                <a:solidFill>
                  <a:schemeClr val="bg1"/>
                </a:solidFill>
              </a:rPr>
              <a:t>Comprehensive Primary Care initiative</a:t>
            </a:r>
          </a:p>
          <a:p>
            <a:pPr marL="177800" marR="0" indent="-1682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i="0" strike="noStrike" cap="none" normalizeH="0" dirty="0" smtClean="0">
                <a:ln>
                  <a:noFill/>
                </a:ln>
                <a:solidFill>
                  <a:schemeClr val="bg1"/>
                </a:solidFill>
                <a:effectLst/>
              </a:rPr>
              <a:t>Comprehensive ESRD</a:t>
            </a:r>
          </a:p>
          <a:p>
            <a:pPr marL="9525" marR="0" algn="l" defTabSz="914400" rtl="0" eaLnBrk="1" fontAlgn="base" latinLnBrk="0" hangingPunct="1">
              <a:lnSpc>
                <a:spcPct val="100000"/>
              </a:lnSpc>
              <a:spcBef>
                <a:spcPct val="0"/>
              </a:spcBef>
              <a:spcAft>
                <a:spcPct val="0"/>
              </a:spcAft>
              <a:buClrTx/>
              <a:buSzTx/>
              <a:tabLst/>
            </a:pPr>
            <a:endParaRPr kumimoji="0" lang="en-US" sz="1600" i="0" strike="noStrike" cap="none" normalizeH="0" dirty="0" smtClean="0">
              <a:ln>
                <a:noFill/>
              </a:ln>
              <a:solidFill>
                <a:schemeClr val="tx1"/>
              </a:solidFill>
              <a:effectLst/>
            </a:endParaRPr>
          </a:p>
          <a:p>
            <a:pPr marL="9525" marR="0" algn="l" defTabSz="914400" rtl="0" eaLnBrk="1" fontAlgn="base" latinLnBrk="0" hangingPunct="1">
              <a:lnSpc>
                <a:spcPct val="100000"/>
              </a:lnSpc>
              <a:spcBef>
                <a:spcPct val="0"/>
              </a:spcBef>
              <a:spcAft>
                <a:spcPct val="0"/>
              </a:spcAft>
              <a:buClrTx/>
              <a:buSzTx/>
              <a:tabLst/>
            </a:pPr>
            <a:endParaRPr kumimoji="0" lang="en-US" sz="1600" i="0" strike="noStrike" cap="none" normalizeH="0" baseline="0" dirty="0" smtClean="0">
              <a:ln>
                <a:noFill/>
              </a:ln>
              <a:solidFill>
                <a:schemeClr val="tx1"/>
              </a:solidFill>
              <a:effectLst/>
            </a:endParaRPr>
          </a:p>
        </p:txBody>
      </p:sp>
      <p:sp>
        <p:nvSpPr>
          <p:cNvPr id="8" name="Rectangle 7"/>
          <p:cNvSpPr/>
          <p:nvPr/>
        </p:nvSpPr>
        <p:spPr bwMode="auto">
          <a:xfrm>
            <a:off x="7028234" y="1094362"/>
            <a:ext cx="1889598" cy="3480882"/>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Population Health/</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smtClean="0">
                <a:ln>
                  <a:noFill/>
                </a:ln>
                <a:solidFill>
                  <a:schemeClr val="bg1"/>
                </a:solidFill>
                <a:effectLst/>
                <a:latin typeface="Arial" charset="0"/>
              </a:rPr>
              <a:t>At Risk </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i="0" u="sng" strike="noStrike" cap="none" normalizeH="0" baseline="0" dirty="0" smtClean="0">
              <a:ln>
                <a:noFill/>
              </a:ln>
              <a:solidFill>
                <a:schemeClr val="bg1"/>
              </a:solidFill>
              <a:effectLst/>
            </a:endParaRPr>
          </a:p>
          <a:p>
            <a:pPr marL="168275" marR="0" indent="-168275" algn="l" defTabSz="914400" rtl="0" eaLnBrk="1" fontAlgn="base" latinLnBrk="0" hangingPunct="1">
              <a:lnSpc>
                <a:spcPct val="100000"/>
              </a:lnSpc>
              <a:spcBef>
                <a:spcPct val="0"/>
              </a:spcBef>
              <a:spcAft>
                <a:spcPct val="0"/>
              </a:spcAft>
              <a:buClrTx/>
              <a:buSzTx/>
              <a:buFont typeface="Arial" pitchFamily="34" charset="0"/>
              <a:buChar char="•"/>
              <a:tabLst/>
            </a:pPr>
            <a:r>
              <a:rPr lang="en-US" sz="1600" dirty="0" smtClean="0">
                <a:solidFill>
                  <a:schemeClr val="bg1"/>
                </a:solidFill>
              </a:rPr>
              <a:t>Eligible Pioneer ACOs in years 3-5</a:t>
            </a:r>
          </a:p>
          <a:p>
            <a:pPr marL="168275" marR="0" indent="-168275" algn="l" defTabSz="914400" rtl="0" eaLnBrk="1" fontAlgn="base" latinLnBrk="0" hangingPunct="1">
              <a:lnSpc>
                <a:spcPct val="100000"/>
              </a:lnSpc>
              <a:spcBef>
                <a:spcPct val="0"/>
              </a:spcBef>
              <a:spcAft>
                <a:spcPct val="0"/>
              </a:spcAft>
              <a:buClrTx/>
              <a:buSzTx/>
              <a:buFont typeface="Arial" pitchFamily="34" charset="0"/>
              <a:buChar char="•"/>
              <a:tabLst/>
            </a:pPr>
            <a:r>
              <a:rPr lang="en-US" sz="1600" dirty="0" smtClean="0">
                <a:solidFill>
                  <a:schemeClr val="bg1"/>
                </a:solidFill>
              </a:rPr>
              <a:t>Maryland hospitals</a:t>
            </a:r>
            <a:endParaRPr kumimoji="0" lang="en-US" sz="1600" i="0" strike="noStrike" cap="none" normalizeH="0" baseline="0" dirty="0" smtClean="0">
              <a:ln>
                <a:noFill/>
              </a:ln>
              <a:solidFill>
                <a:schemeClr val="bg1"/>
              </a:solidFill>
              <a:effectLst/>
            </a:endParaRPr>
          </a:p>
        </p:txBody>
      </p:sp>
      <p:sp>
        <p:nvSpPr>
          <p:cNvPr id="9" name="Right Arrow 8"/>
          <p:cNvSpPr/>
          <p:nvPr/>
        </p:nvSpPr>
        <p:spPr bwMode="auto">
          <a:xfrm>
            <a:off x="990600" y="4572000"/>
            <a:ext cx="7772400" cy="7620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ndParaRPr>
          </a:p>
        </p:txBody>
      </p:sp>
      <p:sp>
        <p:nvSpPr>
          <p:cNvPr id="3" name="TextBox 2"/>
          <p:cNvSpPr txBox="1"/>
          <p:nvPr/>
        </p:nvSpPr>
        <p:spPr>
          <a:xfrm>
            <a:off x="1463040" y="4724400"/>
            <a:ext cx="1272721" cy="461665"/>
          </a:xfrm>
          <a:prstGeom prst="rect">
            <a:avLst/>
          </a:prstGeom>
          <a:noFill/>
        </p:spPr>
        <p:txBody>
          <a:bodyPr wrap="none" rtlCol="0">
            <a:spAutoFit/>
          </a:bodyPr>
          <a:lstStyle/>
          <a:p>
            <a:r>
              <a:rPr lang="en-US" sz="2400" dirty="0" smtClean="0">
                <a:solidFill>
                  <a:schemeClr val="bg1"/>
                </a:solidFill>
              </a:rPr>
              <a:t>Volume</a:t>
            </a:r>
            <a:endParaRPr lang="en-US" sz="2400" dirty="0">
              <a:solidFill>
                <a:schemeClr val="bg1"/>
              </a:solidFill>
            </a:endParaRPr>
          </a:p>
        </p:txBody>
      </p:sp>
      <p:sp>
        <p:nvSpPr>
          <p:cNvPr id="10" name="TextBox 9"/>
          <p:cNvSpPr txBox="1"/>
          <p:nvPr/>
        </p:nvSpPr>
        <p:spPr>
          <a:xfrm>
            <a:off x="7315200" y="4724400"/>
            <a:ext cx="988412" cy="461665"/>
          </a:xfrm>
          <a:prstGeom prst="rect">
            <a:avLst/>
          </a:prstGeom>
          <a:noFill/>
        </p:spPr>
        <p:txBody>
          <a:bodyPr wrap="none" rtlCol="0">
            <a:spAutoFit/>
          </a:bodyPr>
          <a:lstStyle/>
          <a:p>
            <a:r>
              <a:rPr lang="en-US" sz="2400" dirty="0" smtClean="0">
                <a:solidFill>
                  <a:schemeClr val="bg1"/>
                </a:solidFill>
              </a:rPr>
              <a:t>Value</a:t>
            </a:r>
            <a:endParaRPr lang="en-US" sz="2400" dirty="0">
              <a:solidFill>
                <a:schemeClr val="bg1"/>
              </a:solidFill>
            </a:endParaRPr>
          </a:p>
        </p:txBody>
      </p:sp>
    </p:spTree>
    <p:extLst>
      <p:ext uri="{BB962C8B-B14F-4D97-AF65-F5344CB8AC3E}">
        <p14:creationId xmlns:p14="http://schemas.microsoft.com/office/powerpoint/2010/main" val="389139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i="1" dirty="0" smtClean="0"/>
              <a:t>The Bottom Line</a:t>
            </a:r>
            <a:endParaRPr lang="en-US" sz="4400" b="1" i="1" dirty="0"/>
          </a:p>
        </p:txBody>
      </p:sp>
      <p:sp>
        <p:nvSpPr>
          <p:cNvPr id="3" name="Content Placeholder 2"/>
          <p:cNvSpPr>
            <a:spLocks noGrp="1"/>
          </p:cNvSpPr>
          <p:nvPr>
            <p:ph idx="1"/>
          </p:nvPr>
        </p:nvSpPr>
        <p:spPr>
          <a:xfrm>
            <a:off x="838200" y="1131887"/>
            <a:ext cx="5715000" cy="4278313"/>
          </a:xfrm>
        </p:spPr>
        <p:txBody>
          <a:bodyPr/>
          <a:lstStyle/>
          <a:p>
            <a:pPr>
              <a:spcBef>
                <a:spcPts val="600"/>
              </a:spcBef>
            </a:pPr>
            <a:r>
              <a:rPr lang="en-US" sz="2800" dirty="0" smtClean="0">
                <a:solidFill>
                  <a:schemeClr val="tx1"/>
                </a:solidFill>
              </a:rPr>
              <a:t>Stakes of physician P4P are rising significantly</a:t>
            </a:r>
          </a:p>
          <a:p>
            <a:pPr>
              <a:spcBef>
                <a:spcPts val="600"/>
              </a:spcBef>
            </a:pPr>
            <a:endParaRPr lang="en-US" sz="2800" dirty="0">
              <a:solidFill>
                <a:schemeClr val="tx1"/>
              </a:solidFill>
            </a:endParaRPr>
          </a:p>
          <a:p>
            <a:pPr>
              <a:spcBef>
                <a:spcPts val="600"/>
              </a:spcBef>
            </a:pPr>
            <a:r>
              <a:rPr lang="en-US" sz="2800" dirty="0" smtClean="0">
                <a:solidFill>
                  <a:schemeClr val="tx1"/>
                </a:solidFill>
              </a:rPr>
              <a:t>Will impact hospitals and hospital-physician relationships</a:t>
            </a:r>
          </a:p>
          <a:p>
            <a:pPr>
              <a:spcBef>
                <a:spcPts val="600"/>
              </a:spcBef>
            </a:pPr>
            <a:endParaRPr lang="en-US" sz="2800" dirty="0">
              <a:solidFill>
                <a:schemeClr val="tx1"/>
              </a:solidFill>
            </a:endParaRPr>
          </a:p>
          <a:p>
            <a:pPr>
              <a:spcBef>
                <a:spcPts val="600"/>
              </a:spcBef>
            </a:pPr>
            <a:r>
              <a:rPr lang="en-US" sz="2800" dirty="0" smtClean="0">
                <a:solidFill>
                  <a:schemeClr val="tx1"/>
                </a:solidFill>
              </a:rPr>
              <a:t>Rulemaking starts this year</a:t>
            </a:r>
          </a:p>
          <a:p>
            <a:pPr lvl="1">
              <a:spcBef>
                <a:spcPts val="600"/>
              </a:spcBef>
            </a:pPr>
            <a:r>
              <a:rPr lang="en-US" sz="2800" dirty="0" smtClean="0">
                <a:solidFill>
                  <a:schemeClr val="tx1"/>
                </a:solidFill>
              </a:rPr>
              <a:t>Data collection likely in 2017</a:t>
            </a:r>
          </a:p>
          <a:p>
            <a:pPr>
              <a:spcBef>
                <a:spcPts val="600"/>
              </a:spcBef>
            </a:pPr>
            <a:endParaRPr lang="en-US" sz="2800" dirty="0">
              <a:solidFill>
                <a:schemeClr val="tx1"/>
              </a:solidFill>
            </a:endParaRPr>
          </a:p>
          <a:p>
            <a:pPr>
              <a:spcBef>
                <a:spcPts val="600"/>
              </a:spcBef>
            </a:pPr>
            <a:r>
              <a:rPr lang="en-US" sz="2800" dirty="0" smtClean="0">
                <a:solidFill>
                  <a:schemeClr val="tx1"/>
                </a:solidFill>
              </a:rPr>
              <a:t>“Known knowns, known unknowns, unknown unknowns”</a:t>
            </a:r>
          </a:p>
          <a:p>
            <a:endParaRPr lang="en-US" sz="2800" dirty="0">
              <a:solidFill>
                <a:schemeClr val="tx1"/>
              </a:solidFill>
            </a:endParaRPr>
          </a:p>
          <a:p>
            <a:endParaRPr lang="en-US" sz="2800" dirty="0">
              <a:solidFill>
                <a:schemeClr val="tx1"/>
              </a:solidFill>
            </a:endParaRPr>
          </a:p>
        </p:txBody>
      </p:sp>
      <p:pic>
        <p:nvPicPr>
          <p:cNvPr id="1026" name="Picture 2" descr="http://blog.robbowley.net/wp-content/uploads/2011/09/061108donald_rumsfel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114074"/>
            <a:ext cx="2656417" cy="1992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08283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altLang="en-US" sz="4400" b="1" i="1" kern="1200" dirty="0" smtClean="0">
                <a:solidFill>
                  <a:srgbClr val="FFFFFF"/>
                </a:solidFill>
                <a:latin typeface="Arial" pitchFamily="34" charset="0"/>
                <a:cs typeface="Arial" charset="0"/>
              </a:rPr>
              <a:t>What MACRA Does</a:t>
            </a:r>
            <a:endParaRPr lang="en-US" sz="4400" b="1" i="1" dirty="0"/>
          </a:p>
        </p:txBody>
      </p:sp>
      <p:sp>
        <p:nvSpPr>
          <p:cNvPr id="10" name="Content Placeholder 2"/>
          <p:cNvSpPr txBox="1">
            <a:spLocks/>
          </p:cNvSpPr>
          <p:nvPr/>
        </p:nvSpPr>
        <p:spPr>
          <a:xfrm>
            <a:off x="1066800" y="1219200"/>
            <a:ext cx="7188200" cy="4278313"/>
          </a:xfrm>
          <a:prstGeom prst="rect">
            <a:avLst/>
          </a:prstGeom>
        </p:spPr>
        <p:txBody>
          <a:bodyPr/>
          <a:lstStyle>
            <a:lvl1pPr marL="342900" indent="-342900" algn="l" rtl="0" eaLnBrk="0" fontAlgn="base" hangingPunct="0">
              <a:spcBef>
                <a:spcPct val="20000"/>
              </a:spcBef>
              <a:spcAft>
                <a:spcPct val="0"/>
              </a:spcAft>
              <a:buChar char="•"/>
              <a:defRPr sz="2000">
                <a:solidFill>
                  <a:srgbClr val="000099"/>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99"/>
                </a:solidFill>
                <a:latin typeface="+mn-lt"/>
              </a:defRPr>
            </a:lvl2pPr>
            <a:lvl3pPr marL="1143000" indent="-228600" algn="l" rtl="0" eaLnBrk="0" fontAlgn="base" hangingPunct="0">
              <a:spcBef>
                <a:spcPct val="20000"/>
              </a:spcBef>
              <a:spcAft>
                <a:spcPct val="0"/>
              </a:spcAft>
              <a:buChar char="•"/>
              <a:defRPr sz="2000">
                <a:solidFill>
                  <a:srgbClr val="000099"/>
                </a:solidFill>
                <a:latin typeface="+mn-lt"/>
              </a:defRPr>
            </a:lvl3pPr>
            <a:lvl4pPr marL="1600200" indent="-228600" algn="l" rtl="0" eaLnBrk="0" fontAlgn="base" hangingPunct="0">
              <a:spcBef>
                <a:spcPct val="20000"/>
              </a:spcBef>
              <a:spcAft>
                <a:spcPct val="0"/>
              </a:spcAft>
              <a:buChar char="–"/>
              <a:defRPr sz="2000">
                <a:solidFill>
                  <a:srgbClr val="000099"/>
                </a:solidFill>
                <a:latin typeface="+mn-lt"/>
              </a:defRPr>
            </a:lvl4pPr>
            <a:lvl5pPr marL="2057400" indent="-228600" algn="l" rtl="0" eaLnBrk="0" fontAlgn="base" hangingPunct="0">
              <a:spcBef>
                <a:spcPct val="20000"/>
              </a:spcBef>
              <a:spcAft>
                <a:spcPct val="0"/>
              </a:spcAft>
              <a:buChar char="»"/>
              <a:defRPr sz="2000">
                <a:solidFill>
                  <a:srgbClr val="000099"/>
                </a:solidFill>
                <a:latin typeface="+mn-lt"/>
              </a:defRPr>
            </a:lvl5pPr>
            <a:lvl6pPr marL="2514600" indent="-228600" algn="l" rtl="0" fontAlgn="base">
              <a:spcBef>
                <a:spcPct val="20000"/>
              </a:spcBef>
              <a:spcAft>
                <a:spcPct val="0"/>
              </a:spcAft>
              <a:buChar char="»"/>
              <a:defRPr sz="2000">
                <a:solidFill>
                  <a:srgbClr val="000099"/>
                </a:solidFill>
                <a:latin typeface="+mn-lt"/>
              </a:defRPr>
            </a:lvl6pPr>
            <a:lvl7pPr marL="2971800" indent="-228600" algn="l" rtl="0" fontAlgn="base">
              <a:spcBef>
                <a:spcPct val="20000"/>
              </a:spcBef>
              <a:spcAft>
                <a:spcPct val="0"/>
              </a:spcAft>
              <a:buChar char="»"/>
              <a:defRPr sz="2000">
                <a:solidFill>
                  <a:srgbClr val="000099"/>
                </a:solidFill>
                <a:latin typeface="+mn-lt"/>
              </a:defRPr>
            </a:lvl7pPr>
            <a:lvl8pPr marL="3429000" indent="-228600" algn="l" rtl="0" fontAlgn="base">
              <a:spcBef>
                <a:spcPct val="20000"/>
              </a:spcBef>
              <a:spcAft>
                <a:spcPct val="0"/>
              </a:spcAft>
              <a:buChar char="»"/>
              <a:defRPr sz="2000">
                <a:solidFill>
                  <a:srgbClr val="000099"/>
                </a:solidFill>
                <a:latin typeface="+mn-lt"/>
              </a:defRPr>
            </a:lvl8pPr>
            <a:lvl9pPr marL="3886200" indent="-228600" algn="l" rtl="0" fontAlgn="base">
              <a:spcBef>
                <a:spcPct val="20000"/>
              </a:spcBef>
              <a:spcAft>
                <a:spcPct val="0"/>
              </a:spcAft>
              <a:buChar char="»"/>
              <a:defRPr sz="2000">
                <a:solidFill>
                  <a:srgbClr val="000099"/>
                </a:solidFill>
                <a:latin typeface="+mn-lt"/>
              </a:defRPr>
            </a:lvl9pPr>
          </a:lstStyle>
          <a:p>
            <a:pPr>
              <a:spcBef>
                <a:spcPts val="1200"/>
              </a:spcBef>
            </a:pPr>
            <a:r>
              <a:rPr lang="en-US" sz="2400" b="0" kern="0" dirty="0" smtClean="0">
                <a:solidFill>
                  <a:schemeClr val="tx1"/>
                </a:solidFill>
              </a:rPr>
              <a:t>Replaces flawed SGR formula with specified payment updates</a:t>
            </a:r>
          </a:p>
          <a:p>
            <a:pPr>
              <a:spcBef>
                <a:spcPts val="1200"/>
              </a:spcBef>
            </a:pPr>
            <a:r>
              <a:rPr lang="en-US" sz="2400" b="0" kern="0" dirty="0" smtClean="0">
                <a:solidFill>
                  <a:schemeClr val="tx1"/>
                </a:solidFill>
              </a:rPr>
              <a:t>Creates new payment system for professionals paid under the physician fee schedule (PFS) </a:t>
            </a:r>
          </a:p>
          <a:p>
            <a:pPr>
              <a:spcBef>
                <a:spcPts val="1200"/>
              </a:spcBef>
            </a:pPr>
            <a:r>
              <a:rPr lang="en-US" sz="2400" kern="0" dirty="0" smtClean="0">
                <a:solidFill>
                  <a:schemeClr val="tx1"/>
                </a:solidFill>
              </a:rPr>
              <a:t>Rewards participation in alternative payment models (APM) and ties a greater percentage of payment to value</a:t>
            </a:r>
          </a:p>
          <a:p>
            <a:endParaRPr lang="en-US" sz="2400" b="0" kern="0" dirty="0">
              <a:solidFill>
                <a:schemeClr val="tx1"/>
              </a:solidFill>
            </a:endParaRPr>
          </a:p>
        </p:txBody>
      </p:sp>
      <p:grpSp>
        <p:nvGrpSpPr>
          <p:cNvPr id="11" name="Group 10"/>
          <p:cNvGrpSpPr/>
          <p:nvPr/>
        </p:nvGrpSpPr>
        <p:grpSpPr>
          <a:xfrm>
            <a:off x="3352800" y="4572000"/>
            <a:ext cx="2165556" cy="1914832"/>
            <a:chOff x="3352800" y="4572000"/>
            <a:chExt cx="2165556" cy="1914832"/>
          </a:xfrm>
        </p:grpSpPr>
        <p:sp>
          <p:nvSpPr>
            <p:cNvPr id="12" name="&quot;No&quot; Symbol 11"/>
            <p:cNvSpPr/>
            <p:nvPr/>
          </p:nvSpPr>
          <p:spPr bwMode="auto">
            <a:xfrm>
              <a:off x="3352800" y="4572000"/>
              <a:ext cx="2057400" cy="1914832"/>
            </a:xfrm>
            <a:prstGeom prst="noSmoking">
              <a:avLst>
                <a:gd name="adj" fmla="val 8522"/>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3" name="TextBox 12"/>
            <p:cNvSpPr txBox="1"/>
            <p:nvPr/>
          </p:nvSpPr>
          <p:spPr>
            <a:xfrm>
              <a:off x="3581400" y="5113917"/>
              <a:ext cx="1936956" cy="830997"/>
            </a:xfrm>
            <a:prstGeom prst="rect">
              <a:avLst/>
            </a:prstGeom>
            <a:noFill/>
          </p:spPr>
          <p:txBody>
            <a:bodyPr wrap="square" rtlCol="0">
              <a:spAutoFit/>
            </a:bodyPr>
            <a:lstStyle/>
            <a:p>
              <a:r>
                <a:rPr lang="en-US" sz="4800" dirty="0" smtClean="0"/>
                <a:t>-21%</a:t>
              </a:r>
              <a:endParaRPr lang="en-US" sz="4800" dirty="0"/>
            </a:p>
          </p:txBody>
        </p:sp>
      </p:grpSp>
    </p:spTree>
    <p:extLst>
      <p:ext uri="{BB962C8B-B14F-4D97-AF65-F5344CB8AC3E}">
        <p14:creationId xmlns:p14="http://schemas.microsoft.com/office/powerpoint/2010/main" val="31173800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0"/>
          <p:cNvSpPr>
            <a:spLocks noChangeArrowheads="1"/>
          </p:cNvSpPr>
          <p:nvPr/>
        </p:nvSpPr>
        <p:spPr bwMode="auto">
          <a:xfrm>
            <a:off x="647699" y="141972"/>
            <a:ext cx="82645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rgbClr val="000099"/>
                </a:solidFill>
                <a:latin typeface="Arial" charset="0"/>
              </a:defRPr>
            </a:lvl1pPr>
            <a:lvl2pPr marL="742950" indent="-285750" eaLnBrk="0" hangingPunct="0">
              <a:spcBef>
                <a:spcPct val="20000"/>
              </a:spcBef>
              <a:buChar char="–"/>
              <a:defRPr sz="2000">
                <a:solidFill>
                  <a:srgbClr val="000099"/>
                </a:solidFill>
                <a:latin typeface="Arial" charset="0"/>
              </a:defRPr>
            </a:lvl2pPr>
            <a:lvl3pPr marL="1143000" indent="-228600" eaLnBrk="0" hangingPunct="0">
              <a:spcBef>
                <a:spcPct val="20000"/>
              </a:spcBef>
              <a:buChar char="•"/>
              <a:defRPr sz="2000">
                <a:solidFill>
                  <a:srgbClr val="000099"/>
                </a:solidFill>
                <a:latin typeface="Arial" charset="0"/>
              </a:defRPr>
            </a:lvl3pPr>
            <a:lvl4pPr marL="1600200" indent="-228600" eaLnBrk="0" hangingPunct="0">
              <a:spcBef>
                <a:spcPct val="20000"/>
              </a:spcBef>
              <a:buChar char="–"/>
              <a:defRPr sz="2000">
                <a:solidFill>
                  <a:srgbClr val="000099"/>
                </a:solidFill>
                <a:latin typeface="Arial" charset="0"/>
              </a:defRPr>
            </a:lvl4pPr>
            <a:lvl5pPr marL="2057400" indent="-228600" eaLnBrk="0" hangingPunct="0">
              <a:spcBef>
                <a:spcPct val="20000"/>
              </a:spcBef>
              <a:buChar char="»"/>
              <a:defRPr sz="2000">
                <a:solidFill>
                  <a:srgbClr val="000099"/>
                </a:solidFill>
                <a:latin typeface="Arial" charset="0"/>
              </a:defRPr>
            </a:lvl5pPr>
            <a:lvl6pPr marL="2514600" indent="-228600" eaLnBrk="0" fontAlgn="base" hangingPunct="0">
              <a:spcBef>
                <a:spcPct val="20000"/>
              </a:spcBef>
              <a:spcAft>
                <a:spcPct val="0"/>
              </a:spcAft>
              <a:buChar char="»"/>
              <a:defRPr sz="2000">
                <a:solidFill>
                  <a:srgbClr val="000099"/>
                </a:solidFill>
                <a:latin typeface="Arial" charset="0"/>
              </a:defRPr>
            </a:lvl6pPr>
            <a:lvl7pPr marL="2971800" indent="-228600" eaLnBrk="0" fontAlgn="base" hangingPunct="0">
              <a:spcBef>
                <a:spcPct val="20000"/>
              </a:spcBef>
              <a:spcAft>
                <a:spcPct val="0"/>
              </a:spcAft>
              <a:buChar char="»"/>
              <a:defRPr sz="2000">
                <a:solidFill>
                  <a:srgbClr val="000099"/>
                </a:solidFill>
                <a:latin typeface="Arial" charset="0"/>
              </a:defRPr>
            </a:lvl7pPr>
            <a:lvl8pPr marL="3429000" indent="-228600" eaLnBrk="0" fontAlgn="base" hangingPunct="0">
              <a:spcBef>
                <a:spcPct val="20000"/>
              </a:spcBef>
              <a:spcAft>
                <a:spcPct val="0"/>
              </a:spcAft>
              <a:buChar char="»"/>
              <a:defRPr sz="2000">
                <a:solidFill>
                  <a:srgbClr val="000099"/>
                </a:solidFill>
                <a:latin typeface="Arial" charset="0"/>
              </a:defRPr>
            </a:lvl8pPr>
            <a:lvl9pPr marL="3886200" indent="-228600" eaLnBrk="0" fontAlgn="base" hangingPunct="0">
              <a:spcBef>
                <a:spcPct val="20000"/>
              </a:spcBef>
              <a:spcAft>
                <a:spcPct val="0"/>
              </a:spcAft>
              <a:buChar char="»"/>
              <a:defRPr sz="2000">
                <a:solidFill>
                  <a:srgbClr val="000099"/>
                </a:solidFill>
                <a:latin typeface="Arial" charset="0"/>
              </a:defRPr>
            </a:lvl9pPr>
          </a:lstStyle>
          <a:p>
            <a:pPr algn="ctr" eaLnBrk="1" fontAlgn="base" hangingPunct="1">
              <a:spcBef>
                <a:spcPct val="0"/>
              </a:spcBef>
              <a:spcAft>
                <a:spcPct val="0"/>
              </a:spcAft>
              <a:buFontTx/>
              <a:buNone/>
            </a:pPr>
            <a:r>
              <a:rPr lang="en-US" altLang="en-US" sz="4000" b="1" i="1" dirty="0" smtClean="0">
                <a:solidFill>
                  <a:srgbClr val="FFFFFF"/>
                </a:solidFill>
                <a:cs typeface="Arial" charset="0"/>
              </a:rPr>
              <a:t>Annual </a:t>
            </a:r>
            <a:r>
              <a:rPr lang="en-US" altLang="en-US" sz="4000" i="1" dirty="0" smtClean="0">
                <a:solidFill>
                  <a:srgbClr val="FFFFFF"/>
                </a:solidFill>
                <a:cs typeface="Arial" charset="0"/>
              </a:rPr>
              <a:t>Payment </a:t>
            </a:r>
            <a:r>
              <a:rPr lang="en-US" altLang="en-US" sz="4000" b="1" i="1" dirty="0" smtClean="0">
                <a:solidFill>
                  <a:srgbClr val="FFFFFF"/>
                </a:solidFill>
                <a:cs typeface="Arial" charset="0"/>
              </a:rPr>
              <a:t>Updates</a:t>
            </a:r>
          </a:p>
        </p:txBody>
      </p:sp>
      <p:sp>
        <p:nvSpPr>
          <p:cNvPr id="6" name="Rectangle 3"/>
          <p:cNvSpPr txBox="1">
            <a:spLocks noChangeArrowheads="1"/>
          </p:cNvSpPr>
          <p:nvPr/>
        </p:nvSpPr>
        <p:spPr bwMode="auto">
          <a:xfrm>
            <a:off x="647700" y="1066800"/>
            <a:ext cx="8077200" cy="5638800"/>
          </a:xfrm>
          <a:prstGeom prst="rect">
            <a:avLst/>
          </a:prstGeom>
          <a:noFill/>
          <a:ln w="9525">
            <a:noFill/>
            <a:miter lim="800000"/>
            <a:headEnd/>
            <a:tailEnd/>
          </a:ln>
        </p:spPr>
        <p:txBody>
          <a:bodyPr/>
          <a:lstStyle/>
          <a:p>
            <a:pPr marL="342900" indent="-342900" eaLnBrk="0" fontAlgn="base" hangingPunct="0">
              <a:spcBef>
                <a:spcPct val="20000"/>
              </a:spcBef>
              <a:spcAft>
                <a:spcPct val="0"/>
              </a:spcAft>
              <a:buFont typeface="Arial" pitchFamily="34" charset="0"/>
              <a:buChar char="•"/>
              <a:defRPr/>
            </a:pPr>
            <a:endParaRPr lang="en-US" sz="3600" b="1" kern="0" dirty="0">
              <a:solidFill>
                <a:srgbClr val="000000"/>
              </a:solidFill>
            </a:endParaRPr>
          </a:p>
        </p:txBody>
      </p:sp>
      <p:sp>
        <p:nvSpPr>
          <p:cNvPr id="139268" name="AutoShape 4" descr="data:image/jpeg;base64,/9j/4AAQSkZJRgABAQAAAQABAAD/2wCEAAkGBxQSEhUUExQVFRQVFBQUGBYXFxUUFxQUFRcWFhUVFBUYHCggGBolHBQUITEhJSkrLi4uFx8zODMsNygtLisBCgoKDg0OGhAQGi0kICQsLCwsLCwsLCwsLCwsLCwsLCwsLCwsLCwsLCwsLCwsLCwsLCwsLCwsLCwsLCwsLCwsLP/AABEIAMIBAwMBIgACEQEDEQH/xAAbAAABBQEBAAAAAAAAAAAAAAAEAAECAwUGB//EAEYQAAIBAgQDBgIGBwUGBwAAAAECAwARBBIhMQVBUQYTImFxgZGhBxQjUrHRFTJCYnLB8CRzgrLhCDM0kqKkFhclU7TD8f/EABoBAAMBAQEBAAAAAAAAAAAAAAABAwIEBQb/xAAsEQACAgICAQMDAwQDAAAAAAAAAQIRAyESMQQiQVETFHEyYaEVI5HwM4Gx/9oADAMBAAIRAxEAPwDy1WHSpg1WHPIU4JrNFCy9OKrtUrigCzNUr1WDUhSCyQNSBqF6ekOyzNUgaqBpwaQFytUw1UBqkDSoZcDUg1UhqlesjsuWSvQ+xOM0AvXm+auq7G4qzWrl8qNwv4KQ7PWlkqJkoTDTXAqxnrjU7Rhxp0WlqrZqqMlVGSsOY1EtZ6qZ6qeT8KFw+KzoG67joRoR8alKZVQL3ehpXqUr0M7VMokVyNQsjVbI1DyNWooGUyNQrtV0hoWU1eKMMplahpWq2RqGdqvFGGUyGhZDV8hoaQ1eKMMpJpVAmnqujJhZyaWU8zUQ5PKpZOprsMD6U4boKjoKcEnagCVSBqNuppZulAFgNPeoCkDSAtBpA1G9NmpDLaeq7096QE71INVVPeihlgatns3PZ/68qw70dwmSzip5I3FocXs9f4dPdR6UcJK5vhOI8I9K10lrwXcXR0tXsvkkqsyVWz3qlnrN2NIljsWscZLWu5Mai/l42Htp7npXIQcZswK3yFifI7X9DqPn0qjt5NMzxiOJnCKdQGsCzG5JG18wGtc7BjZCwSRTchmvuL2ZdfPXlzNdGPx1JczXLjHieniYMARsReoM9YnZzF5kKnXLWozVKUKdCUrQzNVElTY1S7VtITKXoaSiJDQshqsUYYPKaFkNXyGhXN/P51ZaMlEjUO5q+QeR+FCSNV4V7E2UsaVMaVUEY2cnanEZ5mo970FOIydzXWTskSBtrSzE7U2gpZiaLGStbc0+fpUcoG9Pm6CgCVutINUbdafN0pATpwar23p7mgCd6leq81PegCd6cGq6e9FDJ3ojBPZh60JercO2orLWgTPQ+Dz6Ct6KauP4TNoK6GCWvEz49nXBmp3lMEzG1wOZJ0AHMk0Mr0jJc25EFSeWo+etvhXJN8FbKxjydIp43xzALG8P2sjMuVpNYxvfwDnqvMHY1x8EuCswVpPVmXQ/AX251k9oiBIqDRjKCSddcwA05gfzrW4Tg2kOaRAQgyjRbMdr2AGgAW3rXa4xWNZG2vwKK3wSs1uzoQISrhrn026jka1S9ZmFwyIxIjUXNza63PW4trWkYswulz1B/WH51yvPByNPDJLRB2qlnpi1v9agzV0pECLmhpTV5121pHDnnWMmVY9e5uGNz/Blylr7UPJmrVgdJMwQ3yNlJ5BrXsDztSkhrneV8qkjo+mq0YoD9SPjWO2PuxDCxuQfXauolAFcVjSpdyrftMbe/KvQ8R8mzlzxo0L0qzEnsLUq9DicvIrM4GwpAMaclV86h3pbarowWZQu9LvCdhamENtWNIy8lFMBwnWl3nSmEd96cyAaCkMfL1p83SohCdTSL8hTAla29Pcn0psttTTXJ9KAJXttS9aYm1K3M0gJA3pXqI19KWbpQBO/SpxGxrqeFdm4wgMoLMRci5AF+Wmt62OG9l8BI2WQywltpFfMoJ2DKwOnnf8AOuH+oYXLh/J0fbzUeRicLk0FdDh5aA412blwDgPZ42/3cq/qvzt+61uXwvRHDxfU6Dr+VR8pxScmPEnLo28ML+n9aUFxftFBhzldrta+VbXA/e6Vl9o+OLho/CQZGHhX5Zm8h89q47s/GDMk2IBde8VmVtcwvrm9dRXn4vD+veXJ+n2Xydcs/wBFcI9m92q4NiJe7xaYeQRsynxLa5BuCRvlNt7fyvp4btkGjeP6kqymMsHVycr6XPdFf1deXKsbtH2nxjyliGsbhRchAt7WVdgLiwrDm4kwcOy/aFcmmYFdrWJ5+lejjw3BRaTS6+TmlPbd79zseFcfzHLMBY7Oo2/iHTzrpoYhYFTpuCDcH0POuK4bjVzkFbFrH3sL/O9aJ7yO5ia3PKdVPty9q4PJ8FS3DTOjD5PHUtnTTRh/1hc/eHhb48/ehBw8X1b5CsL/AMSOv+8Uj0sRTP2mHJvYqf5CuVeP5cVSLPL4720dKmHVeX9dda4ntZ2lGsOGNzs0g/yp18z62qji3F3lGXOQv3VuL/xE6mseOED9UfnXf4fg8ZfUy7Zz+R5VrjDSNXsc+TPGxtnsw9RoRf0/A1rcVZirCNspIHiPIE2JHxPxrIwXDzfM3wojEzsqvzuFAuNRrc+uwq2bBeX6iJ4slR4szuI4vuowt7sBlFze5Glz6EVzeHB35f1etjHxlwzkaXY7jQ3bTrsF6b0FHFm0Fd2GKjF/Puc2VtsZVvSo0ADSmqpKgJMOBqxpNiANFqsIz71aFVKqxEVjLb1ZmVdtTVTSltBU0iA1al+RjC7elTNl8zUGmvoKdYgNWoYCALelSLAaDeotIToKkqhRrvQAlS+ppF76Co3LelSLBdBvQMfQetJRfU0yJzNNmzHTagRItfQURggO8RTsXUH4i9DM1tBvTp4dee9KSuLGnTPTWYXtcXIvbnbYm3S9c9hO0i97JHIQMrsEbYEAkWbp61JuLJ3YlAAmdMuvIgkLc/dubjmfLlw+JhKsQTdjqT76/MGvH8bwVLkpnfm8hqnE9XGKYpkDkxn9m5KdRpt51l8U4mI1OUZn5AbDzY9PKuKwatbwsR6Ej8KPMEp3Yt6sT+NP+nKMtytGPurWkCtG0jl5Tma+3L08h5Vt8LwBlYC2hIHqToBUMDww7toOldPwcBXjtp9on+YV0ZcnGOvYjCPJ7Fx/g8IVYw8oZdXKZVBYbZb3Omuum/tXKTKkbOpMrBVUgkhrZibH10aus45OO9k/hZvh/Rrk52zwSHcgKSeey/zJ+dcXi5JyVy/2zqyRSVIJwfDmD6/s2PxFx8rVtd5WMMQRPpsRHp/gWtN9DXW7dWc610TlAOhF6Dk4eh5UQHps1NWHYH+i086viw6rsKsBqOanbFQxNCTW1ubW1166AD11FEFtKDxQupuL9PXl8zTa1sa7MvGSAKQL+N99BfKNvjm+FC4SO1zRHFZDna17WHTXQC503226mhsK2hq0F6bJz/UWFqVRvSqlkwGTFclFKLDk6tVioqDXeqJJy2i1VfsZ/Jc8oXQVWiF99qnFhwNWNVy4wbAj40J/Ay4uE9arCl/Smw6g65gbb61KWe+i0/fQWTaQLoN6ikZOpp44batUZJS2g2o/AEnl5LUkS2ppgoQXO9QALnypfgB7lz5VN3A0G9NJJYWFKNLamj9xjqttTTAZj5VHVz5VKR7aCjYjbTC95CjK3hXKjaaKQzNqSRckCsfjJJlYkEFiDY8hYVs8JwX9ndmbKGOhtezJYC+v7xP+GsXiUJWdr9b6/wBdQa5sT/uNX0XyL0JheC8IvWrhXvqaxYXzHyrSR+VVmjETZhkvWjw9/tY/41/zCsaF7Vo8Oazp/Gv4iuHNH0v8FoP1Ip47iB9ZYE6GNgbC/P8A1rOjhVY516hQOfhAFhb3+dP2jnInJXUtmU89HFwPW4+VNPIpaQggt3Lmw62Bt52sP6vXPig1jjXwizfqZCbTEW/hHwVa25NqwGYHEXG3hI9CorcveuqtI5/dlJa2lOW0pp1vVBfW1aSFewgtUWOlQY8quTByPYKjH2o0hlDHSoQkl0UG12F9tRcWG2xP+WtyDstO/wCzYedZr4IwzPazd2WTMdu9VCwUDcgXuT51iWRNNI1GLsw8TJ4MgOpzE7nNqSbk9aDwGFd7hQbVq4rAFS4ZluFVgVH6uxOnMjc9aJ7P4oZtQBfSwvYdN/KnHJxg3HYpq3szxwVutKurZRelU/upC+kjy+KFnNzRJZUFVzYi2i1CHDFjc16r/fo5iqYtJtXt/wBAmJbE4fEjEWm7p4whkVXKqVa65iL28I0rxyVwgsK9c/2cP9xjf7yL/I9NOxM8n4xj5sRO7SOz2eQLfZFzfqqNlGmwqtECDXep4hgpc8y7/wCY0JkLanaldj6NjspwZ+JYyPDISoa7O4F8ka6s1uZ5DzIobi+EODmlgkH2kUjRnTfKdGA81sw9RXY9i8b+ieHNxEqDNisRHBCCL/2eNg0xHk2Vh6hTWn9OvA1kfD4+KxjxKLGzDYtlLwvf95CR/hFOhWZGF+jsT4FuIR40NAqSOVGHbvB3dwy5O8tfTrtrXDyYnKoA3I5da9V/2fOKB1xeAlN1Yd6qnmrDu5gP+j51x/ZHsyP0sYZzaLAvLPOx0HdYZr3PkfB7GirC2B9oezU3D3jXEWvLAkwtewzfrob/ALSnQ+oq3sX2f/SkskQnELRxtLdoy6d2tgSXDjKddrct69I7eunGeCpj4ltJh2Zyo1KqDkmU+gyv7VxPZgHCcGxmIXSXGyJg4f7tbtMy+qlx/hFFbsLMrs/wB8diGgwbB0UZmnkQwoibF2F2IHQbmx0GttLhvZzh8s64dOKgzM2RWOFfumfYBXLjc6A87+dan0F8XgimxOExFk+tIqqW0DFbq0RPIkPceh52obt19FGJwN58KTNAhzXGksIBuCyj9cDTxLrztzoAzuCr9alXhxmEL948av3LOsklze57wFB4RbQ7m9qf6SOz31CSOKSdZJzGr2SJlXuyWUM7lz4vsyLW+FP2URf0zgiNQ04N98x1uxJ1Nzc386676YsF3vE7Zc1sDF5WPe4g/gp06ge8fRGPOinqb42ed9lsOmJxCYcy9y0jKiExGVS5uLMQ4K7Dkd/Kju1ODXh+KOGecSOhXvSsJCxhlVgVvL9obMLjT1qjsvgjHxTA7a4iLbpmFq6L6WOEZ8XxCf7k0K/9tAf51tyjVmdp0FcQ7JtBgV4g2MjMDLG6gYd857ywUZTLYG560BwFFkgXEzY3D4QGUpGkkbyd53eUswyMDa5tt713PEMB9Y7O4CG9u8+pJfpdhXOSfRQkGFlkmkLvGjstrhRoToKxkeOOmhxcn0PgewoxqSYmHiGGkjjLZ3WCayFVzNoWvoDfSsvh3ZvDy3ih4thXYq5C9zKHfw3KrnYXJttXTfQqP/RuI/x4j/46V43w7Daq4YrbmCQbgX0I2rThCK6BSk32dJhY2eRSqnVYzYa7otdjhezmIbZD76U/YmIFoDb7v5V7UuHUVwQk8raWqLT9B5PhOw0x1YgVp4b6OlvdmJ8q9JCAU4IFXWD5ZJ5W/Y5HB9i4E/YBPU61sRcJRdlHwFaTyAbVQ+KFJ48a7Fyk/cFngCgkAaA+/lXieGjkljMrgqF79nvrnmlJYgeaqir5Xr1Htjx9MPA5Js7Kyxjmz22Fee4xMmAwsYILSBWax5y3JPxa3tXJllr0nVhVdmXwpVkMzOtrKoANtxe/P0rm0+zc5blVIUtsMwOg9tvhW2QCZGVtLg/EDQ+5oTiwCrIt7LJkcE7BrZT8wDWsWm18imzWixgKg33FKubwjFkU3tcDToedKj7dE/qMDgwcS6sSalLKmyhjV/6VDaLEPhRuGlcaiMfCu5t9szS9jMhwAIuUY16n/s5L9jjf72If9L151xDFYoqQi+Wg1o7s32x4hgIjHhsNh41YhmJR2Z2AAzMWkOunprtW4S+TE18GQ2FUNIXygJJIpuwBBDsLEb3qT4CSZ4MNHGFfFd20fM927ModhbQWQt/CQeemziPpGxjPmkwXD3fcs2GDMTe9yc96Hj7c40Yo4z6vhjiLBVcxue6QLkCRL3lkFr+fiOtjatUrtsVuqOg7edp8PBMuCTAQYqHAosCvIZNGyr3mXI1twAed1NdN2T4hHxzhGIwgijgkhskcaElY7DPh3GYkgZlYexrzWHEtM0kkkK55mLMqBggZiSzWZm1JPKw8qh2Z4nj+FyyyYaJftAFOdSwyg3FgGGtCyJumDi0rKeyPFPqHE8PObqufJIDplD/Zyqw/dJJ/wivU/pSwKYfv+4/4jijRxvb9mCBftWHkxyKf4q8n7RST44tNJBDHJmJbulZDITYFmUuVvpuAN66eDisk2SfGNeSOBMOiqCLIurM377HUkeXSszyqMdBGLcth30E8X7rET8OmtknDMqm1i6i0i/4k/wAlFcf4XHFPDgYmJh4dCxYnnNiW7xif3glvTPXDYhZ0xceKwiNnR1dTYnxA8/IjQ+RrsZ5ZVjleUr3+Id5ZDtq2iqL62VQFHpUsub0Uu2bhD1HGcb4YuIBnhAWPvvq+bUXmEfea6WAOttb3Feh/Qp2rxb4lsBiCZUWJnVn8TxZCoyluam9ta4Ds9x/F4KOXDrh4MRBM+d45o+8UnQXFiLGwFa2A7RYp1eKCDDcOikFpZYYykjLrp3rMTzIFtrnaqqUYR7M8ZSfQFHjI8NxmCRSPq8eNdVP7KxCYr4f3VufYCvRvpUiKYxZSSqTYVI0k2AlhklcqG2DFJbj+E15dxnhneJGqBVyr4R5HWxrR4d214lDB9VkhixcAGUJiI+9AA2AIIJA0te9qxyjkg09DpwlYTwLhxk41g4ohmCSCYkahYh47seVttfLrW325xKzYbiM6nMkuL8LDZlijjhuOovGdawl7QY1kaOHD4fh8UmjnDxd1JIv3TKST12tufOr+06zfVcPBBGJIRlLKL2OU3ytlINjzsb61OcoxUYJ/9jpu5NHoeENuCcLJ5ScP+bqP51sdqX/sWI/un/A15Ue0XFpYEwrYOD6uojVVEci5BGRkKssoYEWBuDfTeui499Yh4WYkYzSFGDkliQrkkgFmJsoNhck2HOjPOLapozBP4I/QmL8H4h5yTj/t0ryCGArCsgOhOUjobXHyroeC/SHjOHxNhoYMPGuZs6mN2LPYK7OTJubDy6WrBn4iHjICJHmdT3cYfIMoa7DOzWJL7A200ArontaFHt2el9g3/wCH9BXsr4jzrxDsTIf7Py0FesDEi+mpry8eThORfJtI1TiemlVNifes2Sf7xt5VTJijy0HWtS8gmsZpS4nTU+1Zs2L9hQuIxgXnc1l47FeEsxsBr8K5cmdvotDGc72zxweVzoe6gdUB5zTFQrL5qPxrCnxBRVXlHHlX1Uan8aHxzhsstjnkZm1Nxkv4bDl4bfGgpJe8BB8gfMFhe/tXRGFpWak96JysQIwNAyjT56+dV8Yluq9FIPttf23+NAz4gBl8qbET5vSuiMOmRctsFZJATlva5tp1160qreU3/Vzeen86arb+BXE24+I5R4Yxf0qJxmIkNlFhQX6WZj4VA9qMhnlPI1pxr2BOw2DAy2u7ge9QniQ6GW/pQT4eVzq1vei8Pw+KMXd7msNVts12X4eLDpqQWp5OK3NoovlQ0/E4RoiX9auw/EiBooHoKzxfbQX8GhhVmtcgL8qpxKs5s0unQVnYjEYiY2FwPhR2D4SIxmlkA971lqtvsfYZGMPAtySxoD9KNM9o49L+tD4vHQ5sqgsflWxw6Yot1QD0FKuPqa2NO9B6PJHHrZTasQQiWS8khbyqjGiXEP43yr0v/KtCNIMOlz4jWOPBWux9/gKnxsca5Y0uarhZwrNJ4b2ygA6HxXJsNAPxI9azYcdJM32aWH8qJxB8JLtqpIG3QXvr5j51icOKpm8b3ZlRyoZxfXbQctK6gYpgto0A865jhLRxuWAzdL61omaaY6eFfhVJwsmmaGIgzKGke7A2FtLZgdz0/Oi+z2PteNV1BO/LWgJO7RSGYk+X9elUR4wpJnWwzbgXA+fUW976DaueULtFL0d2JyB42t5VYMYuWy87C+9tdTXNxXY3dtKN+vhdEFzXM8dM1aPMu1XCphipm7pgjTyZSdjdiVsTvoQfcVkNw+UC5jNtRpY6jfQV6l2nwbvhw5MYHeqvj0JuD57D865fDYQg5gQ2VF0UHSx3320/q1eji8m47olLAu0a3ZdSvchtCALjpXpf1zSyj3rz7gPDyzCRzZQdPOunm4jYWWuDK3y0aitbNQ4gDVjc9KDmxxfQaCs7vLC7H2oGXHkmy7VhQbNaRp4nGhfM1i8Xxo7pzIfDlNxe2nrQ+JxYU6m5rD4zis6+I6Ej3sbgfKr48PTZly9gGfEEZbnbS2ll6gfLeqlm8JItctzvoN+XpQmPnuQvqSepJufmacDwEk6XA9zf5aGu/hSI8rkCTt4tT5//AJ5U08/Sh8YRmNtReq5JK6Yx0Sb2Wd5SoalW+JizeXHog8KihpOMO+gNvShu5W/ia/pRcUsabLf1rPFfGylsuwwc9TU3wrNuwAoGfi7nRdB5VbhInbU396TTW3odro1cLg4Y9WJY1HE8dUeGNBQcsQ/aYDyFEYJYU1tc+dY4rt2zVsLwLyvrr+FV46JmNncDyoXiXaBj4U09Kbg/DJJDmfQdTS416paC/Y2eE4OCIZiMx6mheL9oHc5IRYbaUuJYiKMWLZj0FD8PxmvhUKOvOsqNvk9jv26D+FcLktnkNvWq8ViIg1r5yPhQ+OxUsvhW9utaPAuzDsMwjllJ+4jMP+YC1Lrcn/gd3pfyL9IsFsgt6VHiCExESGxJBGv7IzD3vpr+7W03ZXHsfDhTHGNSzNGDlGp0zXvblVWO7LYnElViKDLGjfaMyeBs2Qk2PisD0Fq55tcl7FY3xdHNYTFpEugux60VDipHGn5V0PCvosxW7tA38MpI+S1o476P8da0f1cD+8cf/XVnODdLZJJ0clhsMM15G9qNxIV0bINYxmsByH61/bX2NaeG+jbGrq5iJ8pL3+Kirh2SxcZt3BKtoWDoSAdL2zX0vf41LK4vp9FIGXwklkzM1gL/ACrpMVjcFhGKuXZ10NxYX9Li3veuHiSVXaNgV1JFwRoDYkX3FwfgaIxXB3x0yorqGK6sx+4ovYczYbeRqOXFy23S/YcJV7bNPtTx2DFqAkgQLbwkdOlvxvWdwfFRQy5y4IKZdLakEka33HTzrIxPZEIxVsQuYC9grA/Ogv0BobPcAAk5NtOp23ohhw8OCk6ZWU8iduJ2uJ7UYcEKE01uVfLY87rlIPwogcTTKMpF7fCvNxgGjYZtrZh5i5t7Vq8Kks9ydqovEjFelkZZm3tHWzYksNTQU2PAFh8azMTjiTYULJiAvrW44TDmEyT82NAYvFA728t/66fChJMQSapxjgLcHc2H8+f9Xq3DaRhS1ZDvPESasikLC37y/wBfOs1W3q/DT2zW+6f5flVpR0Ti9g2JfxH1qsmoM1zrvUS1WSMt2yebzpVVlpU6EaMMJqTRj9o0NLi2POmiUmlT9zVmhA6JqBfzNNieKsdAbelDmPqbU8JQHa/rWaXYWW4OFnNzf3o6YKg8TW8hQM/ECBYaUFGjOeZopy76C0jZwcqX8K+5ozHcWYLlU6+VApGsa+I0I2PF/CPc1nimzV0EYThrytmc2HnWvNiIoFsPE1ZH1oganWhVjaVr7Chxcn6noLro0Fx7SHoOgrs8B9JvEIQF+zmUafaKc1uVmUj5g1xytHEvU0G+OZzpoPKsuCl7D5Ueov8AS87IyyQKMylSVZri4tpe/U/KqOE/SosTMe6jOYRrYGRQqxrlUaqehPvXnLRkjoOtNFHGvmak/GgaWRnrEv0qodTh0Pn3h/Hu70H/AObQF8sYHrJI4HpdK8pxL5jYUTBgQBdzbypfaQ9w+rL2PRG+mCcCyxRsbblWHX98fhQeK+lDGuDrHH/AmvxJNcH3i3soozCYN5TljTMfYC/S5sL+9a+3xxW/5D6kn0EYnjMsz5mJJ1uSTz3rSwskmZShZXuMpW+bN+7bnRfCeyMgIMwyrrexDHa+hF1+ftXV4KDD4fxLYva13IZunhuvh9q48/mYoemKsvjwTluRzPaeBkEZk8UrAZgoC5dbctNtDyvespmzW11Jte51BBIJHS4F6ftHHNiJC7XI2CqRoBsSf5Vkx4aRDdQ2hvlYra3UG+lPBD+2ras3OT5VQ+MkfOc9899b8ug9LVZAbVrYvEYcqvegk20sDmHUAjcb/ChH4W0gJhIt91zZvkLW2+dWx5o1tV/4Qljd62BTYq21CSSk1LF4CWP9dCB13HxFBZy2ign0BNdUVGrTISsKia+g6E60LjDst9tT6n/SiMNh2AJIIvyOh0t+dvemPBZ3JOUakn9defvSuKdtjp1pGdnovBRggE82I8iAASPXXfyq79ATdFH+L8qukwhiRVJXOM7EC530XW1aeSLVJgotbaMR+lRvWmeCTHXKP+YVWeCzfc+a/nWlkh8ozxfwZ9Kj/wBETf8Att8qatco/IcWRRFG+tO+K6aVST0pLF1o7ERuW3ohUNNmC7UPJMTR3oC7w360SuJyjpQUYpyCaGgsU0xY86Iw0PM6VVGwFRlnJo70gsKknUeZpDEmg4kJq1mAopASsXPlRaOkY6mgBIaiSTQ1YJ0ETYtnNWqunSqI8q67mqpZy3pR3pAFpOq7anrVWIxJPOqk2ozgnD+/nSMH9Y6noo1Y+tqTaVtjVvSGwGHLEaMfJQSx9AOde1wcYgjiVe7eJAoABjYADkLgGxHnrWXgeFQwrlRQOpOrN5sx3qvF4RtTE+W/7OoGnMW2rwvK8mPkOvZHo4cX00aX/iLB3NpIr2tyBtWbjWwMtx3ii++WQg/C9crxfCza50zDrlD/ADFYDgfcX2B/AUYvDg9xk1/gcsz6aO2xGDwuXKJ2A82B/lf51zckdm0tlW9jn0OuhrOcD7g/6vzqEoFth8/zrsxYePbsjKd+xqExsPHJsb6EHY333FWHi8aDw8vPWufFvuj3F6mw2sL+g/KqPBF9sxzfsbkPHi5sVLKd/T1OlFRmFrBTlJ2U+E+wO/tWLhQQRfQedvwouXIwsQCOn9fjUpQinS1+DSk32E4rh2tw24I1Hwqv6o41FvbQ1z8+KkhchXbLyBN9PQ1OLj8o6H2qv28607J/VibZaRfvfjVWIl0a4BuvTY2tp8aCTtI3NR8D+dQl4yGzeEDNz1uNBtpRHDNew3kj8m1DjAAAQdABVwxKnnb1rB/SqfdA9CR+IqB4mv8AR/0rDwSfsP6iOk71eo+IpVzf6VX+r0qz9tL4H9VAVtKoalSr0kcjIS1FKelWkIJjFUy70qVIBhSWlSpxAIfahTSpUkNlopzSpU2IjVa70qVCAvbatPsYf7Uv8LfhSpVDyP8Ail+GUx/qR6feoXpUq+bfZ6rK2NZ/E4FKXKqT1IF/jSpV0+N2Rmclj4wOQ+FLBxgnUA6dBSpV6cf0nN7hqRAbAfAVB9qVKoMaAcXtQ2GO9KlV8f6Re5nY/celC0qVdsP0o5n2x6VKlWjI1PSpUwFSpUqYH//Z"/>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rgbClr val="000099"/>
                </a:solidFill>
                <a:latin typeface="Arial" charset="0"/>
              </a:defRPr>
            </a:lvl1pPr>
            <a:lvl2pPr marL="742950" indent="-285750" eaLnBrk="0" hangingPunct="0">
              <a:spcBef>
                <a:spcPct val="20000"/>
              </a:spcBef>
              <a:buChar char="–"/>
              <a:defRPr sz="2000">
                <a:solidFill>
                  <a:srgbClr val="000099"/>
                </a:solidFill>
                <a:latin typeface="Arial" charset="0"/>
              </a:defRPr>
            </a:lvl2pPr>
            <a:lvl3pPr marL="1143000" indent="-228600" eaLnBrk="0" hangingPunct="0">
              <a:spcBef>
                <a:spcPct val="20000"/>
              </a:spcBef>
              <a:buChar char="•"/>
              <a:defRPr sz="2000">
                <a:solidFill>
                  <a:srgbClr val="000099"/>
                </a:solidFill>
                <a:latin typeface="Arial" charset="0"/>
              </a:defRPr>
            </a:lvl3pPr>
            <a:lvl4pPr marL="1600200" indent="-228600" eaLnBrk="0" hangingPunct="0">
              <a:spcBef>
                <a:spcPct val="20000"/>
              </a:spcBef>
              <a:buChar char="–"/>
              <a:defRPr sz="2000">
                <a:solidFill>
                  <a:srgbClr val="000099"/>
                </a:solidFill>
                <a:latin typeface="Arial" charset="0"/>
              </a:defRPr>
            </a:lvl4pPr>
            <a:lvl5pPr marL="2057400" indent="-228600" eaLnBrk="0" hangingPunct="0">
              <a:spcBef>
                <a:spcPct val="20000"/>
              </a:spcBef>
              <a:buChar char="»"/>
              <a:defRPr sz="2000">
                <a:solidFill>
                  <a:srgbClr val="000099"/>
                </a:solidFill>
                <a:latin typeface="Arial" charset="0"/>
              </a:defRPr>
            </a:lvl5pPr>
            <a:lvl6pPr marL="2514600" indent="-228600" eaLnBrk="0" fontAlgn="base" hangingPunct="0">
              <a:spcBef>
                <a:spcPct val="20000"/>
              </a:spcBef>
              <a:spcAft>
                <a:spcPct val="0"/>
              </a:spcAft>
              <a:buChar char="»"/>
              <a:defRPr sz="2000">
                <a:solidFill>
                  <a:srgbClr val="000099"/>
                </a:solidFill>
                <a:latin typeface="Arial" charset="0"/>
              </a:defRPr>
            </a:lvl6pPr>
            <a:lvl7pPr marL="2971800" indent="-228600" eaLnBrk="0" fontAlgn="base" hangingPunct="0">
              <a:spcBef>
                <a:spcPct val="20000"/>
              </a:spcBef>
              <a:spcAft>
                <a:spcPct val="0"/>
              </a:spcAft>
              <a:buChar char="»"/>
              <a:defRPr sz="2000">
                <a:solidFill>
                  <a:srgbClr val="000099"/>
                </a:solidFill>
                <a:latin typeface="Arial" charset="0"/>
              </a:defRPr>
            </a:lvl7pPr>
            <a:lvl8pPr marL="3429000" indent="-228600" eaLnBrk="0" fontAlgn="base" hangingPunct="0">
              <a:spcBef>
                <a:spcPct val="20000"/>
              </a:spcBef>
              <a:spcAft>
                <a:spcPct val="0"/>
              </a:spcAft>
              <a:buChar char="»"/>
              <a:defRPr sz="2000">
                <a:solidFill>
                  <a:srgbClr val="000099"/>
                </a:solidFill>
                <a:latin typeface="Arial" charset="0"/>
              </a:defRPr>
            </a:lvl8pPr>
            <a:lvl9pPr marL="3886200" indent="-228600" eaLnBrk="0" fontAlgn="base" hangingPunct="0">
              <a:spcBef>
                <a:spcPct val="20000"/>
              </a:spcBef>
              <a:spcAft>
                <a:spcPct val="0"/>
              </a:spcAft>
              <a:buChar char="»"/>
              <a:defRPr sz="2000">
                <a:solidFill>
                  <a:srgbClr val="000099"/>
                </a:solidFill>
                <a:latin typeface="Arial" charset="0"/>
              </a:defRPr>
            </a:lvl9pPr>
          </a:lstStyle>
          <a:p>
            <a:pPr eaLnBrk="1" fontAlgn="base" hangingPunct="1">
              <a:spcBef>
                <a:spcPct val="0"/>
              </a:spcBef>
              <a:spcAft>
                <a:spcPct val="0"/>
              </a:spcAft>
              <a:buFontTx/>
              <a:buNone/>
            </a:pPr>
            <a:endParaRPr lang="en-US" altLang="en-US" sz="1600" b="1" smtClean="0">
              <a:solidFill>
                <a:srgbClr val="000000"/>
              </a:solidFill>
              <a:cs typeface="Arial" charset="0"/>
            </a:endParaRPr>
          </a:p>
        </p:txBody>
      </p:sp>
      <p:sp>
        <p:nvSpPr>
          <p:cNvPr id="139269" name="AutoShape 6" descr="data:image/jpeg;base64,/9j/4AAQSkZJRgABAQAAAQABAAD/2wCEAAkGBxQSEhUUExQVFRQVFBQUGBYXFxUUFxQUFRcWFhUVFBUYHCggGBolHBQUITEhJSkrLi4uFx8zODMsNygtLisBCgoKDg0OGhAQGi0kICQsLCwsLCwsLCwsLCwsLCwsLCwsLCwsLCwsLCwsLCwsLCwsLCwsLCwsLCwsLCwsLCwsLP/AABEIAMIBAwMBIgACEQEDEQH/xAAbAAABBQEBAAAAAAAAAAAAAAAEAAECAwUGB//EAEYQAAIBAgQDBgIGBwUGBwAAAAECAwARBBIhMQVBUQYTImFxgZGhBxQjUrHRFTJCYnLB8CRzgrLhCDM0kqKkFhclU7TD8f/EABoBAAMBAQEBAAAAAAAAAAAAAAABAwIEBQb/xAAsEQACAgICAQMDAwQDAAAAAAAAAQIRAyESMQQiQVETFHEyYaEVI5HwM4Gx/9oADAMBAAIRAxEAPwDy1WHSpg1WHPIU4JrNFCy9OKrtUrigCzNUr1WDUhSCyQNSBqF6ekOyzNUgaqBpwaQFytUw1UBqkDSoZcDUg1UhqlesjsuWSvQ+xOM0AvXm+auq7G4qzWrl8qNwv4KQ7PWlkqJkoTDTXAqxnrjU7Rhxp0WlqrZqqMlVGSsOY1EtZ6qZ6qeT8KFw+KzoG67joRoR8alKZVQL3ehpXqUr0M7VMokVyNQsjVbI1DyNWooGUyNQrtV0hoWU1eKMMplahpWq2RqGdqvFGGUyGhZDV8hoaQ1eKMMpJpVAmnqujJhZyaWU8zUQ5PKpZOprsMD6U4boKjoKcEnagCVSBqNuppZulAFgNPeoCkDSAtBpA1G9NmpDLaeq7096QE71INVVPeihlgatns3PZ/68qw70dwmSzip5I3FocXs9f4dPdR6UcJK5vhOI8I9K10lrwXcXR0tXsvkkqsyVWz3qlnrN2NIljsWscZLWu5Mai/l42Htp7npXIQcZswK3yFifI7X9DqPn0qjt5NMzxiOJnCKdQGsCzG5JG18wGtc7BjZCwSRTchmvuL2ZdfPXlzNdGPx1JczXLjHieniYMARsReoM9YnZzF5kKnXLWozVKUKdCUrQzNVElTY1S7VtITKXoaSiJDQshqsUYYPKaFkNXyGhXN/P51ZaMlEjUO5q+QeR+FCSNV4V7E2UsaVMaVUEY2cnanEZ5mo970FOIydzXWTskSBtrSzE7U2gpZiaLGStbc0+fpUcoG9Pm6CgCVutINUbdafN0pATpwar23p7mgCd6leq81PegCd6cGq6e9FDJ3ojBPZh60JercO2orLWgTPQ+Dz6Ct6KauP4TNoK6GCWvEz49nXBmp3lMEzG1wOZJ0AHMk0Mr0jJc25EFSeWo+etvhXJN8FbKxjydIp43xzALG8P2sjMuVpNYxvfwDnqvMHY1x8EuCswVpPVmXQ/AX251k9oiBIqDRjKCSddcwA05gfzrW4Tg2kOaRAQgyjRbMdr2AGgAW3rXa4xWNZG2vwKK3wSs1uzoQISrhrn026jka1S9ZmFwyIxIjUXNza63PW4trWkYswulz1B/WH51yvPByNPDJLRB2qlnpi1v9agzV0pECLmhpTV5121pHDnnWMmVY9e5uGNz/Blylr7UPJmrVgdJMwQ3yNlJ5BrXsDztSkhrneV8qkjo+mq0YoD9SPjWO2PuxDCxuQfXauolAFcVjSpdyrftMbe/KvQ8R8mzlzxo0L0qzEnsLUq9DicvIrM4GwpAMaclV86h3pbarowWZQu9LvCdhamENtWNIy8lFMBwnWl3nSmEd96cyAaCkMfL1p83SohCdTSL8hTAla29Pcn0psttTTXJ9KAJXttS9aYm1K3M0gJA3pXqI19KWbpQBO/SpxGxrqeFdm4wgMoLMRci5AF+Wmt62OG9l8BI2WQywltpFfMoJ2DKwOnnf8AOuH+oYXLh/J0fbzUeRicLk0FdDh5aA412blwDgPZ42/3cq/qvzt+61uXwvRHDxfU6Dr+VR8pxScmPEnLo28ML+n9aUFxftFBhzldrta+VbXA/e6Vl9o+OLho/CQZGHhX5Zm8h89q47s/GDMk2IBde8VmVtcwvrm9dRXn4vD+veXJ+n2Xydcs/wBFcI9m92q4NiJe7xaYeQRsynxLa5BuCRvlNt7fyvp4btkGjeP6kqymMsHVycr6XPdFf1deXKsbtH2nxjyliGsbhRchAt7WVdgLiwrDm4kwcOy/aFcmmYFdrWJ5+lejjw3BRaTS6+TmlPbd79zseFcfzHLMBY7Oo2/iHTzrpoYhYFTpuCDcH0POuK4bjVzkFbFrH3sL/O9aJ7yO5ia3PKdVPty9q4PJ8FS3DTOjD5PHUtnTTRh/1hc/eHhb48/ehBw8X1b5CsL/AMSOv+8Uj0sRTP2mHJvYqf5CuVeP5cVSLPL4720dKmHVeX9dda4ntZ2lGsOGNzs0g/yp18z62qji3F3lGXOQv3VuL/xE6mseOED9UfnXf4fg8ZfUy7Zz+R5VrjDSNXsc+TPGxtnsw9RoRf0/A1rcVZirCNspIHiPIE2JHxPxrIwXDzfM3wojEzsqvzuFAuNRrc+uwq2bBeX6iJ4slR4szuI4vuowt7sBlFze5Glz6EVzeHB35f1etjHxlwzkaXY7jQ3bTrsF6b0FHFm0Fd2GKjF/Puc2VtsZVvSo0ADSmqpKgJMOBqxpNiANFqsIz71aFVKqxEVjLb1ZmVdtTVTSltBU0iA1al+RjC7elTNl8zUGmvoKdYgNWoYCALelSLAaDeotIToKkqhRrvQAlS+ppF76Co3LelSLBdBvQMfQetJRfU0yJzNNmzHTagRItfQURggO8RTsXUH4i9DM1tBvTp4dee9KSuLGnTPTWYXtcXIvbnbYm3S9c9hO0i97JHIQMrsEbYEAkWbp61JuLJ3YlAAmdMuvIgkLc/dubjmfLlw+JhKsQTdjqT76/MGvH8bwVLkpnfm8hqnE9XGKYpkDkxn9m5KdRpt51l8U4mI1OUZn5AbDzY9PKuKwatbwsR6Ej8KPMEp3Yt6sT+NP+nKMtytGPurWkCtG0jl5Tma+3L08h5Vt8LwBlYC2hIHqToBUMDww7toOldPwcBXjtp9on+YV0ZcnGOvYjCPJ7Fx/g8IVYw8oZdXKZVBYbZb3Omuum/tXKTKkbOpMrBVUgkhrZibH10aus45OO9k/hZvh/Rrk52zwSHcgKSeey/zJ+dcXi5JyVy/2zqyRSVIJwfDmD6/s2PxFx8rVtd5WMMQRPpsRHp/gWtN9DXW7dWc610TlAOhF6Dk4eh5UQHps1NWHYH+i086viw6rsKsBqOanbFQxNCTW1ubW1166AD11FEFtKDxQupuL9PXl8zTa1sa7MvGSAKQL+N99BfKNvjm+FC4SO1zRHFZDna17WHTXQC503226mhsK2hq0F6bJz/UWFqVRvSqlkwGTFclFKLDk6tVioqDXeqJJy2i1VfsZ/Jc8oXQVWiF99qnFhwNWNVy4wbAj40J/Ay4uE9arCl/Smw6g65gbb61KWe+i0/fQWTaQLoN6ikZOpp44batUZJS2g2o/AEnl5LUkS2ppgoQXO9QALnypfgB7lz5VN3A0G9NJJYWFKNLamj9xjqttTTAZj5VHVz5VKR7aCjYjbTC95CjK3hXKjaaKQzNqSRckCsfjJJlYkEFiDY8hYVs8JwX9ndmbKGOhtezJYC+v7xP+GsXiUJWdr9b6/wBdQa5sT/uNX0XyL0JheC8IvWrhXvqaxYXzHyrSR+VVmjETZhkvWjw9/tY/41/zCsaF7Vo8Oazp/Gv4iuHNH0v8FoP1Ip47iB9ZYE6GNgbC/P8A1rOjhVY516hQOfhAFhb3+dP2jnInJXUtmU89HFwPW4+VNPIpaQggt3Lmw62Bt52sP6vXPig1jjXwizfqZCbTEW/hHwVa25NqwGYHEXG3hI9CorcveuqtI5/dlJa2lOW0pp1vVBfW1aSFewgtUWOlQY8quTByPYKjH2o0hlDHSoQkl0UG12F9tRcWG2xP+WtyDstO/wCzYedZr4IwzPazd2WTMdu9VCwUDcgXuT51iWRNNI1GLsw8TJ4MgOpzE7nNqSbk9aDwGFd7hQbVq4rAFS4ZluFVgVH6uxOnMjc9aJ7P4oZtQBfSwvYdN/KnHJxg3HYpq3szxwVutKurZRelU/upC+kjy+KFnNzRJZUFVzYi2i1CHDFjc16r/fo5iqYtJtXt/wBAmJbE4fEjEWm7p4whkVXKqVa65iL28I0rxyVwgsK9c/2cP9xjf7yL/I9NOxM8n4xj5sRO7SOz2eQLfZFzfqqNlGmwqtECDXep4hgpc8y7/wCY0JkLanaldj6NjspwZ+JYyPDISoa7O4F8ka6s1uZ5DzIobi+EODmlgkH2kUjRnTfKdGA81sw9RXY9i8b+ieHNxEqDNisRHBCCL/2eNg0xHk2Vh6hTWn9OvA1kfD4+KxjxKLGzDYtlLwvf95CR/hFOhWZGF+jsT4FuIR40NAqSOVGHbvB3dwy5O8tfTrtrXDyYnKoA3I5da9V/2fOKB1xeAlN1Yd6qnmrDu5gP+j51x/ZHsyP0sYZzaLAvLPOx0HdYZr3PkfB7GirC2B9oezU3D3jXEWvLAkwtewzfrob/ALSnQ+oq3sX2f/SkskQnELRxtLdoy6d2tgSXDjKddrct69I7eunGeCpj4ltJh2Zyo1KqDkmU+gyv7VxPZgHCcGxmIXSXGyJg4f7tbtMy+qlx/hFFbsLMrs/wB8diGgwbB0UZmnkQwoibF2F2IHQbmx0GttLhvZzh8s64dOKgzM2RWOFfumfYBXLjc6A87+dan0F8XgimxOExFk+tIqqW0DFbq0RPIkPceh52obt19FGJwN58KTNAhzXGksIBuCyj9cDTxLrztzoAzuCr9alXhxmEL948av3LOsklze57wFB4RbQ7m9qf6SOz31CSOKSdZJzGr2SJlXuyWUM7lz4vsyLW+FP2URf0zgiNQ04N98x1uxJ1Nzc386676YsF3vE7Zc1sDF5WPe4g/gp06ge8fRGPOinqb42ed9lsOmJxCYcy9y0jKiExGVS5uLMQ4K7Dkd/Kju1ODXh+KOGecSOhXvSsJCxhlVgVvL9obMLjT1qjsvgjHxTA7a4iLbpmFq6L6WOEZ8XxCf7k0K/9tAf51tyjVmdp0FcQ7JtBgV4g2MjMDLG6gYd857ywUZTLYG560BwFFkgXEzY3D4QGUpGkkbyd53eUswyMDa5tt713PEMB9Y7O4CG9u8+pJfpdhXOSfRQkGFlkmkLvGjstrhRoToKxkeOOmhxcn0PgewoxqSYmHiGGkjjLZ3WCayFVzNoWvoDfSsvh3ZvDy3ih4thXYq5C9zKHfw3KrnYXJttXTfQqP/RuI/x4j/46V43w7Daq4YrbmCQbgX0I2rThCK6BSk32dJhY2eRSqnVYzYa7otdjhezmIbZD76U/YmIFoDb7v5V7UuHUVwQk8raWqLT9B5PhOw0x1YgVp4b6OlvdmJ8q9JCAU4IFXWD5ZJ5W/Y5HB9i4E/YBPU61sRcJRdlHwFaTyAbVQ+KFJ48a7Fyk/cFngCgkAaA+/lXieGjkljMrgqF79nvrnmlJYgeaqir5Xr1Htjx9MPA5Js7Kyxjmz22Fee4xMmAwsYILSBWax5y3JPxa3tXJllr0nVhVdmXwpVkMzOtrKoANtxe/P0rm0+zc5blVIUtsMwOg9tvhW2QCZGVtLg/EDQ+5oTiwCrIt7LJkcE7BrZT8wDWsWm18imzWixgKg33FKubwjFkU3tcDToedKj7dE/qMDgwcS6sSalLKmyhjV/6VDaLEPhRuGlcaiMfCu5t9szS9jMhwAIuUY16n/s5L9jjf72If9L151xDFYoqQi+Wg1o7s32x4hgIjHhsNh41YhmJR2Z2AAzMWkOunprtW4S+TE18GQ2FUNIXygJJIpuwBBDsLEb3qT4CSZ4MNHGFfFd20fM927ModhbQWQt/CQeemziPpGxjPmkwXD3fcs2GDMTe9yc96Hj7c40Yo4z6vhjiLBVcxue6QLkCRL3lkFr+fiOtjatUrtsVuqOg7edp8PBMuCTAQYqHAosCvIZNGyr3mXI1twAed1NdN2T4hHxzhGIwgijgkhskcaElY7DPh3GYkgZlYexrzWHEtM0kkkK55mLMqBggZiSzWZm1JPKw8qh2Z4nj+FyyyYaJftAFOdSwyg3FgGGtCyJumDi0rKeyPFPqHE8PObqufJIDplD/Zyqw/dJJ/wivU/pSwKYfv+4/4jijRxvb9mCBftWHkxyKf4q8n7RST44tNJBDHJmJbulZDITYFmUuVvpuAN66eDisk2SfGNeSOBMOiqCLIurM377HUkeXSszyqMdBGLcth30E8X7rET8OmtknDMqm1i6i0i/4k/wAlFcf4XHFPDgYmJh4dCxYnnNiW7xif3glvTPXDYhZ0xceKwiNnR1dTYnxA8/IjQ+RrsZ5ZVjleUr3+Id5ZDtq2iqL62VQFHpUsub0Uu2bhD1HGcb4YuIBnhAWPvvq+bUXmEfea6WAOttb3Feh/Qp2rxb4lsBiCZUWJnVn8TxZCoyluam9ta4Ds9x/F4KOXDrh4MRBM+d45o+8UnQXFiLGwFa2A7RYp1eKCDDcOikFpZYYykjLrp3rMTzIFtrnaqqUYR7M8ZSfQFHjI8NxmCRSPq8eNdVP7KxCYr4f3VufYCvRvpUiKYxZSSqTYVI0k2AlhklcqG2DFJbj+E15dxnhneJGqBVyr4R5HWxrR4d214lDB9VkhixcAGUJiI+9AA2AIIJA0te9qxyjkg09DpwlYTwLhxk41g4ohmCSCYkahYh47seVttfLrW325xKzYbiM6nMkuL8LDZlijjhuOovGdawl7QY1kaOHD4fh8UmjnDxd1JIv3TKST12tufOr+06zfVcPBBGJIRlLKL2OU3ytlINjzsb61OcoxUYJ/9jpu5NHoeENuCcLJ5ScP+bqP51sdqX/sWI/un/A15Ue0XFpYEwrYOD6uojVVEci5BGRkKssoYEWBuDfTeui499Yh4WYkYzSFGDkliQrkkgFmJsoNhck2HOjPOLapozBP4I/QmL8H4h5yTj/t0ryCGArCsgOhOUjobXHyroeC/SHjOHxNhoYMPGuZs6mN2LPYK7OTJubDy6WrBn4iHjICJHmdT3cYfIMoa7DOzWJL7A200ArontaFHt2el9g3/wCH9BXsr4jzrxDsTIf7Py0FesDEi+mpry8eThORfJtI1TiemlVNifes2Sf7xt5VTJijy0HWtS8gmsZpS4nTU+1Zs2L9hQuIxgXnc1l47FeEsxsBr8K5cmdvotDGc72zxweVzoe6gdUB5zTFQrL5qPxrCnxBRVXlHHlX1Uan8aHxzhsstjnkZm1Nxkv4bDl4bfGgpJe8BB8gfMFhe/tXRGFpWak96JysQIwNAyjT56+dV8Yluq9FIPttf23+NAz4gBl8qbET5vSuiMOmRctsFZJATlva5tp1160qreU3/Vzeen86arb+BXE24+I5R4Yxf0qJxmIkNlFhQX6WZj4VA9qMhnlPI1pxr2BOw2DAy2u7ge9QniQ6GW/pQT4eVzq1vei8Pw+KMXd7msNVts12X4eLDpqQWp5OK3NoovlQ0/E4RoiX9auw/EiBooHoKzxfbQX8GhhVmtcgL8qpxKs5s0unQVnYjEYiY2FwPhR2D4SIxmlkA971lqtvsfYZGMPAtySxoD9KNM9o49L+tD4vHQ5sqgsflWxw6Yot1QD0FKuPqa2NO9B6PJHHrZTasQQiWS8khbyqjGiXEP43yr0v/KtCNIMOlz4jWOPBWux9/gKnxsca5Y0uarhZwrNJ4b2ygA6HxXJsNAPxI9azYcdJM32aWH8qJxB8JLtqpIG3QXvr5j51icOKpm8b3ZlRyoZxfXbQctK6gYpgto0A865jhLRxuWAzdL61omaaY6eFfhVJwsmmaGIgzKGke7A2FtLZgdz0/Oi+z2PteNV1BO/LWgJO7RSGYk+X9elUR4wpJnWwzbgXA+fUW976DaueULtFL0d2JyB42t5VYMYuWy87C+9tdTXNxXY3dtKN+vhdEFzXM8dM1aPMu1XCphipm7pgjTyZSdjdiVsTvoQfcVkNw+UC5jNtRpY6jfQV6l2nwbvhw5MYHeqvj0JuD57D865fDYQg5gQ2VF0UHSx3320/q1eji8m47olLAu0a3ZdSvchtCALjpXpf1zSyj3rz7gPDyzCRzZQdPOunm4jYWWuDK3y0aitbNQ4gDVjc9KDmxxfQaCs7vLC7H2oGXHkmy7VhQbNaRp4nGhfM1i8Xxo7pzIfDlNxe2nrQ+JxYU6m5rD4zis6+I6Ej3sbgfKr48PTZly9gGfEEZbnbS2ll6gfLeqlm8JItctzvoN+XpQmPnuQvqSepJufmacDwEk6XA9zf5aGu/hSI8rkCTt4tT5//AJ5U08/Sh8YRmNtReq5JK6Yx0Sb2Wd5SoalW+JizeXHog8KihpOMO+gNvShu5W/ia/pRcUsabLf1rPFfGylsuwwc9TU3wrNuwAoGfi7nRdB5VbhInbU396TTW3odro1cLg4Y9WJY1HE8dUeGNBQcsQ/aYDyFEYJYU1tc+dY4rt2zVsLwLyvrr+FV46JmNncDyoXiXaBj4U09Kbg/DJJDmfQdTS416paC/Y2eE4OCIZiMx6mheL9oHc5IRYbaUuJYiKMWLZj0FD8PxmvhUKOvOsqNvk9jv26D+FcLktnkNvWq8ViIg1r5yPhQ+OxUsvhW9utaPAuzDsMwjllJ+4jMP+YC1Lrcn/gd3pfyL9IsFsgt6VHiCExESGxJBGv7IzD3vpr+7W03ZXHsfDhTHGNSzNGDlGp0zXvblVWO7LYnElViKDLGjfaMyeBs2Qk2PisD0Fq55tcl7FY3xdHNYTFpEugux60VDipHGn5V0PCvosxW7tA38MpI+S1o476P8da0f1cD+8cf/XVnODdLZJJ0clhsMM15G9qNxIV0bINYxmsByH61/bX2NaeG+jbGrq5iJ8pL3+Kirh2SxcZt3BKtoWDoSAdL2zX0vf41LK4vp9FIGXwklkzM1gL/ACrpMVjcFhGKuXZ10NxYX9Li3veuHiSVXaNgV1JFwRoDYkX3FwfgaIxXB3x0yorqGK6sx+4ovYczYbeRqOXFy23S/YcJV7bNPtTx2DFqAkgQLbwkdOlvxvWdwfFRQy5y4IKZdLakEka33HTzrIxPZEIxVsQuYC9grA/Ogv0BobPcAAk5NtOp23ohhw8OCk6ZWU8iduJ2uJ7UYcEKE01uVfLY87rlIPwogcTTKMpF7fCvNxgGjYZtrZh5i5t7Vq8Kks9ydqovEjFelkZZm3tHWzYksNTQU2PAFh8azMTjiTYULJiAvrW44TDmEyT82NAYvFA728t/66fChJMQSapxjgLcHc2H8+f9Xq3DaRhS1ZDvPESasikLC37y/wBfOs1W3q/DT2zW+6f5flVpR0Ti9g2JfxH1qsmoM1zrvUS1WSMt2yebzpVVlpU6EaMMJqTRj9o0NLi2POmiUmlT9zVmhA6JqBfzNNieKsdAbelDmPqbU8JQHa/rWaXYWW4OFnNzf3o6YKg8TW8hQM/ECBYaUFGjOeZopy76C0jZwcqX8K+5ozHcWYLlU6+VApGsa+I0I2PF/CPc1nimzV0EYThrytmc2HnWvNiIoFsPE1ZH1oganWhVjaVr7Chxcn6noLro0Fx7SHoOgrs8B9JvEIQF+zmUafaKc1uVmUj5g1xytHEvU0G+OZzpoPKsuCl7D5Ueov8AS87IyyQKMylSVZri4tpe/U/KqOE/SosTMe6jOYRrYGRQqxrlUaqehPvXnLRkjoOtNFHGvmak/GgaWRnrEv0qodTh0Pn3h/Hu70H/AObQF8sYHrJI4HpdK8pxL5jYUTBgQBdzbypfaQ9w+rL2PRG+mCcCyxRsbblWHX98fhQeK+lDGuDrHH/AmvxJNcH3i3soozCYN5TljTMfYC/S5sL+9a+3xxW/5D6kn0EYnjMsz5mJJ1uSTz3rSwskmZShZXuMpW+bN+7bnRfCeyMgIMwyrrexDHa+hF1+ftXV4KDD4fxLYva13IZunhuvh9q48/mYoemKsvjwTluRzPaeBkEZk8UrAZgoC5dbctNtDyvespmzW11Jte51BBIJHS4F6ftHHNiJC7XI2CqRoBsSf5Vkx4aRDdQ2hvlYra3UG+lPBD+2ras3OT5VQ+MkfOc9899b8ug9LVZAbVrYvEYcqvegk20sDmHUAjcb/ChH4W0gJhIt91zZvkLW2+dWx5o1tV/4Qljd62BTYq21CSSk1LF4CWP9dCB13HxFBZy2ign0BNdUVGrTISsKia+g6E60LjDst9tT6n/SiMNh2AJIIvyOh0t+dvemPBZ3JOUakn9defvSuKdtjp1pGdnovBRggE82I8iAASPXXfyq79ATdFH+L8qukwhiRVJXOM7EC530XW1aeSLVJgotbaMR+lRvWmeCTHXKP+YVWeCzfc+a/nWlkh8ozxfwZ9Kj/wBETf8Att8qatco/IcWRRFG+tO+K6aVST0pLF1o7ERuW3ohUNNmC7UPJMTR3oC7w360SuJyjpQUYpyCaGgsU0xY86Iw0PM6VVGwFRlnJo70gsKknUeZpDEmg4kJq1mAopASsXPlRaOkY6mgBIaiSTQ1YJ0ETYtnNWqunSqI8q67mqpZy3pR3pAFpOq7anrVWIxJPOqk2ozgnD+/nSMH9Y6noo1Y+tqTaVtjVvSGwGHLEaMfJQSx9AOde1wcYgjiVe7eJAoABjYADkLgGxHnrWXgeFQwrlRQOpOrN5sx3qvF4RtTE+W/7OoGnMW2rwvK8mPkOvZHo4cX00aX/iLB3NpIr2tyBtWbjWwMtx3ii++WQg/C9crxfCza50zDrlD/ADFYDgfcX2B/AUYvDg9xk1/gcsz6aO2xGDwuXKJ2A82B/lf51zckdm0tlW9jn0OuhrOcD7g/6vzqEoFth8/zrsxYePbsjKd+xqExsPHJsb6EHY333FWHi8aDw8vPWufFvuj3F6mw2sL+g/KqPBF9sxzfsbkPHi5sVLKd/T1OlFRmFrBTlJ2U+E+wO/tWLhQQRfQedvwouXIwsQCOn9fjUpQinS1+DSk32E4rh2tw24I1Hwqv6o41FvbQ1z8+KkhchXbLyBN9PQ1OLj8o6H2qv28607J/VibZaRfvfjVWIl0a4BuvTY2tp8aCTtI3NR8D+dQl4yGzeEDNz1uNBtpRHDNew3kj8m1DjAAAQdABVwxKnnb1rB/SqfdA9CR+IqB4mv8AR/0rDwSfsP6iOk71eo+IpVzf6VX+r0qz9tL4H9VAVtKoalSr0kcjIS1FKelWkIJjFUy70qVIBhSWlSpxAIfahTSpUkNlopzSpU2IjVa70qVCAvbatPsYf7Uv8LfhSpVDyP8Ail+GUx/qR6feoXpUq+bfZ6rK2NZ/E4FKXKqT1IF/jSpV0+N2Rmclj4wOQ+FLBxgnUA6dBSpV6cf0nN7hqRAbAfAVB9qVKoMaAcXtQ2GO9KlV8f6Re5nY/celC0qVdsP0o5n2x6VKlWjI1PSpUwFSpUqYH//Z"/>
          <p:cNvSpPr>
            <a:spLocks noChangeAspect="1" noChangeArrowheads="1"/>
          </p:cNvSpPr>
          <p:nvPr/>
        </p:nvSpPr>
        <p:spPr bwMode="auto">
          <a:xfrm>
            <a:off x="30162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rgbClr val="000099"/>
                </a:solidFill>
                <a:latin typeface="Arial" charset="0"/>
              </a:defRPr>
            </a:lvl1pPr>
            <a:lvl2pPr marL="742950" indent="-285750" eaLnBrk="0" hangingPunct="0">
              <a:spcBef>
                <a:spcPct val="20000"/>
              </a:spcBef>
              <a:buChar char="–"/>
              <a:defRPr sz="2000">
                <a:solidFill>
                  <a:srgbClr val="000099"/>
                </a:solidFill>
                <a:latin typeface="Arial" charset="0"/>
              </a:defRPr>
            </a:lvl2pPr>
            <a:lvl3pPr marL="1143000" indent="-228600" eaLnBrk="0" hangingPunct="0">
              <a:spcBef>
                <a:spcPct val="20000"/>
              </a:spcBef>
              <a:buChar char="•"/>
              <a:defRPr sz="2000">
                <a:solidFill>
                  <a:srgbClr val="000099"/>
                </a:solidFill>
                <a:latin typeface="Arial" charset="0"/>
              </a:defRPr>
            </a:lvl3pPr>
            <a:lvl4pPr marL="1600200" indent="-228600" eaLnBrk="0" hangingPunct="0">
              <a:spcBef>
                <a:spcPct val="20000"/>
              </a:spcBef>
              <a:buChar char="–"/>
              <a:defRPr sz="2000">
                <a:solidFill>
                  <a:srgbClr val="000099"/>
                </a:solidFill>
                <a:latin typeface="Arial" charset="0"/>
              </a:defRPr>
            </a:lvl4pPr>
            <a:lvl5pPr marL="2057400" indent="-228600" eaLnBrk="0" hangingPunct="0">
              <a:spcBef>
                <a:spcPct val="20000"/>
              </a:spcBef>
              <a:buChar char="»"/>
              <a:defRPr sz="2000">
                <a:solidFill>
                  <a:srgbClr val="000099"/>
                </a:solidFill>
                <a:latin typeface="Arial" charset="0"/>
              </a:defRPr>
            </a:lvl5pPr>
            <a:lvl6pPr marL="2514600" indent="-228600" eaLnBrk="0" fontAlgn="base" hangingPunct="0">
              <a:spcBef>
                <a:spcPct val="20000"/>
              </a:spcBef>
              <a:spcAft>
                <a:spcPct val="0"/>
              </a:spcAft>
              <a:buChar char="»"/>
              <a:defRPr sz="2000">
                <a:solidFill>
                  <a:srgbClr val="000099"/>
                </a:solidFill>
                <a:latin typeface="Arial" charset="0"/>
              </a:defRPr>
            </a:lvl6pPr>
            <a:lvl7pPr marL="2971800" indent="-228600" eaLnBrk="0" fontAlgn="base" hangingPunct="0">
              <a:spcBef>
                <a:spcPct val="20000"/>
              </a:spcBef>
              <a:spcAft>
                <a:spcPct val="0"/>
              </a:spcAft>
              <a:buChar char="»"/>
              <a:defRPr sz="2000">
                <a:solidFill>
                  <a:srgbClr val="000099"/>
                </a:solidFill>
                <a:latin typeface="Arial" charset="0"/>
              </a:defRPr>
            </a:lvl7pPr>
            <a:lvl8pPr marL="3429000" indent="-228600" eaLnBrk="0" fontAlgn="base" hangingPunct="0">
              <a:spcBef>
                <a:spcPct val="20000"/>
              </a:spcBef>
              <a:spcAft>
                <a:spcPct val="0"/>
              </a:spcAft>
              <a:buChar char="»"/>
              <a:defRPr sz="2000">
                <a:solidFill>
                  <a:srgbClr val="000099"/>
                </a:solidFill>
                <a:latin typeface="Arial" charset="0"/>
              </a:defRPr>
            </a:lvl8pPr>
            <a:lvl9pPr marL="3886200" indent="-228600" eaLnBrk="0" fontAlgn="base" hangingPunct="0">
              <a:spcBef>
                <a:spcPct val="20000"/>
              </a:spcBef>
              <a:spcAft>
                <a:spcPct val="0"/>
              </a:spcAft>
              <a:buChar char="»"/>
              <a:defRPr sz="2000">
                <a:solidFill>
                  <a:srgbClr val="000099"/>
                </a:solidFill>
                <a:latin typeface="Arial" charset="0"/>
              </a:defRPr>
            </a:lvl9pPr>
          </a:lstStyle>
          <a:p>
            <a:pPr eaLnBrk="1" fontAlgn="base" hangingPunct="1">
              <a:spcBef>
                <a:spcPct val="0"/>
              </a:spcBef>
              <a:spcAft>
                <a:spcPct val="0"/>
              </a:spcAft>
              <a:buFontTx/>
              <a:buNone/>
            </a:pPr>
            <a:endParaRPr lang="en-US" altLang="en-US" sz="1600" b="1" smtClean="0">
              <a:solidFill>
                <a:srgbClr val="000000"/>
              </a:solidFill>
              <a:cs typeface="Arial" charset="0"/>
            </a:endParaRPr>
          </a:p>
        </p:txBody>
      </p:sp>
      <p:sp>
        <p:nvSpPr>
          <p:cNvPr id="139270" name="AutoShape 8" descr="data:image/jpeg;base64,/9j/4AAQSkZJRgABAQAAAQABAAD/2wCEAAkGBxQSEhUUExQVFRQVFBQUGBYXFxUUFxQUFRcWFhUVFBUYHCggGBolHBQUITEhJSkrLi4uFx8zODMsNygtLisBCgoKDg0OGhAQGi0kICQsLCwsLCwsLCwsLCwsLCwsLCwsLCwsLCwsLCwsLCwsLCwsLCwsLCwsLCwsLCwsLCwsLP/AABEIAMIBAwMBIgACEQEDEQH/xAAbAAABBQEBAAAAAAAAAAAAAAAEAAECAwUGB//EAEYQAAIBAgQDBgIGBwUGBwAAAAECAwARBBIhMQVBUQYTImFxgZGhBxQjUrHRFTJCYnLB8CRzgrLhCDM0kqKkFhclU7TD8f/EABoBAAMBAQEBAAAAAAAAAAAAAAABAwIEBQb/xAAsEQACAgICAQMDAwQDAAAAAAAAAQIRAyESMQQiQVETFHEyYaEVI5HwM4Gx/9oADAMBAAIRAxEAPwDy1WHSpg1WHPIU4JrNFCy9OKrtUrigCzNUr1WDUhSCyQNSBqF6ekOyzNUgaqBpwaQFytUw1UBqkDSoZcDUg1UhqlesjsuWSvQ+xOM0AvXm+auq7G4qzWrl8qNwv4KQ7PWlkqJkoTDTXAqxnrjU7Rhxp0WlqrZqqMlVGSsOY1EtZ6qZ6qeT8KFw+KzoG67joRoR8alKZVQL3ehpXqUr0M7VMokVyNQsjVbI1DyNWooGUyNQrtV0hoWU1eKMMplahpWq2RqGdqvFGGUyGhZDV8hoaQ1eKMMpJpVAmnqujJhZyaWU8zUQ5PKpZOprsMD6U4boKjoKcEnagCVSBqNuppZulAFgNPeoCkDSAtBpA1G9NmpDLaeq7096QE71INVVPeihlgatns3PZ/68qw70dwmSzip5I3FocXs9f4dPdR6UcJK5vhOI8I9K10lrwXcXR0tXsvkkqsyVWz3qlnrN2NIljsWscZLWu5Mai/l42Htp7npXIQcZswK3yFifI7X9DqPn0qjt5NMzxiOJnCKdQGsCzG5JG18wGtc7BjZCwSRTchmvuL2ZdfPXlzNdGPx1JczXLjHieniYMARsReoM9YnZzF5kKnXLWozVKUKdCUrQzNVElTY1S7VtITKXoaSiJDQshqsUYYPKaFkNXyGhXN/P51ZaMlEjUO5q+QeR+FCSNV4V7E2UsaVMaVUEY2cnanEZ5mo970FOIydzXWTskSBtrSzE7U2gpZiaLGStbc0+fpUcoG9Pm6CgCVutINUbdafN0pATpwar23p7mgCd6leq81PegCd6cGq6e9FDJ3ojBPZh60JercO2orLWgTPQ+Dz6Ct6KauP4TNoK6GCWvEz49nXBmp3lMEzG1wOZJ0AHMk0Mr0jJc25EFSeWo+etvhXJN8FbKxjydIp43xzALG8P2sjMuVpNYxvfwDnqvMHY1x8EuCswVpPVmXQ/AX251k9oiBIqDRjKCSddcwA05gfzrW4Tg2kOaRAQgyjRbMdr2AGgAW3rXa4xWNZG2vwKK3wSs1uzoQISrhrn026jka1S9ZmFwyIxIjUXNza63PW4trWkYswulz1B/WH51yvPByNPDJLRB2qlnpi1v9agzV0pECLmhpTV5121pHDnnWMmVY9e5uGNz/Blylr7UPJmrVgdJMwQ3yNlJ5BrXsDztSkhrneV8qkjo+mq0YoD9SPjWO2PuxDCxuQfXauolAFcVjSpdyrftMbe/KvQ8R8mzlzxo0L0qzEnsLUq9DicvIrM4GwpAMaclV86h3pbarowWZQu9LvCdhamENtWNIy8lFMBwnWl3nSmEd96cyAaCkMfL1p83SohCdTSL8hTAla29Pcn0psttTTXJ9KAJXttS9aYm1K3M0gJA3pXqI19KWbpQBO/SpxGxrqeFdm4wgMoLMRci5AF+Wmt62OG9l8BI2WQywltpFfMoJ2DKwOnnf8AOuH+oYXLh/J0fbzUeRicLk0FdDh5aA412blwDgPZ42/3cq/qvzt+61uXwvRHDxfU6Dr+VR8pxScmPEnLo28ML+n9aUFxftFBhzldrta+VbXA/e6Vl9o+OLho/CQZGHhX5Zm8h89q47s/GDMk2IBde8VmVtcwvrm9dRXn4vD+veXJ+n2Xydcs/wBFcI9m92q4NiJe7xaYeQRsynxLa5BuCRvlNt7fyvp4btkGjeP6kqymMsHVycr6XPdFf1deXKsbtH2nxjyliGsbhRchAt7WVdgLiwrDm4kwcOy/aFcmmYFdrWJ5+lejjw3BRaTS6+TmlPbd79zseFcfzHLMBY7Oo2/iHTzrpoYhYFTpuCDcH0POuK4bjVzkFbFrH3sL/O9aJ7yO5ia3PKdVPty9q4PJ8FS3DTOjD5PHUtnTTRh/1hc/eHhb48/ehBw8X1b5CsL/AMSOv+8Uj0sRTP2mHJvYqf5CuVeP5cVSLPL4720dKmHVeX9dda4ntZ2lGsOGNzs0g/yp18z62qji3F3lGXOQv3VuL/xE6mseOED9UfnXf4fg8ZfUy7Zz+R5VrjDSNXsc+TPGxtnsw9RoRf0/A1rcVZirCNspIHiPIE2JHxPxrIwXDzfM3wojEzsqvzuFAuNRrc+uwq2bBeX6iJ4slR4szuI4vuowt7sBlFze5Glz6EVzeHB35f1etjHxlwzkaXY7jQ3bTrsF6b0FHFm0Fd2GKjF/Puc2VtsZVvSo0ADSmqpKgJMOBqxpNiANFqsIz71aFVKqxEVjLb1ZmVdtTVTSltBU0iA1al+RjC7elTNl8zUGmvoKdYgNWoYCALelSLAaDeotIToKkqhRrvQAlS+ppF76Co3LelSLBdBvQMfQetJRfU0yJzNNmzHTagRItfQURggO8RTsXUH4i9DM1tBvTp4dee9KSuLGnTPTWYXtcXIvbnbYm3S9c9hO0i97JHIQMrsEbYEAkWbp61JuLJ3YlAAmdMuvIgkLc/dubjmfLlw+JhKsQTdjqT76/MGvH8bwVLkpnfm8hqnE9XGKYpkDkxn9m5KdRpt51l8U4mI1OUZn5AbDzY9PKuKwatbwsR6Ej8KPMEp3Yt6sT+NP+nKMtytGPurWkCtG0jl5Tma+3L08h5Vt8LwBlYC2hIHqToBUMDww7toOldPwcBXjtp9on+YV0ZcnGOvYjCPJ7Fx/g8IVYw8oZdXKZVBYbZb3Omuum/tXKTKkbOpMrBVUgkhrZibH10aus45OO9k/hZvh/Rrk52zwSHcgKSeey/zJ+dcXi5JyVy/2zqyRSVIJwfDmD6/s2PxFx8rVtd5WMMQRPpsRHp/gWtN9DXW7dWc610TlAOhF6Dk4eh5UQHps1NWHYH+i086viw6rsKsBqOanbFQxNCTW1ubW1166AD11FEFtKDxQupuL9PXl8zTa1sa7MvGSAKQL+N99BfKNvjm+FC4SO1zRHFZDna17WHTXQC503226mhsK2hq0F6bJz/UWFqVRvSqlkwGTFclFKLDk6tVioqDXeqJJy2i1VfsZ/Jc8oXQVWiF99qnFhwNWNVy4wbAj40J/Ay4uE9arCl/Smw6g65gbb61KWe+i0/fQWTaQLoN6ikZOpp44batUZJS2g2o/AEnl5LUkS2ppgoQXO9QALnypfgB7lz5VN3A0G9NJJYWFKNLamj9xjqttTTAZj5VHVz5VKR7aCjYjbTC95CjK3hXKjaaKQzNqSRckCsfjJJlYkEFiDY8hYVs8JwX9ndmbKGOhtezJYC+v7xP+GsXiUJWdr9b6/wBdQa5sT/uNX0XyL0JheC8IvWrhXvqaxYXzHyrSR+VVmjETZhkvWjw9/tY/41/zCsaF7Vo8Oazp/Gv4iuHNH0v8FoP1Ip47iB9ZYE6GNgbC/P8A1rOjhVY516hQOfhAFhb3+dP2jnInJXUtmU89HFwPW4+VNPIpaQggt3Lmw62Bt52sP6vXPig1jjXwizfqZCbTEW/hHwVa25NqwGYHEXG3hI9CorcveuqtI5/dlJa2lOW0pp1vVBfW1aSFewgtUWOlQY8quTByPYKjH2o0hlDHSoQkl0UG12F9tRcWG2xP+WtyDstO/wCzYedZr4IwzPazd2WTMdu9VCwUDcgXuT51iWRNNI1GLsw8TJ4MgOpzE7nNqSbk9aDwGFd7hQbVq4rAFS4ZluFVgVH6uxOnMjc9aJ7P4oZtQBfSwvYdN/KnHJxg3HYpq3szxwVutKurZRelU/upC+kjy+KFnNzRJZUFVzYi2i1CHDFjc16r/fo5iqYtJtXt/wBAmJbE4fEjEWm7p4whkVXKqVa65iL28I0rxyVwgsK9c/2cP9xjf7yL/I9NOxM8n4xj5sRO7SOz2eQLfZFzfqqNlGmwqtECDXep4hgpc8y7/wCY0JkLanaldj6NjspwZ+JYyPDISoa7O4F8ka6s1uZ5DzIobi+EODmlgkH2kUjRnTfKdGA81sw9RXY9i8b+ieHNxEqDNisRHBCCL/2eNg0xHk2Vh6hTWn9OvA1kfD4+KxjxKLGzDYtlLwvf95CR/hFOhWZGF+jsT4FuIR40NAqSOVGHbvB3dwy5O8tfTrtrXDyYnKoA3I5da9V/2fOKB1xeAlN1Yd6qnmrDu5gP+j51x/ZHsyP0sYZzaLAvLPOx0HdYZr3PkfB7GirC2B9oezU3D3jXEWvLAkwtewzfrob/ALSnQ+oq3sX2f/SkskQnELRxtLdoy6d2tgSXDjKddrct69I7eunGeCpj4ltJh2Zyo1KqDkmU+gyv7VxPZgHCcGxmIXSXGyJg4f7tbtMy+qlx/hFFbsLMrs/wB8diGgwbB0UZmnkQwoibF2F2IHQbmx0GttLhvZzh8s64dOKgzM2RWOFfumfYBXLjc6A87+dan0F8XgimxOExFk+tIqqW0DFbq0RPIkPceh52obt19FGJwN58KTNAhzXGksIBuCyj9cDTxLrztzoAzuCr9alXhxmEL948av3LOsklze57wFB4RbQ7m9qf6SOz31CSOKSdZJzGr2SJlXuyWUM7lz4vsyLW+FP2URf0zgiNQ04N98x1uxJ1Nzc386676YsF3vE7Zc1sDF5WPe4g/gp06ge8fRGPOinqb42ed9lsOmJxCYcy9y0jKiExGVS5uLMQ4K7Dkd/Kju1ODXh+KOGecSOhXvSsJCxhlVgVvL9obMLjT1qjsvgjHxTA7a4iLbpmFq6L6WOEZ8XxCf7k0K/9tAf51tyjVmdp0FcQ7JtBgV4g2MjMDLG6gYd857ywUZTLYG560BwFFkgXEzY3D4QGUpGkkbyd53eUswyMDa5tt713PEMB9Y7O4CG9u8+pJfpdhXOSfRQkGFlkmkLvGjstrhRoToKxkeOOmhxcn0PgewoxqSYmHiGGkjjLZ3WCayFVzNoWvoDfSsvh3ZvDy3ih4thXYq5C9zKHfw3KrnYXJttXTfQqP/RuI/x4j/46V43w7Daq4YrbmCQbgX0I2rThCK6BSk32dJhY2eRSqnVYzYa7otdjhezmIbZD76U/YmIFoDb7v5V7UuHUVwQk8raWqLT9B5PhOw0x1YgVp4b6OlvdmJ8q9JCAU4IFXWD5ZJ5W/Y5HB9i4E/YBPU61sRcJRdlHwFaTyAbVQ+KFJ48a7Fyk/cFngCgkAaA+/lXieGjkljMrgqF79nvrnmlJYgeaqir5Xr1Htjx9MPA5Js7Kyxjmz22Fee4xMmAwsYILSBWax5y3JPxa3tXJllr0nVhVdmXwpVkMzOtrKoANtxe/P0rm0+zc5blVIUtsMwOg9tvhW2QCZGVtLg/EDQ+5oTiwCrIt7LJkcE7BrZT8wDWsWm18imzWixgKg33FKubwjFkU3tcDToedKj7dE/qMDgwcS6sSalLKmyhjV/6VDaLEPhRuGlcaiMfCu5t9szS9jMhwAIuUY16n/s5L9jjf72If9L151xDFYoqQi+Wg1o7s32x4hgIjHhsNh41YhmJR2Z2AAzMWkOunprtW4S+TE18GQ2FUNIXygJJIpuwBBDsLEb3qT4CSZ4MNHGFfFd20fM927ModhbQWQt/CQeemziPpGxjPmkwXD3fcs2GDMTe9yc96Hj7c40Yo4z6vhjiLBVcxue6QLkCRL3lkFr+fiOtjatUrtsVuqOg7edp8PBMuCTAQYqHAosCvIZNGyr3mXI1twAed1NdN2T4hHxzhGIwgijgkhskcaElY7DPh3GYkgZlYexrzWHEtM0kkkK55mLMqBggZiSzWZm1JPKw8qh2Z4nj+FyyyYaJftAFOdSwyg3FgGGtCyJumDi0rKeyPFPqHE8PObqufJIDplD/Zyqw/dJJ/wivU/pSwKYfv+4/4jijRxvb9mCBftWHkxyKf4q8n7RST44tNJBDHJmJbulZDITYFmUuVvpuAN66eDisk2SfGNeSOBMOiqCLIurM377HUkeXSszyqMdBGLcth30E8X7rET8OmtknDMqm1i6i0i/4k/wAlFcf4XHFPDgYmJh4dCxYnnNiW7xif3glvTPXDYhZ0xceKwiNnR1dTYnxA8/IjQ+RrsZ5ZVjleUr3+Id5ZDtq2iqL62VQFHpUsub0Uu2bhD1HGcb4YuIBnhAWPvvq+bUXmEfea6WAOttb3Feh/Qp2rxb4lsBiCZUWJnVn8TxZCoyluam9ta4Ds9x/F4KOXDrh4MRBM+d45o+8UnQXFiLGwFa2A7RYp1eKCDDcOikFpZYYykjLrp3rMTzIFtrnaqqUYR7M8ZSfQFHjI8NxmCRSPq8eNdVP7KxCYr4f3VufYCvRvpUiKYxZSSqTYVI0k2AlhklcqG2DFJbj+E15dxnhneJGqBVyr4R5HWxrR4d214lDB9VkhixcAGUJiI+9AA2AIIJA0te9qxyjkg09DpwlYTwLhxk41g4ohmCSCYkahYh47seVttfLrW325xKzYbiM6nMkuL8LDZlijjhuOovGdawl7QY1kaOHD4fh8UmjnDxd1JIv3TKST12tufOr+06zfVcPBBGJIRlLKL2OU3ytlINjzsb61OcoxUYJ/9jpu5NHoeENuCcLJ5ScP+bqP51sdqX/sWI/un/A15Ue0XFpYEwrYOD6uojVVEci5BGRkKssoYEWBuDfTeui499Yh4WYkYzSFGDkliQrkkgFmJsoNhck2HOjPOLapozBP4I/QmL8H4h5yTj/t0ryCGArCsgOhOUjobXHyroeC/SHjOHxNhoYMPGuZs6mN2LPYK7OTJubDy6WrBn4iHjICJHmdT3cYfIMoa7DOzWJL7A200ArontaFHt2el9g3/wCH9BXsr4jzrxDsTIf7Py0FesDEi+mpry8eThORfJtI1TiemlVNifes2Sf7xt5VTJijy0HWtS8gmsZpS4nTU+1Zs2L9hQuIxgXnc1l47FeEsxsBr8K5cmdvotDGc72zxweVzoe6gdUB5zTFQrL5qPxrCnxBRVXlHHlX1Uan8aHxzhsstjnkZm1Nxkv4bDl4bfGgpJe8BB8gfMFhe/tXRGFpWak96JysQIwNAyjT56+dV8Yluq9FIPttf23+NAz4gBl8qbET5vSuiMOmRctsFZJATlva5tp1160qreU3/Vzeen86arb+BXE24+I5R4Yxf0qJxmIkNlFhQX6WZj4VA9qMhnlPI1pxr2BOw2DAy2u7ge9QniQ6GW/pQT4eVzq1vei8Pw+KMXd7msNVts12X4eLDpqQWp5OK3NoovlQ0/E4RoiX9auw/EiBooHoKzxfbQX8GhhVmtcgL8qpxKs5s0unQVnYjEYiY2FwPhR2D4SIxmlkA971lqtvsfYZGMPAtySxoD9KNM9o49L+tD4vHQ5sqgsflWxw6Yot1QD0FKuPqa2NO9B6PJHHrZTasQQiWS8khbyqjGiXEP43yr0v/KtCNIMOlz4jWOPBWux9/gKnxsca5Y0uarhZwrNJ4b2ygA6HxXJsNAPxI9azYcdJM32aWH8qJxB8JLtqpIG3QXvr5j51icOKpm8b3ZlRyoZxfXbQctK6gYpgto0A865jhLRxuWAzdL61omaaY6eFfhVJwsmmaGIgzKGke7A2FtLZgdz0/Oi+z2PteNV1BO/LWgJO7RSGYk+X9elUR4wpJnWwzbgXA+fUW976DaueULtFL0d2JyB42t5VYMYuWy87C+9tdTXNxXY3dtKN+vhdEFzXM8dM1aPMu1XCphipm7pgjTyZSdjdiVsTvoQfcVkNw+UC5jNtRpY6jfQV6l2nwbvhw5MYHeqvj0JuD57D865fDYQg5gQ2VF0UHSx3320/q1eji8m47olLAu0a3ZdSvchtCALjpXpf1zSyj3rz7gPDyzCRzZQdPOunm4jYWWuDK3y0aitbNQ4gDVjc9KDmxxfQaCs7vLC7H2oGXHkmy7VhQbNaRp4nGhfM1i8Xxo7pzIfDlNxe2nrQ+JxYU6m5rD4zis6+I6Ej3sbgfKr48PTZly9gGfEEZbnbS2ll6gfLeqlm8JItctzvoN+XpQmPnuQvqSepJufmacDwEk6XA9zf5aGu/hSI8rkCTt4tT5//AJ5U08/Sh8YRmNtReq5JK6Yx0Sb2Wd5SoalW+JizeXHog8KihpOMO+gNvShu5W/ia/pRcUsabLf1rPFfGylsuwwc9TU3wrNuwAoGfi7nRdB5VbhInbU396TTW3odro1cLg4Y9WJY1HE8dUeGNBQcsQ/aYDyFEYJYU1tc+dY4rt2zVsLwLyvrr+FV46JmNncDyoXiXaBj4U09Kbg/DJJDmfQdTS416paC/Y2eE4OCIZiMx6mheL9oHc5IRYbaUuJYiKMWLZj0FD8PxmvhUKOvOsqNvk9jv26D+FcLktnkNvWq8ViIg1r5yPhQ+OxUsvhW9utaPAuzDsMwjllJ+4jMP+YC1Lrcn/gd3pfyL9IsFsgt6VHiCExESGxJBGv7IzD3vpr+7W03ZXHsfDhTHGNSzNGDlGp0zXvblVWO7LYnElViKDLGjfaMyeBs2Qk2PisD0Fq55tcl7FY3xdHNYTFpEugux60VDipHGn5V0PCvosxW7tA38MpI+S1o476P8da0f1cD+8cf/XVnODdLZJJ0clhsMM15G9qNxIV0bINYxmsByH61/bX2NaeG+jbGrq5iJ8pL3+Kirh2SxcZt3BKtoWDoSAdL2zX0vf41LK4vp9FIGXwklkzM1gL/ACrpMVjcFhGKuXZ10NxYX9Li3veuHiSVXaNgV1JFwRoDYkX3FwfgaIxXB3x0yorqGK6sx+4ovYczYbeRqOXFy23S/YcJV7bNPtTx2DFqAkgQLbwkdOlvxvWdwfFRQy5y4IKZdLakEka33HTzrIxPZEIxVsQuYC9grA/Ogv0BobPcAAk5NtOp23ohhw8OCk6ZWU8iduJ2uJ7UYcEKE01uVfLY87rlIPwogcTTKMpF7fCvNxgGjYZtrZh5i5t7Vq8Kks9ydqovEjFelkZZm3tHWzYksNTQU2PAFh8azMTjiTYULJiAvrW44TDmEyT82NAYvFA728t/66fChJMQSapxjgLcHc2H8+f9Xq3DaRhS1ZDvPESasikLC37y/wBfOs1W3q/DT2zW+6f5flVpR0Ti9g2JfxH1qsmoM1zrvUS1WSMt2yebzpVVlpU6EaMMJqTRj9o0NLi2POmiUmlT9zVmhA6JqBfzNNieKsdAbelDmPqbU8JQHa/rWaXYWW4OFnNzf3o6YKg8TW8hQM/ECBYaUFGjOeZopy76C0jZwcqX8K+5ozHcWYLlU6+VApGsa+I0I2PF/CPc1nimzV0EYThrytmc2HnWvNiIoFsPE1ZH1oganWhVjaVr7Chxcn6noLro0Fx7SHoOgrs8B9JvEIQF+zmUafaKc1uVmUj5g1xytHEvU0G+OZzpoPKsuCl7D5Ueov8AS87IyyQKMylSVZri4tpe/U/KqOE/SosTMe6jOYRrYGRQqxrlUaqehPvXnLRkjoOtNFHGvmak/GgaWRnrEv0qodTh0Pn3h/Hu70H/AObQF8sYHrJI4HpdK8pxL5jYUTBgQBdzbypfaQ9w+rL2PRG+mCcCyxRsbblWHX98fhQeK+lDGuDrHH/AmvxJNcH3i3soozCYN5TljTMfYC/S5sL+9a+3xxW/5D6kn0EYnjMsz5mJJ1uSTz3rSwskmZShZXuMpW+bN+7bnRfCeyMgIMwyrrexDHa+hF1+ftXV4KDD4fxLYva13IZunhuvh9q48/mYoemKsvjwTluRzPaeBkEZk8UrAZgoC5dbctNtDyvespmzW11Jte51BBIJHS4F6ftHHNiJC7XI2CqRoBsSf5Vkx4aRDdQ2hvlYra3UG+lPBD+2ras3OT5VQ+MkfOc9899b8ug9LVZAbVrYvEYcqvegk20sDmHUAjcb/ChH4W0gJhIt91zZvkLW2+dWx5o1tV/4Qljd62BTYq21CSSk1LF4CWP9dCB13HxFBZy2ign0BNdUVGrTISsKia+g6E60LjDst9tT6n/SiMNh2AJIIvyOh0t+dvemPBZ3JOUakn9defvSuKdtjp1pGdnovBRggE82I8iAASPXXfyq79ATdFH+L8qukwhiRVJXOM7EC530XW1aeSLVJgotbaMR+lRvWmeCTHXKP+YVWeCzfc+a/nWlkh8ozxfwZ9Kj/wBETf8Att8qatco/IcWRRFG+tO+K6aVST0pLF1o7ERuW3ohUNNmC7UPJMTR3oC7w360SuJyjpQUYpyCaGgsU0xY86Iw0PM6VVGwFRlnJo70gsKknUeZpDEmg4kJq1mAopASsXPlRaOkY6mgBIaiSTQ1YJ0ETYtnNWqunSqI8q67mqpZy3pR3pAFpOq7anrVWIxJPOqk2ozgnD+/nSMH9Y6noo1Y+tqTaVtjVvSGwGHLEaMfJQSx9AOde1wcYgjiVe7eJAoABjYADkLgGxHnrWXgeFQwrlRQOpOrN5sx3qvF4RtTE+W/7OoGnMW2rwvK8mPkOvZHo4cX00aX/iLB3NpIr2tyBtWbjWwMtx3ii++WQg/C9crxfCza50zDrlD/ADFYDgfcX2B/AUYvDg9xk1/gcsz6aO2xGDwuXKJ2A82B/lf51zckdm0tlW9jn0OuhrOcD7g/6vzqEoFth8/zrsxYePbsjKd+xqExsPHJsb6EHY333FWHi8aDw8vPWufFvuj3F6mw2sL+g/KqPBF9sxzfsbkPHi5sVLKd/T1OlFRmFrBTlJ2U+E+wO/tWLhQQRfQedvwouXIwsQCOn9fjUpQinS1+DSk32E4rh2tw24I1Hwqv6o41FvbQ1z8+KkhchXbLyBN9PQ1OLj8o6H2qv28607J/VibZaRfvfjVWIl0a4BuvTY2tp8aCTtI3NR8D+dQl4yGzeEDNz1uNBtpRHDNew3kj8m1DjAAAQdABVwxKnnb1rB/SqfdA9CR+IqB4mv8AR/0rDwSfsP6iOk71eo+IpVzf6VX+r0qz9tL4H9VAVtKoalSr0kcjIS1FKelWkIJjFUy70qVIBhSWlSpxAIfahTSpUkNlopzSpU2IjVa70qVCAvbatPsYf7Uv8LfhSpVDyP8Ail+GUx/qR6feoXpUq+bfZ6rK2NZ/E4FKXKqT1IF/jSpV0+N2Rmclj4wOQ+FLBxgnUA6dBSpV6cf0nN7hqRAbAfAVB9qVKoMaAcXtQ2GO9KlV8f6Re5nY/celC0qVdsP0o5n2x6VKlWjI1PSpUwFSpUqYH//Z"/>
          <p:cNvSpPr>
            <a:spLocks noChangeAspect="1" noChangeArrowheads="1"/>
          </p:cNvSpPr>
          <p:nvPr/>
        </p:nvSpPr>
        <p:spPr bwMode="auto">
          <a:xfrm>
            <a:off x="45402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rgbClr val="000099"/>
                </a:solidFill>
                <a:latin typeface="Arial" charset="0"/>
              </a:defRPr>
            </a:lvl1pPr>
            <a:lvl2pPr marL="742950" indent="-285750" eaLnBrk="0" hangingPunct="0">
              <a:spcBef>
                <a:spcPct val="20000"/>
              </a:spcBef>
              <a:buChar char="–"/>
              <a:defRPr sz="2000">
                <a:solidFill>
                  <a:srgbClr val="000099"/>
                </a:solidFill>
                <a:latin typeface="Arial" charset="0"/>
              </a:defRPr>
            </a:lvl2pPr>
            <a:lvl3pPr marL="1143000" indent="-228600" eaLnBrk="0" hangingPunct="0">
              <a:spcBef>
                <a:spcPct val="20000"/>
              </a:spcBef>
              <a:buChar char="•"/>
              <a:defRPr sz="2000">
                <a:solidFill>
                  <a:srgbClr val="000099"/>
                </a:solidFill>
                <a:latin typeface="Arial" charset="0"/>
              </a:defRPr>
            </a:lvl3pPr>
            <a:lvl4pPr marL="1600200" indent="-228600" eaLnBrk="0" hangingPunct="0">
              <a:spcBef>
                <a:spcPct val="20000"/>
              </a:spcBef>
              <a:buChar char="–"/>
              <a:defRPr sz="2000">
                <a:solidFill>
                  <a:srgbClr val="000099"/>
                </a:solidFill>
                <a:latin typeface="Arial" charset="0"/>
              </a:defRPr>
            </a:lvl4pPr>
            <a:lvl5pPr marL="2057400" indent="-228600" eaLnBrk="0" hangingPunct="0">
              <a:spcBef>
                <a:spcPct val="20000"/>
              </a:spcBef>
              <a:buChar char="»"/>
              <a:defRPr sz="2000">
                <a:solidFill>
                  <a:srgbClr val="000099"/>
                </a:solidFill>
                <a:latin typeface="Arial" charset="0"/>
              </a:defRPr>
            </a:lvl5pPr>
            <a:lvl6pPr marL="2514600" indent="-228600" eaLnBrk="0" fontAlgn="base" hangingPunct="0">
              <a:spcBef>
                <a:spcPct val="20000"/>
              </a:spcBef>
              <a:spcAft>
                <a:spcPct val="0"/>
              </a:spcAft>
              <a:buChar char="»"/>
              <a:defRPr sz="2000">
                <a:solidFill>
                  <a:srgbClr val="000099"/>
                </a:solidFill>
                <a:latin typeface="Arial" charset="0"/>
              </a:defRPr>
            </a:lvl6pPr>
            <a:lvl7pPr marL="2971800" indent="-228600" eaLnBrk="0" fontAlgn="base" hangingPunct="0">
              <a:spcBef>
                <a:spcPct val="20000"/>
              </a:spcBef>
              <a:spcAft>
                <a:spcPct val="0"/>
              </a:spcAft>
              <a:buChar char="»"/>
              <a:defRPr sz="2000">
                <a:solidFill>
                  <a:srgbClr val="000099"/>
                </a:solidFill>
                <a:latin typeface="Arial" charset="0"/>
              </a:defRPr>
            </a:lvl7pPr>
            <a:lvl8pPr marL="3429000" indent="-228600" eaLnBrk="0" fontAlgn="base" hangingPunct="0">
              <a:spcBef>
                <a:spcPct val="20000"/>
              </a:spcBef>
              <a:spcAft>
                <a:spcPct val="0"/>
              </a:spcAft>
              <a:buChar char="»"/>
              <a:defRPr sz="2000">
                <a:solidFill>
                  <a:srgbClr val="000099"/>
                </a:solidFill>
                <a:latin typeface="Arial" charset="0"/>
              </a:defRPr>
            </a:lvl8pPr>
            <a:lvl9pPr marL="3886200" indent="-228600" eaLnBrk="0" fontAlgn="base" hangingPunct="0">
              <a:spcBef>
                <a:spcPct val="20000"/>
              </a:spcBef>
              <a:spcAft>
                <a:spcPct val="0"/>
              </a:spcAft>
              <a:buChar char="»"/>
              <a:defRPr sz="2000">
                <a:solidFill>
                  <a:srgbClr val="000099"/>
                </a:solidFill>
                <a:latin typeface="Arial" charset="0"/>
              </a:defRPr>
            </a:lvl9pPr>
          </a:lstStyle>
          <a:p>
            <a:pPr eaLnBrk="1" fontAlgn="base" hangingPunct="1">
              <a:spcBef>
                <a:spcPct val="0"/>
              </a:spcBef>
              <a:spcAft>
                <a:spcPct val="0"/>
              </a:spcAft>
              <a:buFontTx/>
              <a:buNone/>
            </a:pPr>
            <a:endParaRPr lang="en-US" altLang="en-US" sz="1600" b="1" smtClean="0">
              <a:solidFill>
                <a:srgbClr val="000000"/>
              </a:solidFill>
              <a:cs typeface="Arial" charset="0"/>
            </a:endParaRPr>
          </a:p>
        </p:txBody>
      </p:sp>
      <p:sp>
        <p:nvSpPr>
          <p:cNvPr id="139271" name="AutoShape 10" descr="data:image/jpeg;base64,/9j/4AAQSkZJRgABAQAAAQABAAD/2wCEAAkGBxQSEhUUExQVFRQVFBQUGBYXFxUUFxQUFRcWFhUVFBUYHCggGBolHBQUITEhJSkrLi4uFx8zODMsNygtLisBCgoKDg0OGhAQGi0kICQsLCwsLCwsLCwsLCwsLCwsLCwsLCwsLCwsLCwsLCwsLCwsLCwsLCwsLCwsLCwsLCwsLP/AABEIAMIBAwMBIgACEQEDEQH/xAAbAAABBQEBAAAAAAAAAAAAAAAEAAECAwUGB//EAEYQAAIBAgQDBgIGBwUGBwAAAAECAwARBBIhMQVBUQYTImFxgZGhBxQjUrHRFTJCYnLB8CRzgrLhCDM0kqKkFhclU7TD8f/EABoBAAMBAQEBAAAAAAAAAAAAAAABAwIEBQb/xAAsEQACAgICAQMDAwQDAAAAAAAAAQIRAyESMQQiQVETFHEyYaEVI5HwM4Gx/9oADAMBAAIRAxEAPwDy1WHSpg1WHPIU4JrNFCy9OKrtUrigCzNUr1WDUhSCyQNSBqF6ekOyzNUgaqBpwaQFytUw1UBqkDSoZcDUg1UhqlesjsuWSvQ+xOM0AvXm+auq7G4qzWrl8qNwv4KQ7PWlkqJkoTDTXAqxnrjU7Rhxp0WlqrZqqMlVGSsOY1EtZ6qZ6qeT8KFw+KzoG67joRoR8alKZVQL3ehpXqUr0M7VMokVyNQsjVbI1DyNWooGUyNQrtV0hoWU1eKMMplahpWq2RqGdqvFGGUyGhZDV8hoaQ1eKMMpJpVAmnqujJhZyaWU8zUQ5PKpZOprsMD6U4boKjoKcEnagCVSBqNuppZulAFgNPeoCkDSAtBpA1G9NmpDLaeq7096QE71INVVPeihlgatns3PZ/68qw70dwmSzip5I3FocXs9f4dPdR6UcJK5vhOI8I9K10lrwXcXR0tXsvkkqsyVWz3qlnrN2NIljsWscZLWu5Mai/l42Htp7npXIQcZswK3yFifI7X9DqPn0qjt5NMzxiOJnCKdQGsCzG5JG18wGtc7BjZCwSRTchmvuL2ZdfPXlzNdGPx1JczXLjHieniYMARsReoM9YnZzF5kKnXLWozVKUKdCUrQzNVElTY1S7VtITKXoaSiJDQshqsUYYPKaFkNXyGhXN/P51ZaMlEjUO5q+QeR+FCSNV4V7E2UsaVMaVUEY2cnanEZ5mo970FOIydzXWTskSBtrSzE7U2gpZiaLGStbc0+fpUcoG9Pm6CgCVutINUbdafN0pATpwar23p7mgCd6leq81PegCd6cGq6e9FDJ3ojBPZh60JercO2orLWgTPQ+Dz6Ct6KauP4TNoK6GCWvEz49nXBmp3lMEzG1wOZJ0AHMk0Mr0jJc25EFSeWo+etvhXJN8FbKxjydIp43xzALG8P2sjMuVpNYxvfwDnqvMHY1x8EuCswVpPVmXQ/AX251k9oiBIqDRjKCSddcwA05gfzrW4Tg2kOaRAQgyjRbMdr2AGgAW3rXa4xWNZG2vwKK3wSs1uzoQISrhrn026jka1S9ZmFwyIxIjUXNza63PW4trWkYswulz1B/WH51yvPByNPDJLRB2qlnpi1v9agzV0pECLmhpTV5121pHDnnWMmVY9e5uGNz/Blylr7UPJmrVgdJMwQ3yNlJ5BrXsDztSkhrneV8qkjo+mq0YoD9SPjWO2PuxDCxuQfXauolAFcVjSpdyrftMbe/KvQ8R8mzlzxo0L0qzEnsLUq9DicvIrM4GwpAMaclV86h3pbarowWZQu9LvCdhamENtWNIy8lFMBwnWl3nSmEd96cyAaCkMfL1p83SohCdTSL8hTAla29Pcn0psttTTXJ9KAJXttS9aYm1K3M0gJA3pXqI19KWbpQBO/SpxGxrqeFdm4wgMoLMRci5AF+Wmt62OG9l8BI2WQywltpFfMoJ2DKwOnnf8AOuH+oYXLh/J0fbzUeRicLk0FdDh5aA412blwDgPZ42/3cq/qvzt+61uXwvRHDxfU6Dr+VR8pxScmPEnLo28ML+n9aUFxftFBhzldrta+VbXA/e6Vl9o+OLho/CQZGHhX5Zm8h89q47s/GDMk2IBde8VmVtcwvrm9dRXn4vD+veXJ+n2Xydcs/wBFcI9m92q4NiJe7xaYeQRsynxLa5BuCRvlNt7fyvp4btkGjeP6kqymMsHVycr6XPdFf1deXKsbtH2nxjyliGsbhRchAt7WVdgLiwrDm4kwcOy/aFcmmYFdrWJ5+lejjw3BRaTS6+TmlPbd79zseFcfzHLMBY7Oo2/iHTzrpoYhYFTpuCDcH0POuK4bjVzkFbFrH3sL/O9aJ7yO5ia3PKdVPty9q4PJ8FS3DTOjD5PHUtnTTRh/1hc/eHhb48/ehBw8X1b5CsL/AMSOv+8Uj0sRTP2mHJvYqf5CuVeP5cVSLPL4720dKmHVeX9dda4ntZ2lGsOGNzs0g/yp18z62qji3F3lGXOQv3VuL/xE6mseOED9UfnXf4fg8ZfUy7Zz+R5VrjDSNXsc+TPGxtnsw9RoRf0/A1rcVZirCNspIHiPIE2JHxPxrIwXDzfM3wojEzsqvzuFAuNRrc+uwq2bBeX6iJ4slR4szuI4vuowt7sBlFze5Glz6EVzeHB35f1etjHxlwzkaXY7jQ3bTrsF6b0FHFm0Fd2GKjF/Puc2VtsZVvSo0ADSmqpKgJMOBqxpNiANFqsIz71aFVKqxEVjLb1ZmVdtTVTSltBU0iA1al+RjC7elTNl8zUGmvoKdYgNWoYCALelSLAaDeotIToKkqhRrvQAlS+ppF76Co3LelSLBdBvQMfQetJRfU0yJzNNmzHTagRItfQURggO8RTsXUH4i9DM1tBvTp4dee9KSuLGnTPTWYXtcXIvbnbYm3S9c9hO0i97JHIQMrsEbYEAkWbp61JuLJ3YlAAmdMuvIgkLc/dubjmfLlw+JhKsQTdjqT76/MGvH8bwVLkpnfm8hqnE9XGKYpkDkxn9m5KdRpt51l8U4mI1OUZn5AbDzY9PKuKwatbwsR6Ej8KPMEp3Yt6sT+NP+nKMtytGPurWkCtG0jl5Tma+3L08h5Vt8LwBlYC2hIHqToBUMDww7toOldPwcBXjtp9on+YV0ZcnGOvYjCPJ7Fx/g8IVYw8oZdXKZVBYbZb3Omuum/tXKTKkbOpMrBVUgkhrZibH10aus45OO9k/hZvh/Rrk52zwSHcgKSeey/zJ+dcXi5JyVy/2zqyRSVIJwfDmD6/s2PxFx8rVtd5WMMQRPpsRHp/gWtN9DXW7dWc610TlAOhF6Dk4eh5UQHps1NWHYH+i086viw6rsKsBqOanbFQxNCTW1ubW1166AD11FEFtKDxQupuL9PXl8zTa1sa7MvGSAKQL+N99BfKNvjm+FC4SO1zRHFZDna17WHTXQC503226mhsK2hq0F6bJz/UWFqVRvSqlkwGTFclFKLDk6tVioqDXeqJJy2i1VfsZ/Jc8oXQVWiF99qnFhwNWNVy4wbAj40J/Ay4uE9arCl/Smw6g65gbb61KWe+i0/fQWTaQLoN6ikZOpp44batUZJS2g2o/AEnl5LUkS2ppgoQXO9QALnypfgB7lz5VN3A0G9NJJYWFKNLamj9xjqttTTAZj5VHVz5VKR7aCjYjbTC95CjK3hXKjaaKQzNqSRckCsfjJJlYkEFiDY8hYVs8JwX9ndmbKGOhtezJYC+v7xP+GsXiUJWdr9b6/wBdQa5sT/uNX0XyL0JheC8IvWrhXvqaxYXzHyrSR+VVmjETZhkvWjw9/tY/41/zCsaF7Vo8Oazp/Gv4iuHNH0v8FoP1Ip47iB9ZYE6GNgbC/P8A1rOjhVY516hQOfhAFhb3+dP2jnInJXUtmU89HFwPW4+VNPIpaQggt3Lmw62Bt52sP6vXPig1jjXwizfqZCbTEW/hHwVa25NqwGYHEXG3hI9CorcveuqtI5/dlJa2lOW0pp1vVBfW1aSFewgtUWOlQY8quTByPYKjH2o0hlDHSoQkl0UG12F9tRcWG2xP+WtyDstO/wCzYedZr4IwzPazd2WTMdu9VCwUDcgXuT51iWRNNI1GLsw8TJ4MgOpzE7nNqSbk9aDwGFd7hQbVq4rAFS4ZluFVgVH6uxOnMjc9aJ7P4oZtQBfSwvYdN/KnHJxg3HYpq3szxwVutKurZRelU/upC+kjy+KFnNzRJZUFVzYi2i1CHDFjc16r/fo5iqYtJtXt/wBAmJbE4fEjEWm7p4whkVXKqVa65iL28I0rxyVwgsK9c/2cP9xjf7yL/I9NOxM8n4xj5sRO7SOz2eQLfZFzfqqNlGmwqtECDXep4hgpc8y7/wCY0JkLanaldj6NjspwZ+JYyPDISoa7O4F8ka6s1uZ5DzIobi+EODmlgkH2kUjRnTfKdGA81sw9RXY9i8b+ieHNxEqDNisRHBCCL/2eNg0xHk2Vh6hTWn9OvA1kfD4+KxjxKLGzDYtlLwvf95CR/hFOhWZGF+jsT4FuIR40NAqSOVGHbvB3dwy5O8tfTrtrXDyYnKoA3I5da9V/2fOKB1xeAlN1Yd6qnmrDu5gP+j51x/ZHsyP0sYZzaLAvLPOx0HdYZr3PkfB7GirC2B9oezU3D3jXEWvLAkwtewzfrob/ALSnQ+oq3sX2f/SkskQnELRxtLdoy6d2tgSXDjKddrct69I7eunGeCpj4ltJh2Zyo1KqDkmU+gyv7VxPZgHCcGxmIXSXGyJg4f7tbtMy+qlx/hFFbsLMrs/wB8diGgwbB0UZmnkQwoibF2F2IHQbmx0GttLhvZzh8s64dOKgzM2RWOFfumfYBXLjc6A87+dan0F8XgimxOExFk+tIqqW0DFbq0RPIkPceh52obt19FGJwN58KTNAhzXGksIBuCyj9cDTxLrztzoAzuCr9alXhxmEL948av3LOsklze57wFB4RbQ7m9qf6SOz31CSOKSdZJzGr2SJlXuyWUM7lz4vsyLW+FP2URf0zgiNQ04N98x1uxJ1Nzc386676YsF3vE7Zc1sDF5WPe4g/gp06ge8fRGPOinqb42ed9lsOmJxCYcy9y0jKiExGVS5uLMQ4K7Dkd/Kju1ODXh+KOGecSOhXvSsJCxhlVgVvL9obMLjT1qjsvgjHxTA7a4iLbpmFq6L6WOEZ8XxCf7k0K/9tAf51tyjVmdp0FcQ7JtBgV4g2MjMDLG6gYd857ywUZTLYG560BwFFkgXEzY3D4QGUpGkkbyd53eUswyMDa5tt713PEMB9Y7O4CG9u8+pJfpdhXOSfRQkGFlkmkLvGjstrhRoToKxkeOOmhxcn0PgewoxqSYmHiGGkjjLZ3WCayFVzNoWvoDfSsvh3ZvDy3ih4thXYq5C9zKHfw3KrnYXJttXTfQqP/RuI/x4j/46V43w7Daq4YrbmCQbgX0I2rThCK6BSk32dJhY2eRSqnVYzYa7otdjhezmIbZD76U/YmIFoDb7v5V7UuHUVwQk8raWqLT9B5PhOw0x1YgVp4b6OlvdmJ8q9JCAU4IFXWD5ZJ5W/Y5HB9i4E/YBPU61sRcJRdlHwFaTyAbVQ+KFJ48a7Fyk/cFngCgkAaA+/lXieGjkljMrgqF79nvrnmlJYgeaqir5Xr1Htjx9MPA5Js7Kyxjmz22Fee4xMmAwsYILSBWax5y3JPxa3tXJllr0nVhVdmXwpVkMzOtrKoANtxe/P0rm0+zc5blVIUtsMwOg9tvhW2QCZGVtLg/EDQ+5oTiwCrIt7LJkcE7BrZT8wDWsWm18imzWixgKg33FKubwjFkU3tcDToedKj7dE/qMDgwcS6sSalLKmyhjV/6VDaLEPhRuGlcaiMfCu5t9szS9jMhwAIuUY16n/s5L9jjf72If9L151xDFYoqQi+Wg1o7s32x4hgIjHhsNh41YhmJR2Z2AAzMWkOunprtW4S+TE18GQ2FUNIXygJJIpuwBBDsLEb3qT4CSZ4MNHGFfFd20fM927ModhbQWQt/CQeemziPpGxjPmkwXD3fcs2GDMTe9yc96Hj7c40Yo4z6vhjiLBVcxue6QLkCRL3lkFr+fiOtjatUrtsVuqOg7edp8PBMuCTAQYqHAosCvIZNGyr3mXI1twAed1NdN2T4hHxzhGIwgijgkhskcaElY7DPh3GYkgZlYexrzWHEtM0kkkK55mLMqBggZiSzWZm1JPKw8qh2Z4nj+FyyyYaJftAFOdSwyg3FgGGtCyJumDi0rKeyPFPqHE8PObqufJIDplD/Zyqw/dJJ/wivU/pSwKYfv+4/4jijRxvb9mCBftWHkxyKf4q8n7RST44tNJBDHJmJbulZDITYFmUuVvpuAN66eDisk2SfGNeSOBMOiqCLIurM377HUkeXSszyqMdBGLcth30E8X7rET8OmtknDMqm1i6i0i/4k/wAlFcf4XHFPDgYmJh4dCxYnnNiW7xif3glvTPXDYhZ0xceKwiNnR1dTYnxA8/IjQ+RrsZ5ZVjleUr3+Id5ZDtq2iqL62VQFHpUsub0Uu2bhD1HGcb4YuIBnhAWPvvq+bUXmEfea6WAOttb3Feh/Qp2rxb4lsBiCZUWJnVn8TxZCoyluam9ta4Ds9x/F4KOXDrh4MRBM+d45o+8UnQXFiLGwFa2A7RYp1eKCDDcOikFpZYYykjLrp3rMTzIFtrnaqqUYR7M8ZSfQFHjI8NxmCRSPq8eNdVP7KxCYr4f3VufYCvRvpUiKYxZSSqTYVI0k2AlhklcqG2DFJbj+E15dxnhneJGqBVyr4R5HWxrR4d214lDB9VkhixcAGUJiI+9AA2AIIJA0te9qxyjkg09DpwlYTwLhxk41g4ohmCSCYkahYh47seVttfLrW325xKzYbiM6nMkuL8LDZlijjhuOovGdawl7QY1kaOHD4fh8UmjnDxd1JIv3TKST12tufOr+06zfVcPBBGJIRlLKL2OU3ytlINjzsb61OcoxUYJ/9jpu5NHoeENuCcLJ5ScP+bqP51sdqX/sWI/un/A15Ue0XFpYEwrYOD6uojVVEci5BGRkKssoYEWBuDfTeui499Yh4WYkYzSFGDkliQrkkgFmJsoNhck2HOjPOLapozBP4I/QmL8H4h5yTj/t0ryCGArCsgOhOUjobXHyroeC/SHjOHxNhoYMPGuZs6mN2LPYK7OTJubDy6WrBn4iHjICJHmdT3cYfIMoa7DOzWJL7A200ArontaFHt2el9g3/wCH9BXsr4jzrxDsTIf7Py0FesDEi+mpry8eThORfJtI1TiemlVNifes2Sf7xt5VTJijy0HWtS8gmsZpS4nTU+1Zs2L9hQuIxgXnc1l47FeEsxsBr8K5cmdvotDGc72zxweVzoe6gdUB5zTFQrL5qPxrCnxBRVXlHHlX1Uan8aHxzhsstjnkZm1Nxkv4bDl4bfGgpJe8BB8gfMFhe/tXRGFpWak96JysQIwNAyjT56+dV8Yluq9FIPttf23+NAz4gBl8qbET5vSuiMOmRctsFZJATlva5tp1160qreU3/Vzeen86arb+BXE24+I5R4Yxf0qJxmIkNlFhQX6WZj4VA9qMhnlPI1pxr2BOw2DAy2u7ge9QniQ6GW/pQT4eVzq1vei8Pw+KMXd7msNVts12X4eLDpqQWp5OK3NoovlQ0/E4RoiX9auw/EiBooHoKzxfbQX8GhhVmtcgL8qpxKs5s0unQVnYjEYiY2FwPhR2D4SIxmlkA971lqtvsfYZGMPAtySxoD9KNM9o49L+tD4vHQ5sqgsflWxw6Yot1QD0FKuPqa2NO9B6PJHHrZTasQQiWS8khbyqjGiXEP43yr0v/KtCNIMOlz4jWOPBWux9/gKnxsca5Y0uarhZwrNJ4b2ygA6HxXJsNAPxI9azYcdJM32aWH8qJxB8JLtqpIG3QXvr5j51icOKpm8b3ZlRyoZxfXbQctK6gYpgto0A865jhLRxuWAzdL61omaaY6eFfhVJwsmmaGIgzKGke7A2FtLZgdz0/Oi+z2PteNV1BO/LWgJO7RSGYk+X9elUR4wpJnWwzbgXA+fUW976DaueULtFL0d2JyB42t5VYMYuWy87C+9tdTXNxXY3dtKN+vhdEFzXM8dM1aPMu1XCphipm7pgjTyZSdjdiVsTvoQfcVkNw+UC5jNtRpY6jfQV6l2nwbvhw5MYHeqvj0JuD57D865fDYQg5gQ2VF0UHSx3320/q1eji8m47olLAu0a3ZdSvchtCALjpXpf1zSyj3rz7gPDyzCRzZQdPOunm4jYWWuDK3y0aitbNQ4gDVjc9KDmxxfQaCs7vLC7H2oGXHkmy7VhQbNaRp4nGhfM1i8Xxo7pzIfDlNxe2nrQ+JxYU6m5rD4zis6+I6Ej3sbgfKr48PTZly9gGfEEZbnbS2ll6gfLeqlm8JItctzvoN+XpQmPnuQvqSepJufmacDwEk6XA9zf5aGu/hSI8rkCTt4tT5//AJ5U08/Sh8YRmNtReq5JK6Yx0Sb2Wd5SoalW+JizeXHog8KihpOMO+gNvShu5W/ia/pRcUsabLf1rPFfGylsuwwc9TU3wrNuwAoGfi7nRdB5VbhInbU396TTW3odro1cLg4Y9WJY1HE8dUeGNBQcsQ/aYDyFEYJYU1tc+dY4rt2zVsLwLyvrr+FV46JmNncDyoXiXaBj4U09Kbg/DJJDmfQdTS416paC/Y2eE4OCIZiMx6mheL9oHc5IRYbaUuJYiKMWLZj0FD8PxmvhUKOvOsqNvk9jv26D+FcLktnkNvWq8ViIg1r5yPhQ+OxUsvhW9utaPAuzDsMwjllJ+4jMP+YC1Lrcn/gd3pfyL9IsFsgt6VHiCExESGxJBGv7IzD3vpr+7W03ZXHsfDhTHGNSzNGDlGp0zXvblVWO7LYnElViKDLGjfaMyeBs2Qk2PisD0Fq55tcl7FY3xdHNYTFpEugux60VDipHGn5V0PCvosxW7tA38MpI+S1o476P8da0f1cD+8cf/XVnODdLZJJ0clhsMM15G9qNxIV0bINYxmsByH61/bX2NaeG+jbGrq5iJ8pL3+Kirh2SxcZt3BKtoWDoSAdL2zX0vf41LK4vp9FIGXwklkzM1gL/ACrpMVjcFhGKuXZ10NxYX9Li3veuHiSVXaNgV1JFwRoDYkX3FwfgaIxXB3x0yorqGK6sx+4ovYczYbeRqOXFy23S/YcJV7bNPtTx2DFqAkgQLbwkdOlvxvWdwfFRQy5y4IKZdLakEka33HTzrIxPZEIxVsQuYC9grA/Ogv0BobPcAAk5NtOp23ohhw8OCk6ZWU8iduJ2uJ7UYcEKE01uVfLY87rlIPwogcTTKMpF7fCvNxgGjYZtrZh5i5t7Vq8Kks9ydqovEjFelkZZm3tHWzYksNTQU2PAFh8azMTjiTYULJiAvrW44TDmEyT82NAYvFA728t/66fChJMQSapxjgLcHc2H8+f9Xq3DaRhS1ZDvPESasikLC37y/wBfOs1W3q/DT2zW+6f5flVpR0Ti9g2JfxH1qsmoM1zrvUS1WSMt2yebzpVVlpU6EaMMJqTRj9o0NLi2POmiUmlT9zVmhA6JqBfzNNieKsdAbelDmPqbU8JQHa/rWaXYWW4OFnNzf3o6YKg8TW8hQM/ECBYaUFGjOeZopy76C0jZwcqX8K+5ozHcWYLlU6+VApGsa+I0I2PF/CPc1nimzV0EYThrytmc2HnWvNiIoFsPE1ZH1oganWhVjaVr7Chxcn6noLro0Fx7SHoOgrs8B9JvEIQF+zmUafaKc1uVmUj5g1xytHEvU0G+OZzpoPKsuCl7D5Ueov8AS87IyyQKMylSVZri4tpe/U/KqOE/SosTMe6jOYRrYGRQqxrlUaqehPvXnLRkjoOtNFHGvmak/GgaWRnrEv0qodTh0Pn3h/Hu70H/AObQF8sYHrJI4HpdK8pxL5jYUTBgQBdzbypfaQ9w+rL2PRG+mCcCyxRsbblWHX98fhQeK+lDGuDrHH/AmvxJNcH3i3soozCYN5TljTMfYC/S5sL+9a+3xxW/5D6kn0EYnjMsz5mJJ1uSTz3rSwskmZShZXuMpW+bN+7bnRfCeyMgIMwyrrexDHa+hF1+ftXV4KDD4fxLYva13IZunhuvh9q48/mYoemKsvjwTluRzPaeBkEZk8UrAZgoC5dbctNtDyvespmzW11Jte51BBIJHS4F6ftHHNiJC7XI2CqRoBsSf5Vkx4aRDdQ2hvlYra3UG+lPBD+2ras3OT5VQ+MkfOc9899b8ug9LVZAbVrYvEYcqvegk20sDmHUAjcb/ChH4W0gJhIt91zZvkLW2+dWx5o1tV/4Qljd62BTYq21CSSk1LF4CWP9dCB13HxFBZy2ign0BNdUVGrTISsKia+g6E60LjDst9tT6n/SiMNh2AJIIvyOh0t+dvemPBZ3JOUakn9defvSuKdtjp1pGdnovBRggE82I8iAASPXXfyq79ATdFH+L8qukwhiRVJXOM7EC530XW1aeSLVJgotbaMR+lRvWmeCTHXKP+YVWeCzfc+a/nWlkh8ozxfwZ9Kj/wBETf8Att8qatco/IcWRRFG+tO+K6aVST0pLF1o7ERuW3ohUNNmC7UPJMTR3oC7w360SuJyjpQUYpyCaGgsU0xY86Iw0PM6VVGwFRlnJo70gsKknUeZpDEmg4kJq1mAopASsXPlRaOkY6mgBIaiSTQ1YJ0ETYtnNWqunSqI8q67mqpZy3pR3pAFpOq7anrVWIxJPOqk2ozgnD+/nSMH9Y6noo1Y+tqTaVtjVvSGwGHLEaMfJQSx9AOde1wcYgjiVe7eJAoABjYADkLgGxHnrWXgeFQwrlRQOpOrN5sx3qvF4RtTE+W/7OoGnMW2rwvK8mPkOvZHo4cX00aX/iLB3NpIr2tyBtWbjWwMtx3ii++WQg/C9crxfCza50zDrlD/ADFYDgfcX2B/AUYvDg9xk1/gcsz6aO2xGDwuXKJ2A82B/lf51zckdm0tlW9jn0OuhrOcD7g/6vzqEoFth8/zrsxYePbsjKd+xqExsPHJsb6EHY333FWHi8aDw8vPWufFvuj3F6mw2sL+g/KqPBF9sxzfsbkPHi5sVLKd/T1OlFRmFrBTlJ2U+E+wO/tWLhQQRfQedvwouXIwsQCOn9fjUpQinS1+DSk32E4rh2tw24I1Hwqv6o41FvbQ1z8+KkhchXbLyBN9PQ1OLj8o6H2qv28607J/VibZaRfvfjVWIl0a4BuvTY2tp8aCTtI3NR8D+dQl4yGzeEDNz1uNBtpRHDNew3kj8m1DjAAAQdABVwxKnnb1rB/SqfdA9CR+IqB4mv8AR/0rDwSfsP6iOk71eo+IpVzf6VX+r0qz9tL4H9VAVtKoalSr0kcjIS1FKelWkIJjFUy70qVIBhSWlSpxAIfahTSpUkNlopzSpU2IjVa70qVCAvbatPsYf7Uv8LfhSpVDyP8Ail+GUx/qR6feoXpUq+bfZ6rK2NZ/E4FKXKqT1IF/jSpV0+N2Rmclj4wOQ+FLBxgnUA6dBSpV6cf0nN7hqRAbAfAVB9qVKoMaAcXtQ2GO9KlV8f6Re5nY/celC0qVdsP0o5n2x6VKlWjI1PSpUwFSpUqYH//Z"/>
          <p:cNvSpPr>
            <a:spLocks noChangeAspect="1" noChangeArrowheads="1"/>
          </p:cNvSpPr>
          <p:nvPr/>
        </p:nvSpPr>
        <p:spPr bwMode="auto">
          <a:xfrm>
            <a:off x="6064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rgbClr val="000099"/>
                </a:solidFill>
                <a:latin typeface="Arial" charset="0"/>
              </a:defRPr>
            </a:lvl1pPr>
            <a:lvl2pPr marL="742950" indent="-285750" eaLnBrk="0" hangingPunct="0">
              <a:spcBef>
                <a:spcPct val="20000"/>
              </a:spcBef>
              <a:buChar char="–"/>
              <a:defRPr sz="2000">
                <a:solidFill>
                  <a:srgbClr val="000099"/>
                </a:solidFill>
                <a:latin typeface="Arial" charset="0"/>
              </a:defRPr>
            </a:lvl2pPr>
            <a:lvl3pPr marL="1143000" indent="-228600" eaLnBrk="0" hangingPunct="0">
              <a:spcBef>
                <a:spcPct val="20000"/>
              </a:spcBef>
              <a:buChar char="•"/>
              <a:defRPr sz="2000">
                <a:solidFill>
                  <a:srgbClr val="000099"/>
                </a:solidFill>
                <a:latin typeface="Arial" charset="0"/>
              </a:defRPr>
            </a:lvl3pPr>
            <a:lvl4pPr marL="1600200" indent="-228600" eaLnBrk="0" hangingPunct="0">
              <a:spcBef>
                <a:spcPct val="20000"/>
              </a:spcBef>
              <a:buChar char="–"/>
              <a:defRPr sz="2000">
                <a:solidFill>
                  <a:srgbClr val="000099"/>
                </a:solidFill>
                <a:latin typeface="Arial" charset="0"/>
              </a:defRPr>
            </a:lvl4pPr>
            <a:lvl5pPr marL="2057400" indent="-228600" eaLnBrk="0" hangingPunct="0">
              <a:spcBef>
                <a:spcPct val="20000"/>
              </a:spcBef>
              <a:buChar char="»"/>
              <a:defRPr sz="2000">
                <a:solidFill>
                  <a:srgbClr val="000099"/>
                </a:solidFill>
                <a:latin typeface="Arial" charset="0"/>
              </a:defRPr>
            </a:lvl5pPr>
            <a:lvl6pPr marL="2514600" indent="-228600" eaLnBrk="0" fontAlgn="base" hangingPunct="0">
              <a:spcBef>
                <a:spcPct val="20000"/>
              </a:spcBef>
              <a:spcAft>
                <a:spcPct val="0"/>
              </a:spcAft>
              <a:buChar char="»"/>
              <a:defRPr sz="2000">
                <a:solidFill>
                  <a:srgbClr val="000099"/>
                </a:solidFill>
                <a:latin typeface="Arial" charset="0"/>
              </a:defRPr>
            </a:lvl6pPr>
            <a:lvl7pPr marL="2971800" indent="-228600" eaLnBrk="0" fontAlgn="base" hangingPunct="0">
              <a:spcBef>
                <a:spcPct val="20000"/>
              </a:spcBef>
              <a:spcAft>
                <a:spcPct val="0"/>
              </a:spcAft>
              <a:buChar char="»"/>
              <a:defRPr sz="2000">
                <a:solidFill>
                  <a:srgbClr val="000099"/>
                </a:solidFill>
                <a:latin typeface="Arial" charset="0"/>
              </a:defRPr>
            </a:lvl7pPr>
            <a:lvl8pPr marL="3429000" indent="-228600" eaLnBrk="0" fontAlgn="base" hangingPunct="0">
              <a:spcBef>
                <a:spcPct val="20000"/>
              </a:spcBef>
              <a:spcAft>
                <a:spcPct val="0"/>
              </a:spcAft>
              <a:buChar char="»"/>
              <a:defRPr sz="2000">
                <a:solidFill>
                  <a:srgbClr val="000099"/>
                </a:solidFill>
                <a:latin typeface="Arial" charset="0"/>
              </a:defRPr>
            </a:lvl8pPr>
            <a:lvl9pPr marL="3886200" indent="-228600" eaLnBrk="0" fontAlgn="base" hangingPunct="0">
              <a:spcBef>
                <a:spcPct val="20000"/>
              </a:spcBef>
              <a:spcAft>
                <a:spcPct val="0"/>
              </a:spcAft>
              <a:buChar char="»"/>
              <a:defRPr sz="2000">
                <a:solidFill>
                  <a:srgbClr val="000099"/>
                </a:solidFill>
                <a:latin typeface="Arial" charset="0"/>
              </a:defRPr>
            </a:lvl9pPr>
          </a:lstStyle>
          <a:p>
            <a:pPr eaLnBrk="1" fontAlgn="base" hangingPunct="1">
              <a:spcBef>
                <a:spcPct val="0"/>
              </a:spcBef>
              <a:spcAft>
                <a:spcPct val="0"/>
              </a:spcAft>
              <a:buFontTx/>
              <a:buNone/>
            </a:pPr>
            <a:endParaRPr lang="en-US" altLang="en-US" sz="1600" b="1" smtClean="0">
              <a:solidFill>
                <a:srgbClr val="000000"/>
              </a:solidFill>
              <a:cs typeface="Arial" charset="0"/>
            </a:endParaRPr>
          </a:p>
        </p:txBody>
      </p:sp>
      <p:sp>
        <p:nvSpPr>
          <p:cNvPr id="139272" name="AutoShape 12" descr="data:image/jpeg;base64,/9j/4AAQSkZJRgABAQAAAQABAAD/2wCEAAkGBxQSEhUUExQVFRQVFBQUGBYXFxUUFxQUFRcWFhUVFBUYHCggGBolHBQUITEhJSkrLi4uFx8zODMsNygtLisBCgoKDg0OGhAQGi0kICQsLCwsLCwsLCwsLCwsLCwsLCwsLCwsLCwsLCwsLCwsLCwsLCwsLCwsLCwsLCwsLCwsLP/AABEIAMIBAwMBIgACEQEDEQH/xAAbAAABBQEBAAAAAAAAAAAAAAAEAAECAwUGB//EAEYQAAIBAgQDBgIGBwUGBwAAAAECAwARBBIhMQVBUQYTImFxgZGhBxQjUrHRFTJCYnLB8CRzgrLhCDM0kqKkFhclU7TD8f/EABoBAAMBAQEBAAAAAAAAAAAAAAABAwIEBQb/xAAsEQACAgICAQMDAwQDAAAAAAAAAQIRAyESMQQiQVETFHEyYaEVI5HwM4Gx/9oADAMBAAIRAxEAPwDy1WHSpg1WHPIU4JrNFCy9OKrtUrigCzNUr1WDUhSCyQNSBqF6ekOyzNUgaqBpwaQFytUw1UBqkDSoZcDUg1UhqlesjsuWSvQ+xOM0AvXm+auq7G4qzWrl8qNwv4KQ7PWlkqJkoTDTXAqxnrjU7Rhxp0WlqrZqqMlVGSsOY1EtZ6qZ6qeT8KFw+KzoG67joRoR8alKZVQL3ehpXqUr0M7VMokVyNQsjVbI1DyNWooGUyNQrtV0hoWU1eKMMplahpWq2RqGdqvFGGUyGhZDV8hoaQ1eKMMpJpVAmnqujJhZyaWU8zUQ5PKpZOprsMD6U4boKjoKcEnagCVSBqNuppZulAFgNPeoCkDSAtBpA1G9NmpDLaeq7096QE71INVVPeihlgatns3PZ/68qw70dwmSzip5I3FocXs9f4dPdR6UcJK5vhOI8I9K10lrwXcXR0tXsvkkqsyVWz3qlnrN2NIljsWscZLWu5Mai/l42Htp7npXIQcZswK3yFifI7X9DqPn0qjt5NMzxiOJnCKdQGsCzG5JG18wGtc7BjZCwSRTchmvuL2ZdfPXlzNdGPx1JczXLjHieniYMARsReoM9YnZzF5kKnXLWozVKUKdCUrQzNVElTY1S7VtITKXoaSiJDQshqsUYYPKaFkNXyGhXN/P51ZaMlEjUO5q+QeR+FCSNV4V7E2UsaVMaVUEY2cnanEZ5mo970FOIydzXWTskSBtrSzE7U2gpZiaLGStbc0+fpUcoG9Pm6CgCVutINUbdafN0pATpwar23p7mgCd6leq81PegCd6cGq6e9FDJ3ojBPZh60JercO2orLWgTPQ+Dz6Ct6KauP4TNoK6GCWvEz49nXBmp3lMEzG1wOZJ0AHMk0Mr0jJc25EFSeWo+etvhXJN8FbKxjydIp43xzALG8P2sjMuVpNYxvfwDnqvMHY1x8EuCswVpPVmXQ/AX251k9oiBIqDRjKCSddcwA05gfzrW4Tg2kOaRAQgyjRbMdr2AGgAW3rXa4xWNZG2vwKK3wSs1uzoQISrhrn026jka1S9ZmFwyIxIjUXNza63PW4trWkYswulz1B/WH51yvPByNPDJLRB2qlnpi1v9agzV0pECLmhpTV5121pHDnnWMmVY9e5uGNz/Blylr7UPJmrVgdJMwQ3yNlJ5BrXsDztSkhrneV8qkjo+mq0YoD9SPjWO2PuxDCxuQfXauolAFcVjSpdyrftMbe/KvQ8R8mzlzxo0L0qzEnsLUq9DicvIrM4GwpAMaclV86h3pbarowWZQu9LvCdhamENtWNIy8lFMBwnWl3nSmEd96cyAaCkMfL1p83SohCdTSL8hTAla29Pcn0psttTTXJ9KAJXttS9aYm1K3M0gJA3pXqI19KWbpQBO/SpxGxrqeFdm4wgMoLMRci5AF+Wmt62OG9l8BI2WQywltpFfMoJ2DKwOnnf8AOuH+oYXLh/J0fbzUeRicLk0FdDh5aA412blwDgPZ42/3cq/qvzt+61uXwvRHDxfU6Dr+VR8pxScmPEnLo28ML+n9aUFxftFBhzldrta+VbXA/e6Vl9o+OLho/CQZGHhX5Zm8h89q47s/GDMk2IBde8VmVtcwvrm9dRXn4vD+veXJ+n2Xydcs/wBFcI9m92q4NiJe7xaYeQRsynxLa5BuCRvlNt7fyvp4btkGjeP6kqymMsHVycr6XPdFf1deXKsbtH2nxjyliGsbhRchAt7WVdgLiwrDm4kwcOy/aFcmmYFdrWJ5+lejjw3BRaTS6+TmlPbd79zseFcfzHLMBY7Oo2/iHTzrpoYhYFTpuCDcH0POuK4bjVzkFbFrH3sL/O9aJ7yO5ia3PKdVPty9q4PJ8FS3DTOjD5PHUtnTTRh/1hc/eHhb48/ehBw8X1b5CsL/AMSOv+8Uj0sRTP2mHJvYqf5CuVeP5cVSLPL4720dKmHVeX9dda4ntZ2lGsOGNzs0g/yp18z62qji3F3lGXOQv3VuL/xE6mseOED9UfnXf4fg8ZfUy7Zz+R5VrjDSNXsc+TPGxtnsw9RoRf0/A1rcVZirCNspIHiPIE2JHxPxrIwXDzfM3wojEzsqvzuFAuNRrc+uwq2bBeX6iJ4slR4szuI4vuowt7sBlFze5Glz6EVzeHB35f1etjHxlwzkaXY7jQ3bTrsF6b0FHFm0Fd2GKjF/Puc2VtsZVvSo0ADSmqpKgJMOBqxpNiANFqsIz71aFVKqxEVjLb1ZmVdtTVTSltBU0iA1al+RjC7elTNl8zUGmvoKdYgNWoYCALelSLAaDeotIToKkqhRrvQAlS+ppF76Co3LelSLBdBvQMfQetJRfU0yJzNNmzHTagRItfQURggO8RTsXUH4i9DM1tBvTp4dee9KSuLGnTPTWYXtcXIvbnbYm3S9c9hO0i97JHIQMrsEbYEAkWbp61JuLJ3YlAAmdMuvIgkLc/dubjmfLlw+JhKsQTdjqT76/MGvH8bwVLkpnfm8hqnE9XGKYpkDkxn9m5KdRpt51l8U4mI1OUZn5AbDzY9PKuKwatbwsR6Ej8KPMEp3Yt6sT+NP+nKMtytGPurWkCtG0jl5Tma+3L08h5Vt8LwBlYC2hIHqToBUMDww7toOldPwcBXjtp9on+YV0ZcnGOvYjCPJ7Fx/g8IVYw8oZdXKZVBYbZb3Omuum/tXKTKkbOpMrBVUgkhrZibH10aus45OO9k/hZvh/Rrk52zwSHcgKSeey/zJ+dcXi5JyVy/2zqyRSVIJwfDmD6/s2PxFx8rVtd5WMMQRPpsRHp/gWtN9DXW7dWc610TlAOhF6Dk4eh5UQHps1NWHYH+i086viw6rsKsBqOanbFQxNCTW1ubW1166AD11FEFtKDxQupuL9PXl8zTa1sa7MvGSAKQL+N99BfKNvjm+FC4SO1zRHFZDna17WHTXQC503226mhsK2hq0F6bJz/UWFqVRvSqlkwGTFclFKLDk6tVioqDXeqJJy2i1VfsZ/Jc8oXQVWiF99qnFhwNWNVy4wbAj40J/Ay4uE9arCl/Smw6g65gbb61KWe+i0/fQWTaQLoN6ikZOpp44batUZJS2g2o/AEnl5LUkS2ppgoQXO9QALnypfgB7lz5VN3A0G9NJJYWFKNLamj9xjqttTTAZj5VHVz5VKR7aCjYjbTC95CjK3hXKjaaKQzNqSRckCsfjJJlYkEFiDY8hYVs8JwX9ndmbKGOhtezJYC+v7xP+GsXiUJWdr9b6/wBdQa5sT/uNX0XyL0JheC8IvWrhXvqaxYXzHyrSR+VVmjETZhkvWjw9/tY/41/zCsaF7Vo8Oazp/Gv4iuHNH0v8FoP1Ip47iB9ZYE6GNgbC/P8A1rOjhVY516hQOfhAFhb3+dP2jnInJXUtmU89HFwPW4+VNPIpaQggt3Lmw62Bt52sP6vXPig1jjXwizfqZCbTEW/hHwVa25NqwGYHEXG3hI9CorcveuqtI5/dlJa2lOW0pp1vVBfW1aSFewgtUWOlQY8quTByPYKjH2o0hlDHSoQkl0UG12F9tRcWG2xP+WtyDstO/wCzYedZr4IwzPazd2WTMdu9VCwUDcgXuT51iWRNNI1GLsw8TJ4MgOpzE7nNqSbk9aDwGFd7hQbVq4rAFS4ZluFVgVH6uxOnMjc9aJ7P4oZtQBfSwvYdN/KnHJxg3HYpq3szxwVutKurZRelU/upC+kjy+KFnNzRJZUFVzYi2i1CHDFjc16r/fo5iqYtJtXt/wBAmJbE4fEjEWm7p4whkVXKqVa65iL28I0rxyVwgsK9c/2cP9xjf7yL/I9NOxM8n4xj5sRO7SOz2eQLfZFzfqqNlGmwqtECDXep4hgpc8y7/wCY0JkLanaldj6NjspwZ+JYyPDISoa7O4F8ka6s1uZ5DzIobi+EODmlgkH2kUjRnTfKdGA81sw9RXY9i8b+ieHNxEqDNisRHBCCL/2eNg0xHk2Vh6hTWn9OvA1kfD4+KxjxKLGzDYtlLwvf95CR/hFOhWZGF+jsT4FuIR40NAqSOVGHbvB3dwy5O8tfTrtrXDyYnKoA3I5da9V/2fOKB1xeAlN1Yd6qnmrDu5gP+j51x/ZHsyP0sYZzaLAvLPOx0HdYZr3PkfB7GirC2B9oezU3D3jXEWvLAkwtewzfrob/ALSnQ+oq3sX2f/SkskQnELRxtLdoy6d2tgSXDjKddrct69I7eunGeCpj4ltJh2Zyo1KqDkmU+gyv7VxPZgHCcGxmIXSXGyJg4f7tbtMy+qlx/hFFbsLMrs/wB8diGgwbB0UZmnkQwoibF2F2IHQbmx0GttLhvZzh8s64dOKgzM2RWOFfumfYBXLjc6A87+dan0F8XgimxOExFk+tIqqW0DFbq0RPIkPceh52obt19FGJwN58KTNAhzXGksIBuCyj9cDTxLrztzoAzuCr9alXhxmEL948av3LOsklze57wFB4RbQ7m9qf6SOz31CSOKSdZJzGr2SJlXuyWUM7lz4vsyLW+FP2URf0zgiNQ04N98x1uxJ1Nzc386676YsF3vE7Zc1sDF5WPe4g/gp06ge8fRGPOinqb42ed9lsOmJxCYcy9y0jKiExGVS5uLMQ4K7Dkd/Kju1ODXh+KOGecSOhXvSsJCxhlVgVvL9obMLjT1qjsvgjHxTA7a4iLbpmFq6L6WOEZ8XxCf7k0K/9tAf51tyjVmdp0FcQ7JtBgV4g2MjMDLG6gYd857ywUZTLYG560BwFFkgXEzY3D4QGUpGkkbyd53eUswyMDa5tt713PEMB9Y7O4CG9u8+pJfpdhXOSfRQkGFlkmkLvGjstrhRoToKxkeOOmhxcn0PgewoxqSYmHiGGkjjLZ3WCayFVzNoWvoDfSsvh3ZvDy3ih4thXYq5C9zKHfw3KrnYXJttXTfQqP/RuI/x4j/46V43w7Daq4YrbmCQbgX0I2rThCK6BSk32dJhY2eRSqnVYzYa7otdjhezmIbZD76U/YmIFoDb7v5V7UuHUVwQk8raWqLT9B5PhOw0x1YgVp4b6OlvdmJ8q9JCAU4IFXWD5ZJ5W/Y5HB9i4E/YBPU61sRcJRdlHwFaTyAbVQ+KFJ48a7Fyk/cFngCgkAaA+/lXieGjkljMrgqF79nvrnmlJYgeaqir5Xr1Htjx9MPA5Js7Kyxjmz22Fee4xMmAwsYILSBWax5y3JPxa3tXJllr0nVhVdmXwpVkMzOtrKoANtxe/P0rm0+zc5blVIUtsMwOg9tvhW2QCZGVtLg/EDQ+5oTiwCrIt7LJkcE7BrZT8wDWsWm18imzWixgKg33FKubwjFkU3tcDToedKj7dE/qMDgwcS6sSalLKmyhjV/6VDaLEPhRuGlcaiMfCu5t9szS9jMhwAIuUY16n/s5L9jjf72If9L151xDFYoqQi+Wg1o7s32x4hgIjHhsNh41YhmJR2Z2AAzMWkOunprtW4S+TE18GQ2FUNIXygJJIpuwBBDsLEb3qT4CSZ4MNHGFfFd20fM927ModhbQWQt/CQeemziPpGxjPmkwXD3fcs2GDMTe9yc96Hj7c40Yo4z6vhjiLBVcxue6QLkCRL3lkFr+fiOtjatUrtsVuqOg7edp8PBMuCTAQYqHAosCvIZNGyr3mXI1twAed1NdN2T4hHxzhGIwgijgkhskcaElY7DPh3GYkgZlYexrzWHEtM0kkkK55mLMqBggZiSzWZm1JPKw8qh2Z4nj+FyyyYaJftAFOdSwyg3FgGGtCyJumDi0rKeyPFPqHE8PObqufJIDplD/Zyqw/dJJ/wivU/pSwKYfv+4/4jijRxvb9mCBftWHkxyKf4q8n7RST44tNJBDHJmJbulZDITYFmUuVvpuAN66eDisk2SfGNeSOBMOiqCLIurM377HUkeXSszyqMdBGLcth30E8X7rET8OmtknDMqm1i6i0i/4k/wAlFcf4XHFPDgYmJh4dCxYnnNiW7xif3glvTPXDYhZ0xceKwiNnR1dTYnxA8/IjQ+RrsZ5ZVjleUr3+Id5ZDtq2iqL62VQFHpUsub0Uu2bhD1HGcb4YuIBnhAWPvvq+bUXmEfea6WAOttb3Feh/Qp2rxb4lsBiCZUWJnVn8TxZCoyluam9ta4Ds9x/F4KOXDrh4MRBM+d45o+8UnQXFiLGwFa2A7RYp1eKCDDcOikFpZYYykjLrp3rMTzIFtrnaqqUYR7M8ZSfQFHjI8NxmCRSPq8eNdVP7KxCYr4f3VufYCvRvpUiKYxZSSqTYVI0k2AlhklcqG2DFJbj+E15dxnhneJGqBVyr4R5HWxrR4d214lDB9VkhixcAGUJiI+9AA2AIIJA0te9qxyjkg09DpwlYTwLhxk41g4ohmCSCYkahYh47seVttfLrW325xKzYbiM6nMkuL8LDZlijjhuOovGdawl7QY1kaOHD4fh8UmjnDxd1JIv3TKST12tufOr+06zfVcPBBGJIRlLKL2OU3ytlINjzsb61OcoxUYJ/9jpu5NHoeENuCcLJ5ScP+bqP51sdqX/sWI/un/A15Ue0XFpYEwrYOD6uojVVEci5BGRkKssoYEWBuDfTeui499Yh4WYkYzSFGDkliQrkkgFmJsoNhck2HOjPOLapozBP4I/QmL8H4h5yTj/t0ryCGArCsgOhOUjobXHyroeC/SHjOHxNhoYMPGuZs6mN2LPYK7OTJubDy6WrBn4iHjICJHmdT3cYfIMoa7DOzWJL7A200ArontaFHt2el9g3/wCH9BXsr4jzrxDsTIf7Py0FesDEi+mpry8eThORfJtI1TiemlVNifes2Sf7xt5VTJijy0HWtS8gmsZpS4nTU+1Zs2L9hQuIxgXnc1l47FeEsxsBr8K5cmdvotDGc72zxweVzoe6gdUB5zTFQrL5qPxrCnxBRVXlHHlX1Uan8aHxzhsstjnkZm1Nxkv4bDl4bfGgpJe8BB8gfMFhe/tXRGFpWak96JysQIwNAyjT56+dV8Yluq9FIPttf23+NAz4gBl8qbET5vSuiMOmRctsFZJATlva5tp1160qreU3/Vzeen86arb+BXE24+I5R4Yxf0qJxmIkNlFhQX6WZj4VA9qMhnlPI1pxr2BOw2DAy2u7ge9QniQ6GW/pQT4eVzq1vei8Pw+KMXd7msNVts12X4eLDpqQWp5OK3NoovlQ0/E4RoiX9auw/EiBooHoKzxfbQX8GhhVmtcgL8qpxKs5s0unQVnYjEYiY2FwPhR2D4SIxmlkA971lqtvsfYZGMPAtySxoD9KNM9o49L+tD4vHQ5sqgsflWxw6Yot1QD0FKuPqa2NO9B6PJHHrZTasQQiWS8khbyqjGiXEP43yr0v/KtCNIMOlz4jWOPBWux9/gKnxsca5Y0uarhZwrNJ4b2ygA6HxXJsNAPxI9azYcdJM32aWH8qJxB8JLtqpIG3QXvr5j51icOKpm8b3ZlRyoZxfXbQctK6gYpgto0A865jhLRxuWAzdL61omaaY6eFfhVJwsmmaGIgzKGke7A2FtLZgdz0/Oi+z2PteNV1BO/LWgJO7RSGYk+X9elUR4wpJnWwzbgXA+fUW976DaueULtFL0d2JyB42t5VYMYuWy87C+9tdTXNxXY3dtKN+vhdEFzXM8dM1aPMu1XCphipm7pgjTyZSdjdiVsTvoQfcVkNw+UC5jNtRpY6jfQV6l2nwbvhw5MYHeqvj0JuD57D865fDYQg5gQ2VF0UHSx3320/q1eji8m47olLAu0a3ZdSvchtCALjpXpf1zSyj3rz7gPDyzCRzZQdPOunm4jYWWuDK3y0aitbNQ4gDVjc9KDmxxfQaCs7vLC7H2oGXHkmy7VhQbNaRp4nGhfM1i8Xxo7pzIfDlNxe2nrQ+JxYU6m5rD4zis6+I6Ej3sbgfKr48PTZly9gGfEEZbnbS2ll6gfLeqlm8JItctzvoN+XpQmPnuQvqSepJufmacDwEk6XA9zf5aGu/hSI8rkCTt4tT5//AJ5U08/Sh8YRmNtReq5JK6Yx0Sb2Wd5SoalW+JizeXHog8KihpOMO+gNvShu5W/ia/pRcUsabLf1rPFfGylsuwwc9TU3wrNuwAoGfi7nRdB5VbhInbU396TTW3odro1cLg4Y9WJY1HE8dUeGNBQcsQ/aYDyFEYJYU1tc+dY4rt2zVsLwLyvrr+FV46JmNncDyoXiXaBj4U09Kbg/DJJDmfQdTS416paC/Y2eE4OCIZiMx6mheL9oHc5IRYbaUuJYiKMWLZj0FD8PxmvhUKOvOsqNvk9jv26D+FcLktnkNvWq8ViIg1r5yPhQ+OxUsvhW9utaPAuzDsMwjllJ+4jMP+YC1Lrcn/gd3pfyL9IsFsgt6VHiCExESGxJBGv7IzD3vpr+7W03ZXHsfDhTHGNSzNGDlGp0zXvblVWO7LYnElViKDLGjfaMyeBs2Qk2PisD0Fq55tcl7FY3xdHNYTFpEugux60VDipHGn5V0PCvosxW7tA38MpI+S1o476P8da0f1cD+8cf/XVnODdLZJJ0clhsMM15G9qNxIV0bINYxmsByH61/bX2NaeG+jbGrq5iJ8pL3+Kirh2SxcZt3BKtoWDoSAdL2zX0vf41LK4vp9FIGXwklkzM1gL/ACrpMVjcFhGKuXZ10NxYX9Li3veuHiSVXaNgV1JFwRoDYkX3FwfgaIxXB3x0yorqGK6sx+4ovYczYbeRqOXFy23S/YcJV7bNPtTx2DFqAkgQLbwkdOlvxvWdwfFRQy5y4IKZdLakEka33HTzrIxPZEIxVsQuYC9grA/Ogv0BobPcAAk5NtOp23ohhw8OCk6ZWU8iduJ2uJ7UYcEKE01uVfLY87rlIPwogcTTKMpF7fCvNxgGjYZtrZh5i5t7Vq8Kks9ydqovEjFelkZZm3tHWzYksNTQU2PAFh8azMTjiTYULJiAvrW44TDmEyT82NAYvFA728t/66fChJMQSapxjgLcHc2H8+f9Xq3DaRhS1ZDvPESasikLC37y/wBfOs1W3q/DT2zW+6f5flVpR0Ti9g2JfxH1qsmoM1zrvUS1WSMt2yebzpVVlpU6EaMMJqTRj9o0NLi2POmiUmlT9zVmhA6JqBfzNNieKsdAbelDmPqbU8JQHa/rWaXYWW4OFnNzf3o6YKg8TW8hQM/ECBYaUFGjOeZopy76C0jZwcqX8K+5ozHcWYLlU6+VApGsa+I0I2PF/CPc1nimzV0EYThrytmc2HnWvNiIoFsPE1ZH1oganWhVjaVr7Chxcn6noLro0Fx7SHoOgrs8B9JvEIQF+zmUafaKc1uVmUj5g1xytHEvU0G+OZzpoPKsuCl7D5Ueov8AS87IyyQKMylSVZri4tpe/U/KqOE/SosTMe6jOYRrYGRQqxrlUaqehPvXnLRkjoOtNFHGvmak/GgaWRnrEv0qodTh0Pn3h/Hu70H/AObQF8sYHrJI4HpdK8pxL5jYUTBgQBdzbypfaQ9w+rL2PRG+mCcCyxRsbblWHX98fhQeK+lDGuDrHH/AmvxJNcH3i3soozCYN5TljTMfYC/S5sL+9a+3xxW/5D6kn0EYnjMsz5mJJ1uSTz3rSwskmZShZXuMpW+bN+7bnRfCeyMgIMwyrrexDHa+hF1+ftXV4KDD4fxLYva13IZunhuvh9q48/mYoemKsvjwTluRzPaeBkEZk8UrAZgoC5dbctNtDyvespmzW11Jte51BBIJHS4F6ftHHNiJC7XI2CqRoBsSf5Vkx4aRDdQ2hvlYra3UG+lPBD+2ras3OT5VQ+MkfOc9899b8ug9LVZAbVrYvEYcqvegk20sDmHUAjcb/ChH4W0gJhIt91zZvkLW2+dWx5o1tV/4Qljd62BTYq21CSSk1LF4CWP9dCB13HxFBZy2ign0BNdUVGrTISsKia+g6E60LjDst9tT6n/SiMNh2AJIIvyOh0t+dvemPBZ3JOUakn9defvSuKdtjp1pGdnovBRggE82I8iAASPXXfyq79ATdFH+L8qukwhiRVJXOM7EC530XW1aeSLVJgotbaMR+lRvWmeCTHXKP+YVWeCzfc+a/nWlkh8ozxfwZ9Kj/wBETf8Att8qatco/IcWRRFG+tO+K6aVST0pLF1o7ERuW3ohUNNmC7UPJMTR3oC7w360SuJyjpQUYpyCaGgsU0xY86Iw0PM6VVGwFRlnJo70gsKknUeZpDEmg4kJq1mAopASsXPlRaOkY6mgBIaiSTQ1YJ0ETYtnNWqunSqI8q67mqpZy3pR3pAFpOq7anrVWIxJPOqk2ozgnD+/nSMH9Y6noo1Y+tqTaVtjVvSGwGHLEaMfJQSx9AOde1wcYgjiVe7eJAoABjYADkLgGxHnrWXgeFQwrlRQOpOrN5sx3qvF4RtTE+W/7OoGnMW2rwvK8mPkOvZHo4cX00aX/iLB3NpIr2tyBtWbjWwMtx3ii++WQg/C9crxfCza50zDrlD/ADFYDgfcX2B/AUYvDg9xk1/gcsz6aO2xGDwuXKJ2A82B/lf51zckdm0tlW9jn0OuhrOcD7g/6vzqEoFth8/zrsxYePbsjKd+xqExsPHJsb6EHY333FWHi8aDw8vPWufFvuj3F6mw2sL+g/KqPBF9sxzfsbkPHi5sVLKd/T1OlFRmFrBTlJ2U+E+wO/tWLhQQRfQedvwouXIwsQCOn9fjUpQinS1+DSk32E4rh2tw24I1Hwqv6o41FvbQ1z8+KkhchXbLyBN9PQ1OLj8o6H2qv28607J/VibZaRfvfjVWIl0a4BuvTY2tp8aCTtI3NR8D+dQl4yGzeEDNz1uNBtpRHDNew3kj8m1DjAAAQdABVwxKnnb1rB/SqfdA9CR+IqB4mv8AR/0rDwSfsP6iOk71eo+IpVzf6VX+r0qz9tL4H9VAVtKoalSr0kcjIS1FKelWkIJjFUy70qVIBhSWlSpxAIfahTSpUkNlopzSpU2IjVa70qVCAvbatPsYf7Uv8LfhSpVDyP8Ail+GUx/qR6feoXpUq+bfZ6rK2NZ/E4FKXKqT1IF/jSpV0+N2Rmclj4wOQ+FLBxgnUA6dBSpV6cf0nN7hqRAbAfAVB9qVKoMaAcXtQ2GO9KlV8f6Re5nY/celC0qVdsP0o5n2x6VKlWjI1PSpUwFSpUqYH//Z"/>
          <p:cNvSpPr>
            <a:spLocks noChangeAspect="1" noChangeArrowheads="1"/>
          </p:cNvSpPr>
          <p:nvPr/>
        </p:nvSpPr>
        <p:spPr bwMode="auto">
          <a:xfrm>
            <a:off x="75882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rgbClr val="000099"/>
                </a:solidFill>
                <a:latin typeface="Arial" charset="0"/>
              </a:defRPr>
            </a:lvl1pPr>
            <a:lvl2pPr marL="742950" indent="-285750" eaLnBrk="0" hangingPunct="0">
              <a:spcBef>
                <a:spcPct val="20000"/>
              </a:spcBef>
              <a:buChar char="–"/>
              <a:defRPr sz="2000">
                <a:solidFill>
                  <a:srgbClr val="000099"/>
                </a:solidFill>
                <a:latin typeface="Arial" charset="0"/>
              </a:defRPr>
            </a:lvl2pPr>
            <a:lvl3pPr marL="1143000" indent="-228600" eaLnBrk="0" hangingPunct="0">
              <a:spcBef>
                <a:spcPct val="20000"/>
              </a:spcBef>
              <a:buChar char="•"/>
              <a:defRPr sz="2000">
                <a:solidFill>
                  <a:srgbClr val="000099"/>
                </a:solidFill>
                <a:latin typeface="Arial" charset="0"/>
              </a:defRPr>
            </a:lvl3pPr>
            <a:lvl4pPr marL="1600200" indent="-228600" eaLnBrk="0" hangingPunct="0">
              <a:spcBef>
                <a:spcPct val="20000"/>
              </a:spcBef>
              <a:buChar char="–"/>
              <a:defRPr sz="2000">
                <a:solidFill>
                  <a:srgbClr val="000099"/>
                </a:solidFill>
                <a:latin typeface="Arial" charset="0"/>
              </a:defRPr>
            </a:lvl4pPr>
            <a:lvl5pPr marL="2057400" indent="-228600" eaLnBrk="0" hangingPunct="0">
              <a:spcBef>
                <a:spcPct val="20000"/>
              </a:spcBef>
              <a:buChar char="»"/>
              <a:defRPr sz="2000">
                <a:solidFill>
                  <a:srgbClr val="000099"/>
                </a:solidFill>
                <a:latin typeface="Arial" charset="0"/>
              </a:defRPr>
            </a:lvl5pPr>
            <a:lvl6pPr marL="2514600" indent="-228600" eaLnBrk="0" fontAlgn="base" hangingPunct="0">
              <a:spcBef>
                <a:spcPct val="20000"/>
              </a:spcBef>
              <a:spcAft>
                <a:spcPct val="0"/>
              </a:spcAft>
              <a:buChar char="»"/>
              <a:defRPr sz="2000">
                <a:solidFill>
                  <a:srgbClr val="000099"/>
                </a:solidFill>
                <a:latin typeface="Arial" charset="0"/>
              </a:defRPr>
            </a:lvl6pPr>
            <a:lvl7pPr marL="2971800" indent="-228600" eaLnBrk="0" fontAlgn="base" hangingPunct="0">
              <a:spcBef>
                <a:spcPct val="20000"/>
              </a:spcBef>
              <a:spcAft>
                <a:spcPct val="0"/>
              </a:spcAft>
              <a:buChar char="»"/>
              <a:defRPr sz="2000">
                <a:solidFill>
                  <a:srgbClr val="000099"/>
                </a:solidFill>
                <a:latin typeface="Arial" charset="0"/>
              </a:defRPr>
            </a:lvl7pPr>
            <a:lvl8pPr marL="3429000" indent="-228600" eaLnBrk="0" fontAlgn="base" hangingPunct="0">
              <a:spcBef>
                <a:spcPct val="20000"/>
              </a:spcBef>
              <a:spcAft>
                <a:spcPct val="0"/>
              </a:spcAft>
              <a:buChar char="»"/>
              <a:defRPr sz="2000">
                <a:solidFill>
                  <a:srgbClr val="000099"/>
                </a:solidFill>
                <a:latin typeface="Arial" charset="0"/>
              </a:defRPr>
            </a:lvl8pPr>
            <a:lvl9pPr marL="3886200" indent="-228600" eaLnBrk="0" fontAlgn="base" hangingPunct="0">
              <a:spcBef>
                <a:spcPct val="20000"/>
              </a:spcBef>
              <a:spcAft>
                <a:spcPct val="0"/>
              </a:spcAft>
              <a:buChar char="»"/>
              <a:defRPr sz="2000">
                <a:solidFill>
                  <a:srgbClr val="000099"/>
                </a:solidFill>
                <a:latin typeface="Arial" charset="0"/>
              </a:defRPr>
            </a:lvl9pPr>
          </a:lstStyle>
          <a:p>
            <a:pPr eaLnBrk="1" fontAlgn="base" hangingPunct="1">
              <a:spcBef>
                <a:spcPct val="0"/>
              </a:spcBef>
              <a:spcAft>
                <a:spcPct val="0"/>
              </a:spcAft>
              <a:buFontTx/>
              <a:buNone/>
            </a:pPr>
            <a:endParaRPr lang="en-US" altLang="en-US" sz="1600" b="1" smtClean="0">
              <a:solidFill>
                <a:srgbClr val="000000"/>
              </a:solidFill>
              <a:cs typeface="Arial" charset="0"/>
            </a:endParaRPr>
          </a:p>
        </p:txBody>
      </p:sp>
      <p:sp>
        <p:nvSpPr>
          <p:cNvPr id="139273" name="AutoShape 14" descr="data:image/jpeg;base64,/9j/4AAQSkZJRgABAQAAAQABAAD/2wCEAAkGBxQSEhUUExQVFRQVFBQUGBYXFxUUFxQUFRcWFhUVFBUYHCggGBolHBQUITEhJSkrLi4uFx8zODMsNygtLisBCgoKDg0OGhAQGi0kICQsLCwsLCwsLCwsLCwsLCwsLCwsLCwsLCwsLCwsLCwsLCwsLCwsLCwsLCwsLCwsLCwsLP/AABEIAMIBAwMBIgACEQEDEQH/xAAbAAABBQEBAAAAAAAAAAAAAAAEAAECAwUGB//EAEYQAAIBAgQDBgIGBwUGBwAAAAECAwARBBIhMQVBUQYTImFxgZGhBxQjUrHRFTJCYnLB8CRzgrLhCDM0kqKkFhclU7TD8f/EABoBAAMBAQEBAAAAAAAAAAAAAAABAwIEBQb/xAAsEQACAgICAQMDAwQDAAAAAAAAAQIRAyESMQQiQVETFHEyYaEVI5HwM4Gx/9oADAMBAAIRAxEAPwDy1WHSpg1WHPIU4JrNFCy9OKrtUrigCzNUr1WDUhSCyQNSBqF6ekOyzNUgaqBpwaQFytUw1UBqkDSoZcDUg1UhqlesjsuWSvQ+xOM0AvXm+auq7G4qzWrl8qNwv4KQ7PWlkqJkoTDTXAqxnrjU7Rhxp0WlqrZqqMlVGSsOY1EtZ6qZ6qeT8KFw+KzoG67joRoR8alKZVQL3ehpXqUr0M7VMokVyNQsjVbI1DyNWooGUyNQrtV0hoWU1eKMMplahpWq2RqGdqvFGGUyGhZDV8hoaQ1eKMMpJpVAmnqujJhZyaWU8zUQ5PKpZOprsMD6U4boKjoKcEnagCVSBqNuppZulAFgNPeoCkDSAtBpA1G9NmpDLaeq7096QE71INVVPeihlgatns3PZ/68qw70dwmSzip5I3FocXs9f4dPdR6UcJK5vhOI8I9K10lrwXcXR0tXsvkkqsyVWz3qlnrN2NIljsWscZLWu5Mai/l42Htp7npXIQcZswK3yFifI7X9DqPn0qjt5NMzxiOJnCKdQGsCzG5JG18wGtc7BjZCwSRTchmvuL2ZdfPXlzNdGPx1JczXLjHieniYMARsReoM9YnZzF5kKnXLWozVKUKdCUrQzNVElTY1S7VtITKXoaSiJDQshqsUYYPKaFkNXyGhXN/P51ZaMlEjUO5q+QeR+FCSNV4V7E2UsaVMaVUEY2cnanEZ5mo970FOIydzXWTskSBtrSzE7U2gpZiaLGStbc0+fpUcoG9Pm6CgCVutINUbdafN0pATpwar23p7mgCd6leq81PegCd6cGq6e9FDJ3ojBPZh60JercO2orLWgTPQ+Dz6Ct6KauP4TNoK6GCWvEz49nXBmp3lMEzG1wOZJ0AHMk0Mr0jJc25EFSeWo+etvhXJN8FbKxjydIp43xzALG8P2sjMuVpNYxvfwDnqvMHY1x8EuCswVpPVmXQ/AX251k9oiBIqDRjKCSddcwA05gfzrW4Tg2kOaRAQgyjRbMdr2AGgAW3rXa4xWNZG2vwKK3wSs1uzoQISrhrn026jka1S9ZmFwyIxIjUXNza63PW4trWkYswulz1B/WH51yvPByNPDJLRB2qlnpi1v9agzV0pECLmhpTV5121pHDnnWMmVY9e5uGNz/Blylr7UPJmrVgdJMwQ3yNlJ5BrXsDztSkhrneV8qkjo+mq0YoD9SPjWO2PuxDCxuQfXauolAFcVjSpdyrftMbe/KvQ8R8mzlzxo0L0qzEnsLUq9DicvIrM4GwpAMaclV86h3pbarowWZQu9LvCdhamENtWNIy8lFMBwnWl3nSmEd96cyAaCkMfL1p83SohCdTSL8hTAla29Pcn0psttTTXJ9KAJXttS9aYm1K3M0gJA3pXqI19KWbpQBO/SpxGxrqeFdm4wgMoLMRci5AF+Wmt62OG9l8BI2WQywltpFfMoJ2DKwOnnf8AOuH+oYXLh/J0fbzUeRicLk0FdDh5aA412blwDgPZ42/3cq/qvzt+61uXwvRHDxfU6Dr+VR8pxScmPEnLo28ML+n9aUFxftFBhzldrta+VbXA/e6Vl9o+OLho/CQZGHhX5Zm8h89q47s/GDMk2IBde8VmVtcwvrm9dRXn4vD+veXJ+n2Xydcs/wBFcI9m92q4NiJe7xaYeQRsynxLa5BuCRvlNt7fyvp4btkGjeP6kqymMsHVycr6XPdFf1deXKsbtH2nxjyliGsbhRchAt7WVdgLiwrDm4kwcOy/aFcmmYFdrWJ5+lejjw3BRaTS6+TmlPbd79zseFcfzHLMBY7Oo2/iHTzrpoYhYFTpuCDcH0POuK4bjVzkFbFrH3sL/O9aJ7yO5ia3PKdVPty9q4PJ8FS3DTOjD5PHUtnTTRh/1hc/eHhb48/ehBw8X1b5CsL/AMSOv+8Uj0sRTP2mHJvYqf5CuVeP5cVSLPL4720dKmHVeX9dda4ntZ2lGsOGNzs0g/yp18z62qji3F3lGXOQv3VuL/xE6mseOED9UfnXf4fg8ZfUy7Zz+R5VrjDSNXsc+TPGxtnsw9RoRf0/A1rcVZirCNspIHiPIE2JHxPxrIwXDzfM3wojEzsqvzuFAuNRrc+uwq2bBeX6iJ4slR4szuI4vuowt7sBlFze5Glz6EVzeHB35f1etjHxlwzkaXY7jQ3bTrsF6b0FHFm0Fd2GKjF/Puc2VtsZVvSo0ADSmqpKgJMOBqxpNiANFqsIz71aFVKqxEVjLb1ZmVdtTVTSltBU0iA1al+RjC7elTNl8zUGmvoKdYgNWoYCALelSLAaDeotIToKkqhRrvQAlS+ppF76Co3LelSLBdBvQMfQetJRfU0yJzNNmzHTagRItfQURggO8RTsXUH4i9DM1tBvTp4dee9KSuLGnTPTWYXtcXIvbnbYm3S9c9hO0i97JHIQMrsEbYEAkWbp61JuLJ3YlAAmdMuvIgkLc/dubjmfLlw+JhKsQTdjqT76/MGvH8bwVLkpnfm8hqnE9XGKYpkDkxn9m5KdRpt51l8U4mI1OUZn5AbDzY9PKuKwatbwsR6Ej8KPMEp3Yt6sT+NP+nKMtytGPurWkCtG0jl5Tma+3L08h5Vt8LwBlYC2hIHqToBUMDww7toOldPwcBXjtp9on+YV0ZcnGOvYjCPJ7Fx/g8IVYw8oZdXKZVBYbZb3Omuum/tXKTKkbOpMrBVUgkhrZibH10aus45OO9k/hZvh/Rrk52zwSHcgKSeey/zJ+dcXi5JyVy/2zqyRSVIJwfDmD6/s2PxFx8rVtd5WMMQRPpsRHp/gWtN9DXW7dWc610TlAOhF6Dk4eh5UQHps1NWHYH+i086viw6rsKsBqOanbFQxNCTW1ubW1166AD11FEFtKDxQupuL9PXl8zTa1sa7MvGSAKQL+N99BfKNvjm+FC4SO1zRHFZDna17WHTXQC503226mhsK2hq0F6bJz/UWFqVRvSqlkwGTFclFKLDk6tVioqDXeqJJy2i1VfsZ/Jc8oXQVWiF99qnFhwNWNVy4wbAj40J/Ay4uE9arCl/Smw6g65gbb61KWe+i0/fQWTaQLoN6ikZOpp44batUZJS2g2o/AEnl5LUkS2ppgoQXO9QALnypfgB7lz5VN3A0G9NJJYWFKNLamj9xjqttTTAZj5VHVz5VKR7aCjYjbTC95CjK3hXKjaaKQzNqSRckCsfjJJlYkEFiDY8hYVs8JwX9ndmbKGOhtezJYC+v7xP+GsXiUJWdr9b6/wBdQa5sT/uNX0XyL0JheC8IvWrhXvqaxYXzHyrSR+VVmjETZhkvWjw9/tY/41/zCsaF7Vo8Oazp/Gv4iuHNH0v8FoP1Ip47iB9ZYE6GNgbC/P8A1rOjhVY516hQOfhAFhb3+dP2jnInJXUtmU89HFwPW4+VNPIpaQggt3Lmw62Bt52sP6vXPig1jjXwizfqZCbTEW/hHwVa25NqwGYHEXG3hI9CorcveuqtI5/dlJa2lOW0pp1vVBfW1aSFewgtUWOlQY8quTByPYKjH2o0hlDHSoQkl0UG12F9tRcWG2xP+WtyDstO/wCzYedZr4IwzPazd2WTMdu9VCwUDcgXuT51iWRNNI1GLsw8TJ4MgOpzE7nNqSbk9aDwGFd7hQbVq4rAFS4ZluFVgVH6uxOnMjc9aJ7P4oZtQBfSwvYdN/KnHJxg3HYpq3szxwVutKurZRelU/upC+kjy+KFnNzRJZUFVzYi2i1CHDFjc16r/fo5iqYtJtXt/wBAmJbE4fEjEWm7p4whkVXKqVa65iL28I0rxyVwgsK9c/2cP9xjf7yL/I9NOxM8n4xj5sRO7SOz2eQLfZFzfqqNlGmwqtECDXep4hgpc8y7/wCY0JkLanaldj6NjspwZ+JYyPDISoa7O4F8ka6s1uZ5DzIobi+EODmlgkH2kUjRnTfKdGA81sw9RXY9i8b+ieHNxEqDNisRHBCCL/2eNg0xHk2Vh6hTWn9OvA1kfD4+KxjxKLGzDYtlLwvf95CR/hFOhWZGF+jsT4FuIR40NAqSOVGHbvB3dwy5O8tfTrtrXDyYnKoA3I5da9V/2fOKB1xeAlN1Yd6qnmrDu5gP+j51x/ZHsyP0sYZzaLAvLPOx0HdYZr3PkfB7GirC2B9oezU3D3jXEWvLAkwtewzfrob/ALSnQ+oq3sX2f/SkskQnELRxtLdoy6d2tgSXDjKddrct69I7eunGeCpj4ltJh2Zyo1KqDkmU+gyv7VxPZgHCcGxmIXSXGyJg4f7tbtMy+qlx/hFFbsLMrs/wB8diGgwbB0UZmnkQwoibF2F2IHQbmx0GttLhvZzh8s64dOKgzM2RWOFfumfYBXLjc6A87+dan0F8XgimxOExFk+tIqqW0DFbq0RPIkPceh52obt19FGJwN58KTNAhzXGksIBuCyj9cDTxLrztzoAzuCr9alXhxmEL948av3LOsklze57wFB4RbQ7m9qf6SOz31CSOKSdZJzGr2SJlXuyWUM7lz4vsyLW+FP2URf0zgiNQ04N98x1uxJ1Nzc386676YsF3vE7Zc1sDF5WPe4g/gp06ge8fRGPOinqb42ed9lsOmJxCYcy9y0jKiExGVS5uLMQ4K7Dkd/Kju1ODXh+KOGecSOhXvSsJCxhlVgVvL9obMLjT1qjsvgjHxTA7a4iLbpmFq6L6WOEZ8XxCf7k0K/9tAf51tyjVmdp0FcQ7JtBgV4g2MjMDLG6gYd857ywUZTLYG560BwFFkgXEzY3D4QGUpGkkbyd53eUswyMDa5tt713PEMB9Y7O4CG9u8+pJfpdhXOSfRQkGFlkmkLvGjstrhRoToKxkeOOmhxcn0PgewoxqSYmHiGGkjjLZ3WCayFVzNoWvoDfSsvh3ZvDy3ih4thXYq5C9zKHfw3KrnYXJttXTfQqP/RuI/x4j/46V43w7Daq4YrbmCQbgX0I2rThCK6BSk32dJhY2eRSqnVYzYa7otdjhezmIbZD76U/YmIFoDb7v5V7UuHUVwQk8raWqLT9B5PhOw0x1YgVp4b6OlvdmJ8q9JCAU4IFXWD5ZJ5W/Y5HB9i4E/YBPU61sRcJRdlHwFaTyAbVQ+KFJ48a7Fyk/cFngCgkAaA+/lXieGjkljMrgqF79nvrnmlJYgeaqir5Xr1Htjx9MPA5Js7Kyxjmz22Fee4xMmAwsYILSBWax5y3JPxa3tXJllr0nVhVdmXwpVkMzOtrKoANtxe/P0rm0+zc5blVIUtsMwOg9tvhW2QCZGVtLg/EDQ+5oTiwCrIt7LJkcE7BrZT8wDWsWm18imzWixgKg33FKubwjFkU3tcDToedKj7dE/qMDgwcS6sSalLKmyhjV/6VDaLEPhRuGlcaiMfCu5t9szS9jMhwAIuUY16n/s5L9jjf72If9L151xDFYoqQi+Wg1o7s32x4hgIjHhsNh41YhmJR2Z2AAzMWkOunprtW4S+TE18GQ2FUNIXygJJIpuwBBDsLEb3qT4CSZ4MNHGFfFd20fM927ModhbQWQt/CQeemziPpGxjPmkwXD3fcs2GDMTe9yc96Hj7c40Yo4z6vhjiLBVcxue6QLkCRL3lkFr+fiOtjatUrtsVuqOg7edp8PBMuCTAQYqHAosCvIZNGyr3mXI1twAed1NdN2T4hHxzhGIwgijgkhskcaElY7DPh3GYkgZlYexrzWHEtM0kkkK55mLMqBggZiSzWZm1JPKw8qh2Z4nj+FyyyYaJftAFOdSwyg3FgGGtCyJumDi0rKeyPFPqHE8PObqufJIDplD/Zyqw/dJJ/wivU/pSwKYfv+4/4jijRxvb9mCBftWHkxyKf4q8n7RST44tNJBDHJmJbulZDITYFmUuVvpuAN66eDisk2SfGNeSOBMOiqCLIurM377HUkeXSszyqMdBGLcth30E8X7rET8OmtknDMqm1i6i0i/4k/wAlFcf4XHFPDgYmJh4dCxYnnNiW7xif3glvTPXDYhZ0xceKwiNnR1dTYnxA8/IjQ+RrsZ5ZVjleUr3+Id5ZDtq2iqL62VQFHpUsub0Uu2bhD1HGcb4YuIBnhAWPvvq+bUXmEfea6WAOttb3Feh/Qp2rxb4lsBiCZUWJnVn8TxZCoyluam9ta4Ds9x/F4KOXDrh4MRBM+d45o+8UnQXFiLGwFa2A7RYp1eKCDDcOikFpZYYykjLrp3rMTzIFtrnaqqUYR7M8ZSfQFHjI8NxmCRSPq8eNdVP7KxCYr4f3VufYCvRvpUiKYxZSSqTYVI0k2AlhklcqG2DFJbj+E15dxnhneJGqBVyr4R5HWxrR4d214lDB9VkhixcAGUJiI+9AA2AIIJA0te9qxyjkg09DpwlYTwLhxk41g4ohmCSCYkahYh47seVttfLrW325xKzYbiM6nMkuL8LDZlijjhuOovGdawl7QY1kaOHD4fh8UmjnDxd1JIv3TKST12tufOr+06zfVcPBBGJIRlLKL2OU3ytlINjzsb61OcoxUYJ/9jpu5NHoeENuCcLJ5ScP+bqP51sdqX/sWI/un/A15Ue0XFpYEwrYOD6uojVVEci5BGRkKssoYEWBuDfTeui499Yh4WYkYzSFGDkliQrkkgFmJsoNhck2HOjPOLapozBP4I/QmL8H4h5yTj/t0ryCGArCsgOhOUjobXHyroeC/SHjOHxNhoYMPGuZs6mN2LPYK7OTJubDy6WrBn4iHjICJHmdT3cYfIMoa7DOzWJL7A200ArontaFHt2el9g3/wCH9BXsr4jzrxDsTIf7Py0FesDEi+mpry8eThORfJtI1TiemlVNifes2Sf7xt5VTJijy0HWtS8gmsZpS4nTU+1Zs2L9hQuIxgXnc1l47FeEsxsBr8K5cmdvotDGc72zxweVzoe6gdUB5zTFQrL5qPxrCnxBRVXlHHlX1Uan8aHxzhsstjnkZm1Nxkv4bDl4bfGgpJe8BB8gfMFhe/tXRGFpWak96JysQIwNAyjT56+dV8Yluq9FIPttf23+NAz4gBl8qbET5vSuiMOmRctsFZJATlva5tp1160qreU3/Vzeen86arb+BXE24+I5R4Yxf0qJxmIkNlFhQX6WZj4VA9qMhnlPI1pxr2BOw2DAy2u7ge9QniQ6GW/pQT4eVzq1vei8Pw+KMXd7msNVts12X4eLDpqQWp5OK3NoovlQ0/E4RoiX9auw/EiBooHoKzxfbQX8GhhVmtcgL8qpxKs5s0unQVnYjEYiY2FwPhR2D4SIxmlkA971lqtvsfYZGMPAtySxoD9KNM9o49L+tD4vHQ5sqgsflWxw6Yot1QD0FKuPqa2NO9B6PJHHrZTasQQiWS8khbyqjGiXEP43yr0v/KtCNIMOlz4jWOPBWux9/gKnxsca5Y0uarhZwrNJ4b2ygA6HxXJsNAPxI9azYcdJM32aWH8qJxB8JLtqpIG3QXvr5j51icOKpm8b3ZlRyoZxfXbQctK6gYpgto0A865jhLRxuWAzdL61omaaY6eFfhVJwsmmaGIgzKGke7A2FtLZgdz0/Oi+z2PteNV1BO/LWgJO7RSGYk+X9elUR4wpJnWwzbgXA+fUW976DaueULtFL0d2JyB42t5VYMYuWy87C+9tdTXNxXY3dtKN+vhdEFzXM8dM1aPMu1XCphipm7pgjTyZSdjdiVsTvoQfcVkNw+UC5jNtRpY6jfQV6l2nwbvhw5MYHeqvj0JuD57D865fDYQg5gQ2VF0UHSx3320/q1eji8m47olLAu0a3ZdSvchtCALjpXpf1zSyj3rz7gPDyzCRzZQdPOunm4jYWWuDK3y0aitbNQ4gDVjc9KDmxxfQaCs7vLC7H2oGXHkmy7VhQbNaRp4nGhfM1i8Xxo7pzIfDlNxe2nrQ+JxYU6m5rD4zis6+I6Ej3sbgfKr48PTZly9gGfEEZbnbS2ll6gfLeqlm8JItctzvoN+XpQmPnuQvqSepJufmacDwEk6XA9zf5aGu/hSI8rkCTt4tT5//AJ5U08/Sh8YRmNtReq5JK6Yx0Sb2Wd5SoalW+JizeXHog8KihpOMO+gNvShu5W/ia/pRcUsabLf1rPFfGylsuwwc9TU3wrNuwAoGfi7nRdB5VbhInbU396TTW3odro1cLg4Y9WJY1HE8dUeGNBQcsQ/aYDyFEYJYU1tc+dY4rt2zVsLwLyvrr+FV46JmNncDyoXiXaBj4U09Kbg/DJJDmfQdTS416paC/Y2eE4OCIZiMx6mheL9oHc5IRYbaUuJYiKMWLZj0FD8PxmvhUKOvOsqNvk9jv26D+FcLktnkNvWq8ViIg1r5yPhQ+OxUsvhW9utaPAuzDsMwjllJ+4jMP+YC1Lrcn/gd3pfyL9IsFsgt6VHiCExESGxJBGv7IzD3vpr+7W03ZXHsfDhTHGNSzNGDlGp0zXvblVWO7LYnElViKDLGjfaMyeBs2Qk2PisD0Fq55tcl7FY3xdHNYTFpEugux60VDipHGn5V0PCvosxW7tA38MpI+S1o476P8da0f1cD+8cf/XVnODdLZJJ0clhsMM15G9qNxIV0bINYxmsByH61/bX2NaeG+jbGrq5iJ8pL3+Kirh2SxcZt3BKtoWDoSAdL2zX0vf41LK4vp9FIGXwklkzM1gL/ACrpMVjcFhGKuXZ10NxYX9Li3veuHiSVXaNgV1JFwRoDYkX3FwfgaIxXB3x0yorqGK6sx+4ovYczYbeRqOXFy23S/YcJV7bNPtTx2DFqAkgQLbwkdOlvxvWdwfFRQy5y4IKZdLakEka33HTzrIxPZEIxVsQuYC9grA/Ogv0BobPcAAk5NtOp23ohhw8OCk6ZWU8iduJ2uJ7UYcEKE01uVfLY87rlIPwogcTTKMpF7fCvNxgGjYZtrZh5i5t7Vq8Kks9ydqovEjFelkZZm3tHWzYksNTQU2PAFh8azMTjiTYULJiAvrW44TDmEyT82NAYvFA728t/66fChJMQSapxjgLcHc2H8+f9Xq3DaRhS1ZDvPESasikLC37y/wBfOs1W3q/DT2zW+6f5flVpR0Ti9g2JfxH1qsmoM1zrvUS1WSMt2yebzpVVlpU6EaMMJqTRj9o0NLi2POmiUmlT9zVmhA6JqBfzNNieKsdAbelDmPqbU8JQHa/rWaXYWW4OFnNzf3o6YKg8TW8hQM/ECBYaUFGjOeZopy76C0jZwcqX8K+5ozHcWYLlU6+VApGsa+I0I2PF/CPc1nimzV0EYThrytmc2HnWvNiIoFsPE1ZH1oganWhVjaVr7Chxcn6noLro0Fx7SHoOgrs8B9JvEIQF+zmUafaKc1uVmUj5g1xytHEvU0G+OZzpoPKsuCl7D5Ueov8AS87IyyQKMylSVZri4tpe/U/KqOE/SosTMe6jOYRrYGRQqxrlUaqehPvXnLRkjoOtNFHGvmak/GgaWRnrEv0qodTh0Pn3h/Hu70H/AObQF8sYHrJI4HpdK8pxL5jYUTBgQBdzbypfaQ9w+rL2PRG+mCcCyxRsbblWHX98fhQeK+lDGuDrHH/AmvxJNcH3i3soozCYN5TljTMfYC/S5sL+9a+3xxW/5D6kn0EYnjMsz5mJJ1uSTz3rSwskmZShZXuMpW+bN+7bnRfCeyMgIMwyrrexDHa+hF1+ftXV4KDD4fxLYva13IZunhuvh9q48/mYoemKsvjwTluRzPaeBkEZk8UrAZgoC5dbctNtDyvespmzW11Jte51BBIJHS4F6ftHHNiJC7XI2CqRoBsSf5Vkx4aRDdQ2hvlYra3UG+lPBD+2ras3OT5VQ+MkfOc9899b8ug9LVZAbVrYvEYcqvegk20sDmHUAjcb/ChH4W0gJhIt91zZvkLW2+dWx5o1tV/4Qljd62BTYq21CSSk1LF4CWP9dCB13HxFBZy2ign0BNdUVGrTISsKia+g6E60LjDst9tT6n/SiMNh2AJIIvyOh0t+dvemPBZ3JOUakn9defvSuKdtjp1pGdnovBRggE82I8iAASPXXfyq79ATdFH+L8qukwhiRVJXOM7EC530XW1aeSLVJgotbaMR+lRvWmeCTHXKP+YVWeCzfc+a/nWlkh8ozxfwZ9Kj/wBETf8Att8qatco/IcWRRFG+tO+K6aVST0pLF1o7ERuW3ohUNNmC7UPJMTR3oC7w360SuJyjpQUYpyCaGgsU0xY86Iw0PM6VVGwFRlnJo70gsKknUeZpDEmg4kJq1mAopASsXPlRaOkY6mgBIaiSTQ1YJ0ETYtnNWqunSqI8q67mqpZy3pR3pAFpOq7anrVWIxJPOqk2ozgnD+/nSMH9Y6noo1Y+tqTaVtjVvSGwGHLEaMfJQSx9AOde1wcYgjiVe7eJAoABjYADkLgGxHnrWXgeFQwrlRQOpOrN5sx3qvF4RtTE+W/7OoGnMW2rwvK8mPkOvZHo4cX00aX/iLB3NpIr2tyBtWbjWwMtx3ii++WQg/C9crxfCza50zDrlD/ADFYDgfcX2B/AUYvDg9xk1/gcsz6aO2xGDwuXKJ2A82B/lf51zckdm0tlW9jn0OuhrOcD7g/6vzqEoFth8/zrsxYePbsjKd+xqExsPHJsb6EHY333FWHi8aDw8vPWufFvuj3F6mw2sL+g/KqPBF9sxzfsbkPHi5sVLKd/T1OlFRmFrBTlJ2U+E+wO/tWLhQQRfQedvwouXIwsQCOn9fjUpQinS1+DSk32E4rh2tw24I1Hwqv6o41FvbQ1z8+KkhchXbLyBN9PQ1OLj8o6H2qv28607J/VibZaRfvfjVWIl0a4BuvTY2tp8aCTtI3NR8D+dQl4yGzeEDNz1uNBtpRHDNew3kj8m1DjAAAQdABVwxKnnb1rB/SqfdA9CR+IqB4mv8AR/0rDwSfsP6iOk71eo+IpVzf6VX+r0qz9tL4H9VAVtKoalSr0kcjIS1FKelWkIJjFUy70qVIBhSWlSpxAIfahTSpUkNlopzSpU2IjVa70qVCAvbatPsYf7Uv8LfhSpVDyP8Ail+GUx/qR6feoXpUq+bfZ6rK2NZ/E4FKXKqT1IF/jSpV0+N2Rmclj4wOQ+FLBxgnUA6dBSpV6cf0nN7hqRAbAfAVB9qVKoMaAcXtQ2GO9KlV8f6Re5nY/celC0qVdsP0o5n2x6VKlWjI1PSpUwFSpUqYH//Z"/>
          <p:cNvSpPr>
            <a:spLocks noChangeAspect="1" noChangeArrowheads="1"/>
          </p:cNvSpPr>
          <p:nvPr/>
        </p:nvSpPr>
        <p:spPr bwMode="auto">
          <a:xfrm>
            <a:off x="91122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rgbClr val="000099"/>
                </a:solidFill>
                <a:latin typeface="Arial" charset="0"/>
              </a:defRPr>
            </a:lvl1pPr>
            <a:lvl2pPr marL="742950" indent="-285750" eaLnBrk="0" hangingPunct="0">
              <a:spcBef>
                <a:spcPct val="20000"/>
              </a:spcBef>
              <a:buChar char="–"/>
              <a:defRPr sz="2000">
                <a:solidFill>
                  <a:srgbClr val="000099"/>
                </a:solidFill>
                <a:latin typeface="Arial" charset="0"/>
              </a:defRPr>
            </a:lvl2pPr>
            <a:lvl3pPr marL="1143000" indent="-228600" eaLnBrk="0" hangingPunct="0">
              <a:spcBef>
                <a:spcPct val="20000"/>
              </a:spcBef>
              <a:buChar char="•"/>
              <a:defRPr sz="2000">
                <a:solidFill>
                  <a:srgbClr val="000099"/>
                </a:solidFill>
                <a:latin typeface="Arial" charset="0"/>
              </a:defRPr>
            </a:lvl3pPr>
            <a:lvl4pPr marL="1600200" indent="-228600" eaLnBrk="0" hangingPunct="0">
              <a:spcBef>
                <a:spcPct val="20000"/>
              </a:spcBef>
              <a:buChar char="–"/>
              <a:defRPr sz="2000">
                <a:solidFill>
                  <a:srgbClr val="000099"/>
                </a:solidFill>
                <a:latin typeface="Arial" charset="0"/>
              </a:defRPr>
            </a:lvl4pPr>
            <a:lvl5pPr marL="2057400" indent="-228600" eaLnBrk="0" hangingPunct="0">
              <a:spcBef>
                <a:spcPct val="20000"/>
              </a:spcBef>
              <a:buChar char="»"/>
              <a:defRPr sz="2000">
                <a:solidFill>
                  <a:srgbClr val="000099"/>
                </a:solidFill>
                <a:latin typeface="Arial" charset="0"/>
              </a:defRPr>
            </a:lvl5pPr>
            <a:lvl6pPr marL="2514600" indent="-228600" eaLnBrk="0" fontAlgn="base" hangingPunct="0">
              <a:spcBef>
                <a:spcPct val="20000"/>
              </a:spcBef>
              <a:spcAft>
                <a:spcPct val="0"/>
              </a:spcAft>
              <a:buChar char="»"/>
              <a:defRPr sz="2000">
                <a:solidFill>
                  <a:srgbClr val="000099"/>
                </a:solidFill>
                <a:latin typeface="Arial" charset="0"/>
              </a:defRPr>
            </a:lvl6pPr>
            <a:lvl7pPr marL="2971800" indent="-228600" eaLnBrk="0" fontAlgn="base" hangingPunct="0">
              <a:spcBef>
                <a:spcPct val="20000"/>
              </a:spcBef>
              <a:spcAft>
                <a:spcPct val="0"/>
              </a:spcAft>
              <a:buChar char="»"/>
              <a:defRPr sz="2000">
                <a:solidFill>
                  <a:srgbClr val="000099"/>
                </a:solidFill>
                <a:latin typeface="Arial" charset="0"/>
              </a:defRPr>
            </a:lvl7pPr>
            <a:lvl8pPr marL="3429000" indent="-228600" eaLnBrk="0" fontAlgn="base" hangingPunct="0">
              <a:spcBef>
                <a:spcPct val="20000"/>
              </a:spcBef>
              <a:spcAft>
                <a:spcPct val="0"/>
              </a:spcAft>
              <a:buChar char="»"/>
              <a:defRPr sz="2000">
                <a:solidFill>
                  <a:srgbClr val="000099"/>
                </a:solidFill>
                <a:latin typeface="Arial" charset="0"/>
              </a:defRPr>
            </a:lvl8pPr>
            <a:lvl9pPr marL="3886200" indent="-228600" eaLnBrk="0" fontAlgn="base" hangingPunct="0">
              <a:spcBef>
                <a:spcPct val="20000"/>
              </a:spcBef>
              <a:spcAft>
                <a:spcPct val="0"/>
              </a:spcAft>
              <a:buChar char="»"/>
              <a:defRPr sz="2000">
                <a:solidFill>
                  <a:srgbClr val="000099"/>
                </a:solidFill>
                <a:latin typeface="Arial" charset="0"/>
              </a:defRPr>
            </a:lvl9pPr>
          </a:lstStyle>
          <a:p>
            <a:pPr eaLnBrk="1" fontAlgn="base" hangingPunct="1">
              <a:spcBef>
                <a:spcPct val="0"/>
              </a:spcBef>
              <a:spcAft>
                <a:spcPct val="0"/>
              </a:spcAft>
              <a:buFontTx/>
              <a:buNone/>
            </a:pPr>
            <a:endParaRPr lang="en-US" altLang="en-US" sz="1600" b="1" smtClean="0">
              <a:solidFill>
                <a:srgbClr val="000000"/>
              </a:solidFill>
              <a:cs typeface="Arial" charset="0"/>
            </a:endParaRPr>
          </a:p>
        </p:txBody>
      </p:sp>
      <p:sp>
        <p:nvSpPr>
          <p:cNvPr id="11" name="Rectangle 3"/>
          <p:cNvSpPr txBox="1">
            <a:spLocks noChangeArrowheads="1"/>
          </p:cNvSpPr>
          <p:nvPr/>
        </p:nvSpPr>
        <p:spPr bwMode="auto">
          <a:xfrm>
            <a:off x="782637" y="942003"/>
            <a:ext cx="8361363" cy="5486400"/>
          </a:xfrm>
          <a:prstGeom prst="rect">
            <a:avLst/>
          </a:prstGeom>
          <a:noFill/>
          <a:ln w="9525">
            <a:noFill/>
            <a:miter lim="800000"/>
            <a:headEnd/>
            <a:tailEnd/>
          </a:ln>
        </p:spPr>
        <p:txBody>
          <a:bodyPr/>
          <a:lstStyle/>
          <a:p>
            <a:pPr eaLnBrk="0" fontAlgn="base" hangingPunct="0">
              <a:spcBef>
                <a:spcPct val="20000"/>
              </a:spcBef>
              <a:spcAft>
                <a:spcPct val="0"/>
              </a:spcAft>
              <a:defRPr/>
            </a:pPr>
            <a:r>
              <a:rPr lang="en-US" sz="2800" b="1" kern="0" dirty="0" smtClean="0"/>
              <a:t>                                 </a:t>
            </a:r>
          </a:p>
          <a:p>
            <a:pPr eaLnBrk="0" fontAlgn="base" hangingPunct="0">
              <a:spcBef>
                <a:spcPct val="20000"/>
              </a:spcBef>
              <a:spcAft>
                <a:spcPct val="0"/>
              </a:spcAft>
              <a:defRPr/>
            </a:pPr>
            <a:endParaRPr lang="en-US" sz="2800" b="1" kern="0" dirty="0" smtClean="0">
              <a:solidFill>
                <a:srgbClr val="FF0000"/>
              </a:solidFill>
            </a:endParaRPr>
          </a:p>
          <a:p>
            <a:pPr eaLnBrk="0" fontAlgn="base" hangingPunct="0">
              <a:spcBef>
                <a:spcPct val="20000"/>
              </a:spcBef>
              <a:spcAft>
                <a:spcPct val="0"/>
              </a:spcAft>
              <a:defRPr/>
            </a:pPr>
            <a:r>
              <a:rPr lang="en-US" sz="2800" b="1" kern="0" dirty="0" smtClean="0"/>
              <a:t>                  		</a:t>
            </a:r>
            <a:endParaRPr lang="en-US" sz="2800" b="1" u="sng" kern="0" dirty="0" smtClean="0"/>
          </a:p>
        </p:txBody>
      </p:sp>
      <p:grpSp>
        <p:nvGrpSpPr>
          <p:cNvPr id="21" name="Group 20"/>
          <p:cNvGrpSpPr/>
          <p:nvPr/>
        </p:nvGrpSpPr>
        <p:grpSpPr>
          <a:xfrm>
            <a:off x="636946" y="1944980"/>
            <a:ext cx="8087954" cy="1373860"/>
            <a:chOff x="651693" y="1582915"/>
            <a:chExt cx="8087954" cy="1373860"/>
          </a:xfrm>
        </p:grpSpPr>
        <p:cxnSp>
          <p:nvCxnSpPr>
            <p:cNvPr id="4" name="Straight Arrow Connector 3"/>
            <p:cNvCxnSpPr/>
            <p:nvPr/>
          </p:nvCxnSpPr>
          <p:spPr bwMode="auto">
            <a:xfrm>
              <a:off x="1063625" y="2362200"/>
              <a:ext cx="7661275" cy="3965"/>
            </a:xfrm>
            <a:prstGeom prst="straightConnector1">
              <a:avLst/>
            </a:prstGeom>
            <a:solidFill>
              <a:schemeClr val="accent1"/>
            </a:solidFill>
            <a:ln w="50800" cap="flat" cmpd="sng" algn="ctr">
              <a:solidFill>
                <a:schemeClr val="tx1"/>
              </a:solidFill>
              <a:prstDash val="solid"/>
              <a:round/>
              <a:headEnd type="none" w="med" len="med"/>
              <a:tailEnd type="arrow"/>
            </a:ln>
            <a:effectLst/>
          </p:spPr>
        </p:cxnSp>
        <p:cxnSp>
          <p:nvCxnSpPr>
            <p:cNvPr id="7" name="Straight Connector 6"/>
            <p:cNvCxnSpPr/>
            <p:nvPr/>
          </p:nvCxnSpPr>
          <p:spPr bwMode="auto">
            <a:xfrm>
              <a:off x="1070999" y="1613244"/>
              <a:ext cx="0" cy="939456"/>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2482438" y="1606742"/>
              <a:ext cx="0" cy="945958"/>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3733800" y="1613244"/>
              <a:ext cx="0" cy="939456"/>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8236870" y="1613244"/>
              <a:ext cx="1" cy="939456"/>
            </a:xfrm>
            <a:prstGeom prst="line">
              <a:avLst/>
            </a:prstGeom>
            <a:solidFill>
              <a:schemeClr val="accent1"/>
            </a:solidFill>
            <a:ln w="50800" cap="flat" cmpd="sng" algn="ctr">
              <a:solidFill>
                <a:schemeClr val="tx1"/>
              </a:solidFill>
              <a:prstDash val="solid"/>
              <a:round/>
              <a:headEnd type="none" w="med" len="med"/>
              <a:tailEnd type="none" w="med" len="med"/>
            </a:ln>
            <a:effectLst/>
          </p:spPr>
        </p:cxnSp>
        <p:sp>
          <p:nvSpPr>
            <p:cNvPr id="9" name="TextBox 8"/>
            <p:cNvSpPr txBox="1"/>
            <p:nvPr/>
          </p:nvSpPr>
          <p:spPr>
            <a:xfrm>
              <a:off x="651693" y="2552700"/>
              <a:ext cx="1005553" cy="400110"/>
            </a:xfrm>
            <a:prstGeom prst="rect">
              <a:avLst/>
            </a:prstGeom>
            <a:noFill/>
          </p:spPr>
          <p:txBody>
            <a:bodyPr wrap="square" rtlCol="0">
              <a:spAutoFit/>
            </a:bodyPr>
            <a:lstStyle/>
            <a:p>
              <a:r>
                <a:rPr lang="en-US" sz="2000" dirty="0" smtClean="0"/>
                <a:t>4/1/15</a:t>
              </a:r>
              <a:endParaRPr lang="en-US" sz="2000" dirty="0"/>
            </a:p>
          </p:txBody>
        </p:sp>
        <p:sp>
          <p:nvSpPr>
            <p:cNvPr id="23" name="TextBox 22"/>
            <p:cNvSpPr txBox="1"/>
            <p:nvPr/>
          </p:nvSpPr>
          <p:spPr>
            <a:xfrm>
              <a:off x="2126019" y="2552700"/>
              <a:ext cx="1005553" cy="400110"/>
            </a:xfrm>
            <a:prstGeom prst="rect">
              <a:avLst/>
            </a:prstGeom>
            <a:noFill/>
          </p:spPr>
          <p:txBody>
            <a:bodyPr wrap="square" rtlCol="0">
              <a:spAutoFit/>
            </a:bodyPr>
            <a:lstStyle/>
            <a:p>
              <a:r>
                <a:rPr lang="en-US" sz="2000" dirty="0" smtClean="0"/>
                <a:t>7/1/15</a:t>
              </a:r>
              <a:endParaRPr lang="en-US" sz="2000" dirty="0"/>
            </a:p>
          </p:txBody>
        </p:sp>
        <p:sp>
          <p:nvSpPr>
            <p:cNvPr id="24" name="TextBox 23"/>
            <p:cNvSpPr txBox="1"/>
            <p:nvPr/>
          </p:nvSpPr>
          <p:spPr>
            <a:xfrm>
              <a:off x="3255604" y="2552700"/>
              <a:ext cx="1005553" cy="400110"/>
            </a:xfrm>
            <a:prstGeom prst="rect">
              <a:avLst/>
            </a:prstGeom>
            <a:noFill/>
          </p:spPr>
          <p:txBody>
            <a:bodyPr wrap="square" rtlCol="0">
              <a:spAutoFit/>
            </a:bodyPr>
            <a:lstStyle/>
            <a:p>
              <a:pPr algn="ctr"/>
              <a:r>
                <a:rPr lang="en-US" sz="2000" dirty="0" smtClean="0"/>
                <a:t>2016</a:t>
              </a:r>
              <a:endParaRPr lang="en-US" sz="2000" dirty="0"/>
            </a:p>
          </p:txBody>
        </p:sp>
        <p:sp>
          <p:nvSpPr>
            <p:cNvPr id="25" name="TextBox 24"/>
            <p:cNvSpPr txBox="1"/>
            <p:nvPr/>
          </p:nvSpPr>
          <p:spPr>
            <a:xfrm>
              <a:off x="7734094" y="2552700"/>
              <a:ext cx="1005553" cy="400110"/>
            </a:xfrm>
            <a:prstGeom prst="rect">
              <a:avLst/>
            </a:prstGeom>
            <a:noFill/>
          </p:spPr>
          <p:txBody>
            <a:bodyPr wrap="square" rtlCol="0">
              <a:spAutoFit/>
            </a:bodyPr>
            <a:lstStyle/>
            <a:p>
              <a:pPr algn="ctr"/>
              <a:r>
                <a:rPr lang="en-US" sz="2000" dirty="0" smtClean="0"/>
                <a:t>2020</a:t>
              </a:r>
              <a:endParaRPr lang="en-US" sz="2000" dirty="0"/>
            </a:p>
          </p:txBody>
        </p:sp>
        <p:cxnSp>
          <p:nvCxnSpPr>
            <p:cNvPr id="26" name="Straight Connector 25"/>
            <p:cNvCxnSpPr/>
            <p:nvPr/>
          </p:nvCxnSpPr>
          <p:spPr bwMode="auto">
            <a:xfrm>
              <a:off x="4894262" y="2175665"/>
              <a:ext cx="0" cy="381000"/>
            </a:xfrm>
            <a:prstGeom prst="line">
              <a:avLst/>
            </a:prstGeom>
            <a:solidFill>
              <a:schemeClr val="accent1"/>
            </a:solidFill>
            <a:ln w="50800" cap="flat" cmpd="sng" algn="ctr">
              <a:solidFill>
                <a:schemeClr val="tx1"/>
              </a:solidFill>
              <a:prstDash val="solid"/>
              <a:round/>
              <a:headEnd type="none" w="med" len="med"/>
              <a:tailEnd type="none" w="med" len="med"/>
            </a:ln>
            <a:effectLst/>
          </p:spPr>
        </p:cxnSp>
        <p:sp>
          <p:nvSpPr>
            <p:cNvPr id="27" name="TextBox 26"/>
            <p:cNvSpPr txBox="1"/>
            <p:nvPr/>
          </p:nvSpPr>
          <p:spPr>
            <a:xfrm>
              <a:off x="4391485" y="2556665"/>
              <a:ext cx="1005553" cy="400110"/>
            </a:xfrm>
            <a:prstGeom prst="rect">
              <a:avLst/>
            </a:prstGeom>
            <a:noFill/>
          </p:spPr>
          <p:txBody>
            <a:bodyPr wrap="square" rtlCol="0">
              <a:spAutoFit/>
            </a:bodyPr>
            <a:lstStyle/>
            <a:p>
              <a:pPr algn="ctr"/>
              <a:r>
                <a:rPr lang="en-US" sz="2000" dirty="0" smtClean="0"/>
                <a:t>2017</a:t>
              </a:r>
              <a:endParaRPr lang="en-US" sz="2000" dirty="0"/>
            </a:p>
          </p:txBody>
        </p:sp>
        <p:cxnSp>
          <p:nvCxnSpPr>
            <p:cNvPr id="28" name="Straight Connector 27"/>
            <p:cNvCxnSpPr/>
            <p:nvPr/>
          </p:nvCxnSpPr>
          <p:spPr bwMode="auto">
            <a:xfrm>
              <a:off x="6019800" y="2171700"/>
              <a:ext cx="0" cy="381000"/>
            </a:xfrm>
            <a:prstGeom prst="line">
              <a:avLst/>
            </a:prstGeom>
            <a:solidFill>
              <a:schemeClr val="accent1"/>
            </a:solidFill>
            <a:ln w="50800" cap="flat" cmpd="sng" algn="ctr">
              <a:solidFill>
                <a:schemeClr val="tx1"/>
              </a:solidFill>
              <a:prstDash val="solid"/>
              <a:round/>
              <a:headEnd type="none" w="med" len="med"/>
              <a:tailEnd type="none" w="med" len="med"/>
            </a:ln>
            <a:effectLst/>
          </p:spPr>
        </p:cxnSp>
        <p:sp>
          <p:nvSpPr>
            <p:cNvPr id="29" name="TextBox 28"/>
            <p:cNvSpPr txBox="1"/>
            <p:nvPr/>
          </p:nvSpPr>
          <p:spPr>
            <a:xfrm>
              <a:off x="5517023" y="2552700"/>
              <a:ext cx="1005553" cy="400110"/>
            </a:xfrm>
            <a:prstGeom prst="rect">
              <a:avLst/>
            </a:prstGeom>
            <a:noFill/>
          </p:spPr>
          <p:txBody>
            <a:bodyPr wrap="square" rtlCol="0">
              <a:spAutoFit/>
            </a:bodyPr>
            <a:lstStyle/>
            <a:p>
              <a:pPr algn="ctr"/>
              <a:r>
                <a:rPr lang="en-US" sz="2000" dirty="0" smtClean="0"/>
                <a:t>2018</a:t>
              </a:r>
              <a:endParaRPr lang="en-US" sz="2000" dirty="0"/>
            </a:p>
          </p:txBody>
        </p:sp>
        <p:cxnSp>
          <p:nvCxnSpPr>
            <p:cNvPr id="30" name="Straight Connector 29"/>
            <p:cNvCxnSpPr/>
            <p:nvPr/>
          </p:nvCxnSpPr>
          <p:spPr bwMode="auto">
            <a:xfrm>
              <a:off x="7086600" y="2171700"/>
              <a:ext cx="0" cy="381000"/>
            </a:xfrm>
            <a:prstGeom prst="line">
              <a:avLst/>
            </a:prstGeom>
            <a:solidFill>
              <a:schemeClr val="accent1"/>
            </a:solidFill>
            <a:ln w="50800" cap="flat" cmpd="sng" algn="ctr">
              <a:solidFill>
                <a:schemeClr val="tx1"/>
              </a:solidFill>
              <a:prstDash val="solid"/>
              <a:round/>
              <a:headEnd type="none" w="med" len="med"/>
              <a:tailEnd type="none" w="med" len="med"/>
            </a:ln>
            <a:effectLst/>
          </p:spPr>
        </p:cxnSp>
        <p:sp>
          <p:nvSpPr>
            <p:cNvPr id="31" name="TextBox 30"/>
            <p:cNvSpPr txBox="1"/>
            <p:nvPr/>
          </p:nvSpPr>
          <p:spPr>
            <a:xfrm>
              <a:off x="6583823" y="2552700"/>
              <a:ext cx="1005553" cy="400110"/>
            </a:xfrm>
            <a:prstGeom prst="rect">
              <a:avLst/>
            </a:prstGeom>
            <a:noFill/>
          </p:spPr>
          <p:txBody>
            <a:bodyPr wrap="square" rtlCol="0">
              <a:spAutoFit/>
            </a:bodyPr>
            <a:lstStyle/>
            <a:p>
              <a:pPr algn="ctr"/>
              <a:r>
                <a:rPr lang="en-US" sz="2000" dirty="0" smtClean="0"/>
                <a:t>2019</a:t>
              </a:r>
              <a:endParaRPr lang="en-US" sz="2000" dirty="0"/>
            </a:p>
          </p:txBody>
        </p:sp>
        <p:sp>
          <p:nvSpPr>
            <p:cNvPr id="33" name="TextBox 32"/>
            <p:cNvSpPr txBox="1"/>
            <p:nvPr/>
          </p:nvSpPr>
          <p:spPr>
            <a:xfrm>
              <a:off x="1476884" y="1606742"/>
              <a:ext cx="1005553" cy="400110"/>
            </a:xfrm>
            <a:prstGeom prst="rect">
              <a:avLst/>
            </a:prstGeom>
            <a:noFill/>
          </p:spPr>
          <p:txBody>
            <a:bodyPr wrap="square" rtlCol="0">
              <a:spAutoFit/>
            </a:bodyPr>
            <a:lstStyle/>
            <a:p>
              <a:r>
                <a:rPr lang="en-US" sz="2000" dirty="0" smtClean="0"/>
                <a:t>0.0%</a:t>
              </a:r>
              <a:endParaRPr lang="en-US" sz="2000" dirty="0"/>
            </a:p>
          </p:txBody>
        </p:sp>
        <p:sp>
          <p:nvSpPr>
            <p:cNvPr id="34" name="TextBox 33"/>
            <p:cNvSpPr txBox="1"/>
            <p:nvPr/>
          </p:nvSpPr>
          <p:spPr>
            <a:xfrm>
              <a:off x="2819400" y="1613244"/>
              <a:ext cx="1005553" cy="400110"/>
            </a:xfrm>
            <a:prstGeom prst="rect">
              <a:avLst/>
            </a:prstGeom>
            <a:noFill/>
          </p:spPr>
          <p:txBody>
            <a:bodyPr wrap="square" rtlCol="0">
              <a:spAutoFit/>
            </a:bodyPr>
            <a:lstStyle/>
            <a:p>
              <a:r>
                <a:rPr lang="en-US" sz="2000" dirty="0" smtClean="0"/>
                <a:t>0.5%</a:t>
              </a:r>
              <a:endParaRPr lang="en-US" sz="2000" dirty="0"/>
            </a:p>
          </p:txBody>
        </p:sp>
        <p:sp>
          <p:nvSpPr>
            <p:cNvPr id="35" name="TextBox 34"/>
            <p:cNvSpPr txBox="1"/>
            <p:nvPr/>
          </p:nvSpPr>
          <p:spPr>
            <a:xfrm>
              <a:off x="5145037" y="1582915"/>
              <a:ext cx="2019094" cy="400110"/>
            </a:xfrm>
            <a:prstGeom prst="rect">
              <a:avLst/>
            </a:prstGeom>
            <a:noFill/>
          </p:spPr>
          <p:txBody>
            <a:bodyPr wrap="square" rtlCol="0">
              <a:spAutoFit/>
            </a:bodyPr>
            <a:lstStyle/>
            <a:p>
              <a:r>
                <a:rPr lang="en-US" sz="2000" dirty="0" smtClean="0"/>
                <a:t>0.5% annually</a:t>
              </a:r>
              <a:endParaRPr lang="en-US" sz="2000" dirty="0"/>
            </a:p>
          </p:txBody>
        </p:sp>
      </p:grpSp>
      <p:sp>
        <p:nvSpPr>
          <p:cNvPr id="22" name="Oval 21"/>
          <p:cNvSpPr/>
          <p:nvPr/>
        </p:nvSpPr>
        <p:spPr bwMode="auto">
          <a:xfrm>
            <a:off x="6466094" y="2815943"/>
            <a:ext cx="1211518" cy="570383"/>
          </a:xfrm>
          <a:prstGeom prst="ellipse">
            <a:avLst/>
          </a:prstGeom>
          <a:noFill/>
          <a:ln w="412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nvGrpSpPr>
          <p:cNvPr id="2" name="Group 1"/>
          <p:cNvGrpSpPr/>
          <p:nvPr/>
        </p:nvGrpSpPr>
        <p:grpSpPr>
          <a:xfrm>
            <a:off x="2352854" y="3302795"/>
            <a:ext cx="5054633" cy="2183605"/>
            <a:chOff x="2352854" y="3302795"/>
            <a:chExt cx="5054633" cy="2183605"/>
          </a:xfrm>
        </p:grpSpPr>
        <p:cxnSp>
          <p:nvCxnSpPr>
            <p:cNvPr id="36" name="Straight Arrow Connector 35"/>
            <p:cNvCxnSpPr>
              <a:stCxn id="22" idx="3"/>
            </p:cNvCxnSpPr>
            <p:nvPr/>
          </p:nvCxnSpPr>
          <p:spPr bwMode="auto">
            <a:xfrm flipH="1">
              <a:off x="4779960" y="3302795"/>
              <a:ext cx="1863557" cy="742949"/>
            </a:xfrm>
            <a:prstGeom prst="straightConnector1">
              <a:avLst/>
            </a:prstGeom>
            <a:solidFill>
              <a:schemeClr val="accent1"/>
            </a:solidFill>
            <a:ln w="50800" cap="flat" cmpd="sng" algn="ctr">
              <a:solidFill>
                <a:schemeClr val="tx1"/>
              </a:solidFill>
              <a:prstDash val="solid"/>
              <a:round/>
              <a:headEnd type="none" w="med" len="med"/>
              <a:tailEnd type="arrow"/>
            </a:ln>
            <a:effectLst/>
          </p:spPr>
        </p:cxnSp>
        <p:cxnSp>
          <p:nvCxnSpPr>
            <p:cNvPr id="38" name="Straight Connector 37"/>
            <p:cNvCxnSpPr/>
            <p:nvPr/>
          </p:nvCxnSpPr>
          <p:spPr bwMode="auto">
            <a:xfrm>
              <a:off x="3143632" y="4267200"/>
              <a:ext cx="3526692" cy="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4806768" y="4038600"/>
              <a:ext cx="0" cy="22860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3143632" y="4267200"/>
              <a:ext cx="0" cy="30480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a:off x="6670324" y="4267200"/>
              <a:ext cx="0" cy="304800"/>
            </a:xfrm>
            <a:prstGeom prst="line">
              <a:avLst/>
            </a:prstGeom>
            <a:solidFill>
              <a:schemeClr val="accent1"/>
            </a:solidFill>
            <a:ln w="50800" cap="flat" cmpd="sng" algn="ctr">
              <a:solidFill>
                <a:schemeClr val="tx1"/>
              </a:solidFill>
              <a:prstDash val="solid"/>
              <a:round/>
              <a:headEnd type="none" w="med" len="med"/>
              <a:tailEnd type="none" w="med" len="med"/>
            </a:ln>
            <a:effectLst/>
          </p:spPr>
        </p:cxnSp>
        <p:sp>
          <p:nvSpPr>
            <p:cNvPr id="43" name="Rectangle 42"/>
            <p:cNvSpPr/>
            <p:nvPr/>
          </p:nvSpPr>
          <p:spPr bwMode="auto">
            <a:xfrm>
              <a:off x="2352854" y="4572000"/>
              <a:ext cx="1474326" cy="914400"/>
            </a:xfrm>
            <a:prstGeom prst="rect">
              <a:avLst/>
            </a:prstGeom>
            <a:solidFill>
              <a:srgbClr val="00B050">
                <a:alpha val="50000"/>
              </a:srgbClr>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933161" y="4572000"/>
              <a:ext cx="1474326" cy="914400"/>
            </a:xfrm>
            <a:prstGeom prst="rect">
              <a:avLst/>
            </a:prstGeom>
            <a:solidFill>
              <a:srgbClr val="0070C0">
                <a:alpha val="50000"/>
              </a:srgbClr>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46" name="TextBox 45"/>
            <p:cNvSpPr txBox="1"/>
            <p:nvPr/>
          </p:nvSpPr>
          <p:spPr>
            <a:xfrm>
              <a:off x="2519077" y="4736812"/>
              <a:ext cx="1251363" cy="584775"/>
            </a:xfrm>
            <a:prstGeom prst="rect">
              <a:avLst/>
            </a:prstGeom>
            <a:noFill/>
          </p:spPr>
          <p:txBody>
            <a:bodyPr wrap="square" rtlCol="0">
              <a:spAutoFit/>
            </a:bodyPr>
            <a:lstStyle/>
            <a:p>
              <a:pPr algn="ctr"/>
              <a:r>
                <a:rPr lang="en-US" sz="3200" dirty="0" smtClean="0"/>
                <a:t>MIPS</a:t>
              </a:r>
              <a:endParaRPr lang="en-US" dirty="0"/>
            </a:p>
          </p:txBody>
        </p:sp>
        <p:sp>
          <p:nvSpPr>
            <p:cNvPr id="56" name="TextBox 55"/>
            <p:cNvSpPr txBox="1"/>
            <p:nvPr/>
          </p:nvSpPr>
          <p:spPr>
            <a:xfrm>
              <a:off x="6044642" y="4736811"/>
              <a:ext cx="1251363" cy="584775"/>
            </a:xfrm>
            <a:prstGeom prst="rect">
              <a:avLst/>
            </a:prstGeom>
            <a:noFill/>
          </p:spPr>
          <p:txBody>
            <a:bodyPr wrap="square" rtlCol="0">
              <a:spAutoFit/>
            </a:bodyPr>
            <a:lstStyle/>
            <a:p>
              <a:pPr algn="ctr"/>
              <a:r>
                <a:rPr lang="en-US" sz="3200" dirty="0" smtClean="0"/>
                <a:t>APM</a:t>
              </a:r>
              <a:endParaRPr lang="en-US" dirty="0"/>
            </a:p>
          </p:txBody>
        </p:sp>
      </p:grpSp>
      <p:sp>
        <p:nvSpPr>
          <p:cNvPr id="3" name="TextBox 2"/>
          <p:cNvSpPr txBox="1"/>
          <p:nvPr/>
        </p:nvSpPr>
        <p:spPr>
          <a:xfrm>
            <a:off x="6466094" y="3460969"/>
            <a:ext cx="2713039" cy="584775"/>
          </a:xfrm>
          <a:prstGeom prst="rect">
            <a:avLst/>
          </a:prstGeom>
          <a:noFill/>
        </p:spPr>
        <p:txBody>
          <a:bodyPr wrap="square" rtlCol="0">
            <a:spAutoFit/>
          </a:bodyPr>
          <a:lstStyle/>
          <a:p>
            <a:pPr algn="ctr"/>
            <a:r>
              <a:rPr lang="en-US" dirty="0" smtClean="0"/>
              <a:t>Sunsets penalties for MU, PQRS, VBM</a:t>
            </a:r>
            <a:endParaRPr lang="en-US" dirty="0"/>
          </a:p>
        </p:txBody>
      </p:sp>
    </p:spTree>
    <p:extLst>
      <p:ext uri="{BB962C8B-B14F-4D97-AF65-F5344CB8AC3E}">
        <p14:creationId xmlns:p14="http://schemas.microsoft.com/office/powerpoint/2010/main" val="992211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lvl="0" algn="ctr" eaLnBrk="1" hangingPunct="1"/>
            <a:r>
              <a:rPr lang="en-US" altLang="en-US" sz="3600" b="1" i="1" kern="1200" dirty="0">
                <a:solidFill>
                  <a:srgbClr val="FFFFFF"/>
                </a:solidFill>
                <a:latin typeface="Arial" pitchFamily="34" charset="0"/>
                <a:ea typeface="+mn-ea"/>
                <a:cs typeface="Arial" charset="0"/>
              </a:rPr>
              <a:t>Merit-based Incentive Payment System</a:t>
            </a:r>
            <a:endParaRPr lang="en-US" sz="2800" dirty="0"/>
          </a:p>
        </p:txBody>
      </p:sp>
      <p:sp>
        <p:nvSpPr>
          <p:cNvPr id="3" name="Content Placeholder 2"/>
          <p:cNvSpPr>
            <a:spLocks noGrp="1"/>
          </p:cNvSpPr>
          <p:nvPr>
            <p:ph idx="1"/>
          </p:nvPr>
        </p:nvSpPr>
        <p:spPr>
          <a:xfrm>
            <a:off x="1066800" y="1295400"/>
            <a:ext cx="5029200" cy="4278313"/>
          </a:xfrm>
        </p:spPr>
        <p:txBody>
          <a:bodyPr/>
          <a:lstStyle/>
          <a:p>
            <a:pPr>
              <a:spcBef>
                <a:spcPts val="1200"/>
              </a:spcBef>
            </a:pPr>
            <a:r>
              <a:rPr lang="en-US" sz="2400" dirty="0" smtClean="0">
                <a:solidFill>
                  <a:schemeClr val="tx1"/>
                </a:solidFill>
              </a:rPr>
              <a:t>Merit-based Incentive Payment System (MIPS): default payment system</a:t>
            </a:r>
          </a:p>
          <a:p>
            <a:pPr>
              <a:spcBef>
                <a:spcPts val="1200"/>
              </a:spcBef>
            </a:pPr>
            <a:r>
              <a:rPr lang="en-US" sz="2400" dirty="0" smtClean="0">
                <a:solidFill>
                  <a:schemeClr val="tx1"/>
                </a:solidFill>
              </a:rPr>
              <a:t>Applicable to physicians, PAs, NPs, CNSs and CRNAs beginning in 2019</a:t>
            </a:r>
          </a:p>
          <a:p>
            <a:pPr lvl="1">
              <a:spcBef>
                <a:spcPts val="1200"/>
              </a:spcBef>
            </a:pPr>
            <a:r>
              <a:rPr lang="en-US" sz="2400" dirty="0" smtClean="0">
                <a:solidFill>
                  <a:schemeClr val="tx1"/>
                </a:solidFill>
              </a:rPr>
              <a:t>Others can be added in 2021</a:t>
            </a:r>
          </a:p>
          <a:p>
            <a:pPr>
              <a:spcBef>
                <a:spcPts val="1200"/>
              </a:spcBef>
            </a:pPr>
            <a:r>
              <a:rPr lang="en-US" sz="2400" dirty="0" smtClean="0">
                <a:solidFill>
                  <a:schemeClr val="tx1"/>
                </a:solidFill>
              </a:rPr>
              <a:t>Exemptions for:</a:t>
            </a:r>
          </a:p>
          <a:p>
            <a:pPr lvl="1">
              <a:spcBef>
                <a:spcPts val="1200"/>
              </a:spcBef>
            </a:pPr>
            <a:r>
              <a:rPr lang="en-US" sz="2400" dirty="0" smtClean="0">
                <a:solidFill>
                  <a:schemeClr val="tx1"/>
                </a:solidFill>
              </a:rPr>
              <a:t>Certain participants </a:t>
            </a:r>
            <a:r>
              <a:rPr lang="en-US" sz="2400" dirty="0" smtClean="0">
                <a:solidFill>
                  <a:schemeClr val="tx1"/>
                </a:solidFill>
              </a:rPr>
              <a:t>in alternative payment models</a:t>
            </a:r>
          </a:p>
          <a:p>
            <a:pPr lvl="1">
              <a:spcBef>
                <a:spcPts val="1200"/>
              </a:spcBef>
            </a:pPr>
            <a:r>
              <a:rPr lang="en-US" sz="2400" dirty="0" smtClean="0">
                <a:solidFill>
                  <a:schemeClr val="tx1"/>
                </a:solidFill>
              </a:rPr>
              <a:t>Low volume threshold</a:t>
            </a:r>
            <a:endParaRPr lang="en-US" sz="2400" dirty="0">
              <a:solidFill>
                <a:schemeClr val="tx1"/>
              </a:solidFill>
            </a:endParaRPr>
          </a:p>
        </p:txBody>
      </p:sp>
      <p:pic>
        <p:nvPicPr>
          <p:cNvPr id="7" name="Picture 7" descr="http://www.physynergy.com/Portals/100606/images/Anesthesia%20Care%20Tea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47800"/>
            <a:ext cx="2756168"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85060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lvl="0" algn="ctr" eaLnBrk="1" hangingPunct="1"/>
            <a:r>
              <a:rPr lang="en-US" altLang="en-US" sz="4000" b="1" i="1" kern="1200" dirty="0" smtClean="0">
                <a:solidFill>
                  <a:srgbClr val="FFFFFF"/>
                </a:solidFill>
                <a:latin typeface="Arial" pitchFamily="34" charset="0"/>
                <a:ea typeface="+mn-ea"/>
                <a:cs typeface="Arial" charset="0"/>
              </a:rPr>
              <a:t>Payment Under MIPS</a:t>
            </a:r>
            <a:endParaRPr lang="en-US" dirty="0"/>
          </a:p>
        </p:txBody>
      </p:sp>
      <p:sp>
        <p:nvSpPr>
          <p:cNvPr id="28" name="Rectangle 27"/>
          <p:cNvSpPr/>
          <p:nvPr/>
        </p:nvSpPr>
        <p:spPr bwMode="auto">
          <a:xfrm>
            <a:off x="1033664" y="5638800"/>
            <a:ext cx="6409553" cy="457200"/>
          </a:xfrm>
          <a:prstGeom prst="rect">
            <a:avLst/>
          </a:prstGeom>
          <a:solidFill>
            <a:srgbClr val="00B050">
              <a:alpha val="50000"/>
            </a:srgbClr>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smtClean="0"/>
              <a:t>MIPS: Bonus for high performers (&lt;10%)</a:t>
            </a:r>
            <a:endParaRPr kumimoji="0" lang="en-US" sz="1600" b="1" i="0" u="none" strike="noStrike" cap="none" normalizeH="0" baseline="0" dirty="0" smtClean="0">
              <a:ln>
                <a:noFill/>
              </a:ln>
              <a:solidFill>
                <a:schemeClr val="tx1"/>
              </a:solidFill>
              <a:effectLst/>
              <a:latin typeface="Arial" charset="0"/>
            </a:endParaRPr>
          </a:p>
        </p:txBody>
      </p:sp>
      <p:grpSp>
        <p:nvGrpSpPr>
          <p:cNvPr id="3" name="Group 2"/>
          <p:cNvGrpSpPr/>
          <p:nvPr/>
        </p:nvGrpSpPr>
        <p:grpSpPr>
          <a:xfrm>
            <a:off x="685800" y="1552738"/>
            <a:ext cx="8186377" cy="1361817"/>
            <a:chOff x="685800" y="1552738"/>
            <a:chExt cx="8186377" cy="1361817"/>
          </a:xfrm>
        </p:grpSpPr>
        <p:grpSp>
          <p:nvGrpSpPr>
            <p:cNvPr id="30" name="Group 29"/>
            <p:cNvGrpSpPr/>
            <p:nvPr/>
          </p:nvGrpSpPr>
          <p:grpSpPr>
            <a:xfrm>
              <a:off x="685800" y="1552738"/>
              <a:ext cx="8186377" cy="1361817"/>
              <a:chOff x="622199" y="1712316"/>
              <a:chExt cx="8186377" cy="1361817"/>
            </a:xfrm>
          </p:grpSpPr>
          <p:cxnSp>
            <p:nvCxnSpPr>
              <p:cNvPr id="37" name="Straight Arrow Connector 36"/>
              <p:cNvCxnSpPr/>
              <p:nvPr/>
            </p:nvCxnSpPr>
            <p:spPr bwMode="auto">
              <a:xfrm>
                <a:off x="1034131" y="2461272"/>
                <a:ext cx="7661275" cy="3965"/>
              </a:xfrm>
              <a:prstGeom prst="straightConnector1">
                <a:avLst/>
              </a:prstGeom>
              <a:solidFill>
                <a:schemeClr val="accent1"/>
              </a:solidFill>
              <a:ln w="50800" cap="flat" cmpd="sng" algn="ctr">
                <a:solidFill>
                  <a:schemeClr val="tx1"/>
                </a:solidFill>
                <a:prstDash val="solid"/>
                <a:round/>
                <a:headEnd type="none" w="med" len="med"/>
                <a:tailEnd type="arrow"/>
              </a:ln>
              <a:effectLst/>
            </p:spPr>
          </p:cxnSp>
          <p:cxnSp>
            <p:nvCxnSpPr>
              <p:cNvPr id="38" name="Straight Connector 37"/>
              <p:cNvCxnSpPr/>
              <p:nvPr/>
            </p:nvCxnSpPr>
            <p:spPr bwMode="auto">
              <a:xfrm>
                <a:off x="1041505" y="1712316"/>
                <a:ext cx="0" cy="939456"/>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8305800" y="1712316"/>
                <a:ext cx="1" cy="939456"/>
              </a:xfrm>
              <a:prstGeom prst="line">
                <a:avLst/>
              </a:prstGeom>
              <a:solidFill>
                <a:schemeClr val="accent1"/>
              </a:solidFill>
              <a:ln w="50800" cap="flat" cmpd="sng" algn="ctr">
                <a:solidFill>
                  <a:schemeClr val="tx1"/>
                </a:solidFill>
                <a:prstDash val="solid"/>
                <a:round/>
                <a:headEnd type="none" w="med" len="med"/>
                <a:tailEnd type="none" w="med" len="med"/>
              </a:ln>
              <a:effectLst/>
            </p:spPr>
          </p:cxnSp>
          <p:sp>
            <p:nvSpPr>
              <p:cNvPr id="40" name="TextBox 39"/>
              <p:cNvSpPr txBox="1"/>
              <p:nvPr/>
            </p:nvSpPr>
            <p:spPr>
              <a:xfrm>
                <a:off x="622199" y="2651772"/>
                <a:ext cx="1005553" cy="400110"/>
              </a:xfrm>
              <a:prstGeom prst="rect">
                <a:avLst/>
              </a:prstGeom>
              <a:noFill/>
            </p:spPr>
            <p:txBody>
              <a:bodyPr wrap="square" rtlCol="0">
                <a:spAutoFit/>
              </a:bodyPr>
              <a:lstStyle/>
              <a:p>
                <a:r>
                  <a:rPr lang="en-US" sz="2000" dirty="0" smtClean="0"/>
                  <a:t>2019</a:t>
                </a:r>
                <a:endParaRPr lang="en-US" sz="2000" dirty="0"/>
              </a:p>
            </p:txBody>
          </p:sp>
          <p:sp>
            <p:nvSpPr>
              <p:cNvPr id="41" name="TextBox 40"/>
              <p:cNvSpPr txBox="1"/>
              <p:nvPr/>
            </p:nvSpPr>
            <p:spPr>
              <a:xfrm>
                <a:off x="1775446" y="2651772"/>
                <a:ext cx="1005553" cy="400110"/>
              </a:xfrm>
              <a:prstGeom prst="rect">
                <a:avLst/>
              </a:prstGeom>
              <a:noFill/>
            </p:spPr>
            <p:txBody>
              <a:bodyPr wrap="square" rtlCol="0">
                <a:spAutoFit/>
              </a:bodyPr>
              <a:lstStyle/>
              <a:p>
                <a:r>
                  <a:rPr lang="en-US" sz="2000" dirty="0" smtClean="0"/>
                  <a:t>2020</a:t>
                </a:r>
                <a:endParaRPr lang="en-US" sz="2000" dirty="0"/>
              </a:p>
            </p:txBody>
          </p:sp>
          <p:sp>
            <p:nvSpPr>
              <p:cNvPr id="42" name="TextBox 41"/>
              <p:cNvSpPr txBox="1"/>
              <p:nvPr/>
            </p:nvSpPr>
            <p:spPr>
              <a:xfrm>
                <a:off x="2728506" y="2651772"/>
                <a:ext cx="1005553" cy="400110"/>
              </a:xfrm>
              <a:prstGeom prst="rect">
                <a:avLst/>
              </a:prstGeom>
              <a:noFill/>
            </p:spPr>
            <p:txBody>
              <a:bodyPr wrap="square" rtlCol="0">
                <a:spAutoFit/>
              </a:bodyPr>
              <a:lstStyle/>
              <a:p>
                <a:pPr algn="ctr"/>
                <a:r>
                  <a:rPr lang="en-US" sz="2000" dirty="0" smtClean="0"/>
                  <a:t>2021</a:t>
                </a:r>
                <a:endParaRPr lang="en-US" sz="2000" dirty="0"/>
              </a:p>
            </p:txBody>
          </p:sp>
          <p:sp>
            <p:nvSpPr>
              <p:cNvPr id="43" name="TextBox 42"/>
              <p:cNvSpPr txBox="1"/>
              <p:nvPr/>
            </p:nvSpPr>
            <p:spPr>
              <a:xfrm>
                <a:off x="6876841" y="2674023"/>
                <a:ext cx="1005553" cy="400110"/>
              </a:xfrm>
              <a:prstGeom prst="rect">
                <a:avLst/>
              </a:prstGeom>
              <a:noFill/>
            </p:spPr>
            <p:txBody>
              <a:bodyPr wrap="square" rtlCol="0">
                <a:spAutoFit/>
              </a:bodyPr>
              <a:lstStyle/>
              <a:p>
                <a:pPr algn="ctr"/>
                <a:r>
                  <a:rPr lang="en-US" sz="2000" dirty="0" smtClean="0"/>
                  <a:t>2025</a:t>
                </a:r>
                <a:endParaRPr lang="en-US" sz="2000" dirty="0"/>
              </a:p>
            </p:txBody>
          </p:sp>
          <p:cxnSp>
            <p:nvCxnSpPr>
              <p:cNvPr id="44" name="Straight Connector 43"/>
              <p:cNvCxnSpPr/>
              <p:nvPr/>
            </p:nvCxnSpPr>
            <p:spPr bwMode="auto">
              <a:xfrm>
                <a:off x="3226110" y="2270772"/>
                <a:ext cx="0" cy="381000"/>
              </a:xfrm>
              <a:prstGeom prst="line">
                <a:avLst/>
              </a:prstGeom>
              <a:solidFill>
                <a:schemeClr val="accent1"/>
              </a:solidFill>
              <a:ln w="50800" cap="flat" cmpd="sng" algn="ctr">
                <a:solidFill>
                  <a:schemeClr val="tx1"/>
                </a:solidFill>
                <a:prstDash val="solid"/>
                <a:round/>
                <a:headEnd type="none" w="med" len="med"/>
                <a:tailEnd type="none" w="med" len="med"/>
              </a:ln>
              <a:effectLst/>
            </p:spPr>
          </p:cxnSp>
          <p:sp>
            <p:nvSpPr>
              <p:cNvPr id="45" name="TextBox 44"/>
              <p:cNvSpPr txBox="1"/>
              <p:nvPr/>
            </p:nvSpPr>
            <p:spPr>
              <a:xfrm>
                <a:off x="3854130" y="2656475"/>
                <a:ext cx="1005553" cy="400110"/>
              </a:xfrm>
              <a:prstGeom prst="rect">
                <a:avLst/>
              </a:prstGeom>
              <a:noFill/>
            </p:spPr>
            <p:txBody>
              <a:bodyPr wrap="square" rtlCol="0">
                <a:spAutoFit/>
              </a:bodyPr>
              <a:lstStyle/>
              <a:p>
                <a:pPr algn="ctr"/>
                <a:r>
                  <a:rPr lang="en-US" sz="2000" dirty="0" smtClean="0"/>
                  <a:t>2022</a:t>
                </a:r>
                <a:endParaRPr lang="en-US" sz="2000" dirty="0"/>
              </a:p>
            </p:txBody>
          </p:sp>
          <p:cxnSp>
            <p:nvCxnSpPr>
              <p:cNvPr id="46" name="Straight Connector 45"/>
              <p:cNvCxnSpPr/>
              <p:nvPr/>
            </p:nvCxnSpPr>
            <p:spPr bwMode="auto">
              <a:xfrm>
                <a:off x="5367544" y="2277274"/>
                <a:ext cx="0" cy="381000"/>
              </a:xfrm>
              <a:prstGeom prst="line">
                <a:avLst/>
              </a:prstGeom>
              <a:solidFill>
                <a:schemeClr val="accent1"/>
              </a:solidFill>
              <a:ln w="50800" cap="flat" cmpd="sng" algn="ctr">
                <a:solidFill>
                  <a:schemeClr val="tx1"/>
                </a:solidFill>
                <a:prstDash val="solid"/>
                <a:round/>
                <a:headEnd type="none" w="med" len="med"/>
                <a:tailEnd type="none" w="med" len="med"/>
              </a:ln>
              <a:effectLst/>
            </p:spPr>
          </p:cxnSp>
          <p:sp>
            <p:nvSpPr>
              <p:cNvPr id="47" name="TextBox 46"/>
              <p:cNvSpPr txBox="1"/>
              <p:nvPr/>
            </p:nvSpPr>
            <p:spPr>
              <a:xfrm>
                <a:off x="4856658" y="2662977"/>
                <a:ext cx="1005553" cy="400110"/>
              </a:xfrm>
              <a:prstGeom prst="rect">
                <a:avLst/>
              </a:prstGeom>
              <a:noFill/>
            </p:spPr>
            <p:txBody>
              <a:bodyPr wrap="square" rtlCol="0">
                <a:spAutoFit/>
              </a:bodyPr>
              <a:lstStyle/>
              <a:p>
                <a:pPr algn="ctr"/>
                <a:r>
                  <a:rPr lang="en-US" sz="2000" dirty="0" smtClean="0"/>
                  <a:t>2023</a:t>
                </a:r>
                <a:endParaRPr lang="en-US" sz="2000" dirty="0"/>
              </a:p>
            </p:txBody>
          </p:sp>
          <p:cxnSp>
            <p:nvCxnSpPr>
              <p:cNvPr id="48" name="Straight Connector 47"/>
              <p:cNvCxnSpPr/>
              <p:nvPr/>
            </p:nvCxnSpPr>
            <p:spPr bwMode="auto">
              <a:xfrm>
                <a:off x="6377091" y="2277274"/>
                <a:ext cx="0" cy="381000"/>
              </a:xfrm>
              <a:prstGeom prst="line">
                <a:avLst/>
              </a:prstGeom>
              <a:solidFill>
                <a:schemeClr val="accent1"/>
              </a:solidFill>
              <a:ln w="50800" cap="flat" cmpd="sng" algn="ctr">
                <a:solidFill>
                  <a:schemeClr val="tx1"/>
                </a:solidFill>
                <a:prstDash val="solid"/>
                <a:round/>
                <a:headEnd type="none" w="med" len="med"/>
                <a:tailEnd type="none" w="med" len="med"/>
              </a:ln>
              <a:effectLst/>
            </p:spPr>
          </p:cxnSp>
          <p:sp>
            <p:nvSpPr>
              <p:cNvPr id="49" name="TextBox 48"/>
              <p:cNvSpPr txBox="1"/>
              <p:nvPr/>
            </p:nvSpPr>
            <p:spPr>
              <a:xfrm>
                <a:off x="5874314" y="2664015"/>
                <a:ext cx="1005553" cy="400110"/>
              </a:xfrm>
              <a:prstGeom prst="rect">
                <a:avLst/>
              </a:prstGeom>
              <a:noFill/>
            </p:spPr>
            <p:txBody>
              <a:bodyPr wrap="square" rtlCol="0">
                <a:spAutoFit/>
              </a:bodyPr>
              <a:lstStyle/>
              <a:p>
                <a:pPr algn="ctr"/>
                <a:r>
                  <a:rPr lang="en-US" sz="2000" dirty="0" smtClean="0"/>
                  <a:t>2024</a:t>
                </a:r>
                <a:endParaRPr lang="en-US" sz="2000" dirty="0"/>
              </a:p>
            </p:txBody>
          </p:sp>
          <p:sp>
            <p:nvSpPr>
              <p:cNvPr id="50" name="TextBox 49"/>
              <p:cNvSpPr txBox="1"/>
              <p:nvPr/>
            </p:nvSpPr>
            <p:spPr>
              <a:xfrm>
                <a:off x="1159915" y="1788628"/>
                <a:ext cx="1005553" cy="400110"/>
              </a:xfrm>
              <a:prstGeom prst="rect">
                <a:avLst/>
              </a:prstGeom>
              <a:noFill/>
            </p:spPr>
            <p:txBody>
              <a:bodyPr wrap="square" rtlCol="0">
                <a:spAutoFit/>
              </a:bodyPr>
              <a:lstStyle/>
              <a:p>
                <a:r>
                  <a:rPr lang="en-US" sz="2000" dirty="0" smtClean="0"/>
                  <a:t>0.5%</a:t>
                </a:r>
                <a:endParaRPr lang="en-US" sz="2000" dirty="0"/>
              </a:p>
            </p:txBody>
          </p:sp>
          <p:cxnSp>
            <p:nvCxnSpPr>
              <p:cNvPr id="51" name="Straight Connector 50"/>
              <p:cNvCxnSpPr/>
              <p:nvPr/>
            </p:nvCxnSpPr>
            <p:spPr bwMode="auto">
              <a:xfrm>
                <a:off x="4353882" y="2270772"/>
                <a:ext cx="0" cy="38100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a:off x="7379617" y="2270772"/>
                <a:ext cx="0" cy="381000"/>
              </a:xfrm>
              <a:prstGeom prst="line">
                <a:avLst/>
              </a:prstGeom>
              <a:solidFill>
                <a:schemeClr val="accent1"/>
              </a:solidFill>
              <a:ln w="50800" cap="flat" cmpd="sng" algn="ctr">
                <a:solidFill>
                  <a:schemeClr val="tx1"/>
                </a:solidFill>
                <a:prstDash val="solid"/>
                <a:round/>
                <a:headEnd type="none" w="med" len="med"/>
                <a:tailEnd type="none" w="med" len="med"/>
              </a:ln>
              <a:effectLst/>
            </p:spPr>
          </p:cxnSp>
          <p:sp>
            <p:nvSpPr>
              <p:cNvPr id="53" name="TextBox 52"/>
              <p:cNvSpPr txBox="1"/>
              <p:nvPr/>
            </p:nvSpPr>
            <p:spPr>
              <a:xfrm>
                <a:off x="7803023" y="2660503"/>
                <a:ext cx="1005553" cy="400110"/>
              </a:xfrm>
              <a:prstGeom prst="rect">
                <a:avLst/>
              </a:prstGeom>
              <a:noFill/>
            </p:spPr>
            <p:txBody>
              <a:bodyPr wrap="square" rtlCol="0">
                <a:spAutoFit/>
              </a:bodyPr>
              <a:lstStyle/>
              <a:p>
                <a:pPr algn="ctr"/>
                <a:r>
                  <a:rPr lang="en-US" sz="2000" dirty="0" smtClean="0"/>
                  <a:t>2026</a:t>
                </a:r>
                <a:endParaRPr lang="en-US" sz="2000" dirty="0"/>
              </a:p>
            </p:txBody>
          </p:sp>
        </p:grpSp>
        <p:cxnSp>
          <p:nvCxnSpPr>
            <p:cNvPr id="54" name="Straight Connector 53"/>
            <p:cNvCxnSpPr/>
            <p:nvPr/>
          </p:nvCxnSpPr>
          <p:spPr bwMode="auto">
            <a:xfrm>
              <a:off x="2229069" y="1556181"/>
              <a:ext cx="0" cy="945958"/>
            </a:xfrm>
            <a:prstGeom prst="line">
              <a:avLst/>
            </a:prstGeom>
            <a:solidFill>
              <a:schemeClr val="accent1"/>
            </a:solidFill>
            <a:ln w="50800" cap="flat" cmpd="sng" algn="ctr">
              <a:solidFill>
                <a:schemeClr val="tx1"/>
              </a:solidFill>
              <a:prstDash val="solid"/>
              <a:round/>
              <a:headEnd type="none" w="med" len="med"/>
              <a:tailEnd type="none" w="med" len="med"/>
            </a:ln>
            <a:effectLst/>
          </p:spPr>
        </p:cxnSp>
        <p:sp>
          <p:nvSpPr>
            <p:cNvPr id="55" name="TextBox 54"/>
            <p:cNvSpPr txBox="1"/>
            <p:nvPr/>
          </p:nvSpPr>
          <p:spPr>
            <a:xfrm>
              <a:off x="4289687" y="1583498"/>
              <a:ext cx="2019094" cy="400110"/>
            </a:xfrm>
            <a:prstGeom prst="rect">
              <a:avLst/>
            </a:prstGeom>
            <a:noFill/>
          </p:spPr>
          <p:txBody>
            <a:bodyPr wrap="square" rtlCol="0">
              <a:spAutoFit/>
            </a:bodyPr>
            <a:lstStyle/>
            <a:p>
              <a:r>
                <a:rPr lang="en-US" sz="2000" dirty="0" smtClean="0"/>
                <a:t>0.0% annually</a:t>
              </a:r>
              <a:endParaRPr lang="en-US" sz="2000" dirty="0"/>
            </a:p>
          </p:txBody>
        </p:sp>
      </p:grpSp>
      <p:sp>
        <p:nvSpPr>
          <p:cNvPr id="56" name="Down Arrow 55"/>
          <p:cNvSpPr/>
          <p:nvPr/>
        </p:nvSpPr>
        <p:spPr bwMode="auto">
          <a:xfrm rot="10800000">
            <a:off x="1215993" y="3519717"/>
            <a:ext cx="833885" cy="475857"/>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8" name="TextBox 7"/>
          <p:cNvSpPr txBox="1"/>
          <p:nvPr/>
        </p:nvSpPr>
        <p:spPr>
          <a:xfrm>
            <a:off x="1355006" y="3990354"/>
            <a:ext cx="742571" cy="400110"/>
          </a:xfrm>
          <a:prstGeom prst="rect">
            <a:avLst/>
          </a:prstGeom>
          <a:noFill/>
        </p:spPr>
        <p:txBody>
          <a:bodyPr wrap="square" rtlCol="0">
            <a:spAutoFit/>
          </a:bodyPr>
          <a:lstStyle/>
          <a:p>
            <a:r>
              <a:rPr lang="en-US" sz="2000" dirty="0" smtClean="0"/>
              <a:t>±4%</a:t>
            </a:r>
            <a:endParaRPr lang="en-US" sz="2000" dirty="0"/>
          </a:p>
        </p:txBody>
      </p:sp>
      <p:sp>
        <p:nvSpPr>
          <p:cNvPr id="58" name="TextBox 57"/>
          <p:cNvSpPr txBox="1"/>
          <p:nvPr/>
        </p:nvSpPr>
        <p:spPr>
          <a:xfrm>
            <a:off x="2494137" y="3984783"/>
            <a:ext cx="742571" cy="400110"/>
          </a:xfrm>
          <a:prstGeom prst="rect">
            <a:avLst/>
          </a:prstGeom>
          <a:noFill/>
        </p:spPr>
        <p:txBody>
          <a:bodyPr wrap="square" rtlCol="0">
            <a:spAutoFit/>
          </a:bodyPr>
          <a:lstStyle/>
          <a:p>
            <a:r>
              <a:rPr lang="en-US" sz="2000" dirty="0" smtClean="0"/>
              <a:t>±5%</a:t>
            </a:r>
            <a:endParaRPr lang="en-US" sz="2000" dirty="0"/>
          </a:p>
        </p:txBody>
      </p:sp>
      <p:sp>
        <p:nvSpPr>
          <p:cNvPr id="59" name="TextBox 58"/>
          <p:cNvSpPr txBox="1"/>
          <p:nvPr/>
        </p:nvSpPr>
        <p:spPr>
          <a:xfrm>
            <a:off x="3534331" y="3979212"/>
            <a:ext cx="742571" cy="400110"/>
          </a:xfrm>
          <a:prstGeom prst="rect">
            <a:avLst/>
          </a:prstGeom>
          <a:noFill/>
        </p:spPr>
        <p:txBody>
          <a:bodyPr wrap="square" rtlCol="0">
            <a:spAutoFit/>
          </a:bodyPr>
          <a:lstStyle/>
          <a:p>
            <a:r>
              <a:rPr lang="en-US" sz="2000" dirty="0" smtClean="0"/>
              <a:t>±7%</a:t>
            </a:r>
            <a:endParaRPr lang="en-US" sz="2000" dirty="0"/>
          </a:p>
        </p:txBody>
      </p:sp>
      <p:sp>
        <p:nvSpPr>
          <p:cNvPr id="60" name="TextBox 59"/>
          <p:cNvSpPr txBox="1"/>
          <p:nvPr/>
        </p:nvSpPr>
        <p:spPr>
          <a:xfrm>
            <a:off x="4701439" y="3979212"/>
            <a:ext cx="742571" cy="400110"/>
          </a:xfrm>
          <a:prstGeom prst="rect">
            <a:avLst/>
          </a:prstGeom>
          <a:noFill/>
        </p:spPr>
        <p:txBody>
          <a:bodyPr wrap="square" rtlCol="0">
            <a:spAutoFit/>
          </a:bodyPr>
          <a:lstStyle/>
          <a:p>
            <a:r>
              <a:rPr lang="en-US" sz="2000" dirty="0" smtClean="0"/>
              <a:t>±9%</a:t>
            </a:r>
            <a:endParaRPr lang="en-US" sz="2000" dirty="0"/>
          </a:p>
        </p:txBody>
      </p:sp>
      <p:sp>
        <p:nvSpPr>
          <p:cNvPr id="69" name="Down Arrow 68"/>
          <p:cNvSpPr/>
          <p:nvPr/>
        </p:nvSpPr>
        <p:spPr bwMode="auto">
          <a:xfrm>
            <a:off x="1233770" y="4385059"/>
            <a:ext cx="833885" cy="475857"/>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70" name="Down Arrow 69"/>
          <p:cNvSpPr/>
          <p:nvPr/>
        </p:nvSpPr>
        <p:spPr bwMode="auto">
          <a:xfrm rot="10800000">
            <a:off x="2379223" y="3279158"/>
            <a:ext cx="833885" cy="716415"/>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71" name="Down Arrow 70"/>
          <p:cNvSpPr/>
          <p:nvPr/>
        </p:nvSpPr>
        <p:spPr bwMode="auto">
          <a:xfrm>
            <a:off x="2384361" y="4379322"/>
            <a:ext cx="833885" cy="716415"/>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72" name="Down Arrow 71"/>
          <p:cNvSpPr/>
          <p:nvPr/>
        </p:nvSpPr>
        <p:spPr bwMode="auto">
          <a:xfrm rot="10800000">
            <a:off x="3454661" y="3088245"/>
            <a:ext cx="833885" cy="909440"/>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73" name="Down Arrow 72"/>
          <p:cNvSpPr/>
          <p:nvPr/>
        </p:nvSpPr>
        <p:spPr bwMode="auto">
          <a:xfrm>
            <a:off x="3454660" y="4379322"/>
            <a:ext cx="833885" cy="909440"/>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74" name="Down Arrow 73"/>
          <p:cNvSpPr/>
          <p:nvPr/>
        </p:nvSpPr>
        <p:spPr bwMode="auto">
          <a:xfrm rot="10800000">
            <a:off x="4589149" y="2947530"/>
            <a:ext cx="833885" cy="1050155"/>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75" name="Down Arrow 74"/>
          <p:cNvSpPr/>
          <p:nvPr/>
        </p:nvSpPr>
        <p:spPr bwMode="auto">
          <a:xfrm>
            <a:off x="4587175" y="4379855"/>
            <a:ext cx="833885" cy="1050155"/>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76" name="TextBox 75"/>
          <p:cNvSpPr txBox="1"/>
          <p:nvPr/>
        </p:nvSpPr>
        <p:spPr>
          <a:xfrm>
            <a:off x="5719097" y="3978203"/>
            <a:ext cx="742571" cy="400110"/>
          </a:xfrm>
          <a:prstGeom prst="rect">
            <a:avLst/>
          </a:prstGeom>
          <a:noFill/>
        </p:spPr>
        <p:txBody>
          <a:bodyPr wrap="square" rtlCol="0">
            <a:spAutoFit/>
          </a:bodyPr>
          <a:lstStyle/>
          <a:p>
            <a:r>
              <a:rPr lang="en-US" sz="2000" dirty="0" smtClean="0"/>
              <a:t>±9%</a:t>
            </a:r>
            <a:endParaRPr lang="en-US" sz="2000" dirty="0"/>
          </a:p>
        </p:txBody>
      </p:sp>
      <p:sp>
        <p:nvSpPr>
          <p:cNvPr id="77" name="Down Arrow 76"/>
          <p:cNvSpPr/>
          <p:nvPr/>
        </p:nvSpPr>
        <p:spPr bwMode="auto">
          <a:xfrm rot="10800000">
            <a:off x="5606807" y="2946521"/>
            <a:ext cx="833885" cy="1050155"/>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78" name="Down Arrow 77"/>
          <p:cNvSpPr/>
          <p:nvPr/>
        </p:nvSpPr>
        <p:spPr bwMode="auto">
          <a:xfrm>
            <a:off x="5604833" y="4378846"/>
            <a:ext cx="833885" cy="1050155"/>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79" name="TextBox 78"/>
          <p:cNvSpPr txBox="1"/>
          <p:nvPr/>
        </p:nvSpPr>
        <p:spPr>
          <a:xfrm>
            <a:off x="6734780" y="3977101"/>
            <a:ext cx="742571" cy="400110"/>
          </a:xfrm>
          <a:prstGeom prst="rect">
            <a:avLst/>
          </a:prstGeom>
          <a:noFill/>
        </p:spPr>
        <p:txBody>
          <a:bodyPr wrap="square" rtlCol="0">
            <a:spAutoFit/>
          </a:bodyPr>
          <a:lstStyle/>
          <a:p>
            <a:r>
              <a:rPr lang="en-US" sz="2000" dirty="0" smtClean="0"/>
              <a:t>±9%</a:t>
            </a:r>
            <a:endParaRPr lang="en-US" sz="2000" dirty="0"/>
          </a:p>
        </p:txBody>
      </p:sp>
      <p:sp>
        <p:nvSpPr>
          <p:cNvPr id="80" name="Down Arrow 79"/>
          <p:cNvSpPr/>
          <p:nvPr/>
        </p:nvSpPr>
        <p:spPr bwMode="auto">
          <a:xfrm rot="10800000">
            <a:off x="6622490" y="2945419"/>
            <a:ext cx="833885" cy="1050155"/>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81" name="Down Arrow 80"/>
          <p:cNvSpPr/>
          <p:nvPr/>
        </p:nvSpPr>
        <p:spPr bwMode="auto">
          <a:xfrm>
            <a:off x="6620516" y="4377744"/>
            <a:ext cx="833885" cy="1050155"/>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82" name="TextBox 81"/>
          <p:cNvSpPr txBox="1"/>
          <p:nvPr/>
        </p:nvSpPr>
        <p:spPr>
          <a:xfrm>
            <a:off x="7701886" y="3977101"/>
            <a:ext cx="742571" cy="400110"/>
          </a:xfrm>
          <a:prstGeom prst="rect">
            <a:avLst/>
          </a:prstGeom>
          <a:noFill/>
        </p:spPr>
        <p:txBody>
          <a:bodyPr wrap="square" rtlCol="0">
            <a:spAutoFit/>
          </a:bodyPr>
          <a:lstStyle/>
          <a:p>
            <a:r>
              <a:rPr lang="en-US" sz="2000" dirty="0" smtClean="0"/>
              <a:t>±9%</a:t>
            </a:r>
            <a:endParaRPr lang="en-US" sz="2000" dirty="0"/>
          </a:p>
        </p:txBody>
      </p:sp>
      <p:sp>
        <p:nvSpPr>
          <p:cNvPr id="83" name="Down Arrow 82"/>
          <p:cNvSpPr/>
          <p:nvPr/>
        </p:nvSpPr>
        <p:spPr bwMode="auto">
          <a:xfrm rot="10800000">
            <a:off x="7589596" y="2945419"/>
            <a:ext cx="833885" cy="1050155"/>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84" name="Down Arrow 83"/>
          <p:cNvSpPr/>
          <p:nvPr/>
        </p:nvSpPr>
        <p:spPr bwMode="auto">
          <a:xfrm>
            <a:off x="7587622" y="4377744"/>
            <a:ext cx="833885" cy="1050155"/>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5663784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99"/>
    </a:dk1>
    <a:lt1>
      <a:srgbClr val="FFFFFF"/>
    </a:lt1>
    <a:dk2>
      <a:srgbClr val="000000"/>
    </a:dk2>
    <a:lt2>
      <a:srgbClr val="808080"/>
    </a:lt2>
    <a:accent1>
      <a:srgbClr val="BBE0E3"/>
    </a:accent1>
    <a:accent2>
      <a:srgbClr val="333399"/>
    </a:accent2>
    <a:accent3>
      <a:srgbClr val="FFFFFF"/>
    </a:accent3>
    <a:accent4>
      <a:srgbClr val="000082"/>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13596</TotalTime>
  <Words>4119</Words>
  <Application>Microsoft Office PowerPoint</Application>
  <PresentationFormat>On-screen Show (4:3)</PresentationFormat>
  <Paragraphs>522</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Arial Narrow</vt:lpstr>
      <vt:lpstr>Calibri</vt:lpstr>
      <vt:lpstr>Default Design</vt:lpstr>
      <vt:lpstr>PowerPoint Presentation</vt:lpstr>
      <vt:lpstr>Agenda</vt:lpstr>
      <vt:lpstr>Doubling Down on “Volume to Value”</vt:lpstr>
      <vt:lpstr>CMS Framework</vt:lpstr>
      <vt:lpstr>The Bottom Line</vt:lpstr>
      <vt:lpstr>What MACRA Does</vt:lpstr>
      <vt:lpstr>PowerPoint Presentation</vt:lpstr>
      <vt:lpstr>Merit-based Incentive Payment System</vt:lpstr>
      <vt:lpstr>Payment Under MIPS</vt:lpstr>
      <vt:lpstr>MIPS Performance Scoring</vt:lpstr>
      <vt:lpstr>Translating the MIPS Composite into Incentives and Penalties</vt:lpstr>
      <vt:lpstr>Payment Under APMs</vt:lpstr>
      <vt:lpstr>Alternative Payment Models</vt:lpstr>
      <vt:lpstr>Alternative Payment Models</vt:lpstr>
      <vt:lpstr>Qualifying APM Professional</vt:lpstr>
      <vt:lpstr>Alternative Payment Models</vt:lpstr>
      <vt:lpstr>Payment Beyond 2025</vt:lpstr>
      <vt:lpstr>Physician Payment Transition – Current Law</vt:lpstr>
      <vt:lpstr>Post-SGR Physician Payment Details</vt:lpstr>
      <vt:lpstr>Putting it all together…</vt:lpstr>
      <vt:lpstr>Implications for Hospitals</vt:lpstr>
      <vt:lpstr>AHA Advocacy and Education</vt:lpstr>
      <vt:lpstr>AHA MACRA Resources</vt:lpstr>
      <vt:lpstr>PowerPoint Presentation</vt:lpstr>
    </vt:vector>
  </TitlesOfParts>
  <Company>MAI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Heather Powers</dc:creator>
  <cp:lastModifiedBy>Jackson, Melissa</cp:lastModifiedBy>
  <cp:revision>1423</cp:revision>
  <cp:lastPrinted>2016-04-07T14:42:46Z</cp:lastPrinted>
  <dcterms:created xsi:type="dcterms:W3CDTF">2011-11-16T03:01:06Z</dcterms:created>
  <dcterms:modified xsi:type="dcterms:W3CDTF">2016-04-14T20:46:57Z</dcterms:modified>
</cp:coreProperties>
</file>