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18" r:id="rId2"/>
    <p:sldId id="519" r:id="rId3"/>
    <p:sldId id="520" r:id="rId4"/>
    <p:sldId id="521" r:id="rId5"/>
    <p:sldId id="536" r:id="rId6"/>
    <p:sldId id="526" r:id="rId7"/>
    <p:sldId id="527" r:id="rId8"/>
    <p:sldId id="537" r:id="rId9"/>
    <p:sldId id="538" r:id="rId10"/>
    <p:sldId id="539" r:id="rId11"/>
    <p:sldId id="540" r:id="rId12"/>
    <p:sldId id="541" r:id="rId13"/>
    <p:sldId id="542" r:id="rId14"/>
    <p:sldId id="554" r:id="rId15"/>
    <p:sldId id="555" r:id="rId16"/>
    <p:sldId id="543" r:id="rId17"/>
    <p:sldId id="528" r:id="rId18"/>
    <p:sldId id="544" r:id="rId19"/>
    <p:sldId id="545" r:id="rId20"/>
    <p:sldId id="546" r:id="rId21"/>
    <p:sldId id="548" r:id="rId22"/>
    <p:sldId id="549" r:id="rId23"/>
    <p:sldId id="550" r:id="rId24"/>
    <p:sldId id="551" r:id="rId25"/>
    <p:sldId id="553" r:id="rId26"/>
    <p:sldId id="552" r:id="rId27"/>
    <p:sldId id="535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B608E"/>
    <a:srgbClr val="DEDEDE"/>
    <a:srgbClr val="CFE1F1"/>
    <a:srgbClr val="FDFFE5"/>
    <a:srgbClr val="BC4542"/>
    <a:srgbClr val="666699"/>
    <a:srgbClr val="7B669A"/>
    <a:srgbClr val="C0504D"/>
    <a:srgbClr val="EBEBEB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1" autoAdjust="0"/>
    <p:restoredTop sz="93310" autoAdjust="0"/>
  </p:normalViewPr>
  <p:slideViewPr>
    <p:cSldViewPr snapToGrid="0">
      <p:cViewPr varScale="1">
        <p:scale>
          <a:sx n="64" d="100"/>
          <a:sy n="64" d="100"/>
        </p:scale>
        <p:origin x="-960" y="-96"/>
      </p:cViewPr>
      <p:guideLst>
        <p:guide orient="horz" pos="1392"/>
        <p:guide orient="horz" pos="477"/>
        <p:guide orient="horz" pos="1136"/>
        <p:guide orient="horz" pos="3505"/>
        <p:guide orient="horz" pos="3625"/>
        <p:guide orient="horz" pos="3504"/>
        <p:guide orient="horz" pos="3398"/>
        <p:guide orient="horz" pos="1680"/>
        <p:guide pos="351"/>
        <p:guide pos="803"/>
        <p:guide pos="1190"/>
        <p:guide pos="4959"/>
        <p:guide pos="4572"/>
        <p:guide pos="54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notesViewPr>
    <p:cSldViewPr snapToGrid="0">
      <p:cViewPr>
        <p:scale>
          <a:sx n="100" d="100"/>
          <a:sy n="100" d="100"/>
        </p:scale>
        <p:origin x="-1842" y="54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t" anchorCtr="0" compatLnSpc="1">
            <a:prstTxWarp prst="textNoShape">
              <a:avLst/>
            </a:prstTxWarp>
          </a:bodyPr>
          <a:lstStyle>
            <a:lvl1pPr defTabSz="96325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2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t" anchorCtr="0" compatLnSpc="1">
            <a:prstTxWarp prst="textNoShape">
              <a:avLst/>
            </a:prstTxWarp>
          </a:bodyPr>
          <a:lstStyle>
            <a:lvl1pPr algn="r" defTabSz="96325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b" anchorCtr="0" compatLnSpc="1">
            <a:prstTxWarp prst="textNoShape">
              <a:avLst/>
            </a:prstTxWarp>
          </a:bodyPr>
          <a:lstStyle>
            <a:lvl1pPr defTabSz="96325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20814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b" anchorCtr="0" compatLnSpc="1">
            <a:prstTxWarp prst="textNoShape">
              <a:avLst/>
            </a:prstTxWarp>
          </a:bodyPr>
          <a:lstStyle>
            <a:lvl1pPr algn="r" defTabSz="963252">
              <a:defRPr sz="1200"/>
            </a:lvl1pPr>
          </a:lstStyle>
          <a:p>
            <a:pPr>
              <a:defRPr/>
            </a:pPr>
            <a:fld id="{053FBB2C-599E-448B-A65E-0AA7B272D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t" anchorCtr="0" compatLnSpc="1">
            <a:prstTxWarp prst="textNoShape">
              <a:avLst/>
            </a:prstTxWarp>
          </a:bodyPr>
          <a:lstStyle>
            <a:lvl1pPr defTabSz="96325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2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t" anchorCtr="0" compatLnSpc="1">
            <a:prstTxWarp prst="textNoShape">
              <a:avLst/>
            </a:prstTxWarp>
          </a:bodyPr>
          <a:lstStyle>
            <a:lvl1pPr algn="r" defTabSz="96325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528" y="4559589"/>
            <a:ext cx="5854148" cy="432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4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b" anchorCtr="0" compatLnSpc="1">
            <a:prstTxWarp prst="textNoShape">
              <a:avLst/>
            </a:prstTxWarp>
          </a:bodyPr>
          <a:lstStyle>
            <a:lvl1pPr defTabSz="96325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20814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9" tIns="48159" rIns="96319" bIns="48159" numCol="1" anchor="b" anchorCtr="0" compatLnSpc="1">
            <a:prstTxWarp prst="textNoShape">
              <a:avLst/>
            </a:prstTxWarp>
          </a:bodyPr>
          <a:lstStyle>
            <a:lvl1pPr algn="r" defTabSz="963252">
              <a:defRPr sz="1200"/>
            </a:lvl1pPr>
          </a:lstStyle>
          <a:p>
            <a:pPr>
              <a:defRPr/>
            </a:pPr>
            <a:fld id="{54E9AA49-A844-49E8-B382-4583DC7CA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7"/>
            <a:fld id="{FBB30D29-BE10-4767-870A-205F4545706D}" type="slidenum">
              <a:rPr lang="en-US" smtClean="0"/>
              <a:pPr defTabSz="962027"/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97C94515-90D1-4CAC-891D-D591C4E441F5}" type="slidenum">
              <a:rPr lang="en-US" smtClean="0"/>
              <a:pPr defTabSz="962149"/>
              <a:t>16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7"/>
            <a:fld id="{8B2AFF81-0533-44A7-953A-FBC526239AAD}" type="slidenum">
              <a:rPr lang="en-US" smtClean="0"/>
              <a:pPr defTabSz="962027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97C94515-90D1-4CAC-891D-D591C4E441F5}" type="slidenum">
              <a:rPr lang="en-US" smtClean="0"/>
              <a:pPr defTabSz="962149"/>
              <a:t>22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97C94515-90D1-4CAC-891D-D591C4E441F5}" type="slidenum">
              <a:rPr lang="en-US" smtClean="0"/>
              <a:pPr defTabSz="962149"/>
              <a:t>27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7"/>
            <a:fld id="{97C94515-90D1-4CAC-891D-D591C4E441F5}" type="slidenum">
              <a:rPr lang="en-US" smtClean="0"/>
              <a:pPr defTabSz="962027"/>
              <a:t>3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7"/>
            <a:fld id="{97C94515-90D1-4CAC-891D-D591C4E441F5}" type="slidenum">
              <a:rPr lang="en-US" smtClean="0"/>
              <a:pPr defTabSz="962027"/>
              <a:t>4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9AA49-A844-49E8-B382-4583DC7CA3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97C94515-90D1-4CAC-891D-D591C4E441F5}" type="slidenum">
              <a:rPr lang="en-US" smtClean="0"/>
              <a:pPr defTabSz="962149"/>
              <a:t>6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97C94515-90D1-4CAC-891D-D591C4E441F5}" type="slidenum">
              <a:rPr lang="en-US" smtClean="0"/>
              <a:pPr defTabSz="962149"/>
              <a:t>8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149"/>
            <a:fld id="{8B2AFF81-0533-44A7-953A-FBC526239AAD}" type="slidenum">
              <a:rPr lang="en-US" smtClean="0"/>
              <a:pPr defTabSz="962149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-7938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54300" y="4784725"/>
            <a:ext cx="5229225" cy="476250"/>
          </a:xfrm>
        </p:spPr>
        <p:txBody>
          <a:bodyPr lIns="91440" tIns="91440" rIns="91440" bIns="91440"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4300" y="4451350"/>
            <a:ext cx="3297238" cy="733425"/>
          </a:xfrm>
        </p:spPr>
        <p:txBody>
          <a:bodyPr lIns="91440" tIns="91440" rIns="91440" bIns="91440"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438150"/>
            <a:ext cx="20637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438150"/>
            <a:ext cx="60388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07"/>
            <a:ext cx="8229600" cy="292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5943600"/>
            <a:ext cx="1450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901622" y="5947347"/>
            <a:ext cx="6707188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endParaRPr lang="en-US" sz="1000" dirty="0">
              <a:solidFill>
                <a:srgbClr val="4D4D4D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Source:  AHA.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(February 2011). </a:t>
            </a:r>
            <a:r>
              <a:rPr lang="en-US" sz="1000" i="1" dirty="0">
                <a:solidFill>
                  <a:srgbClr val="4D4D4D"/>
                </a:solidFill>
                <a:cs typeface="Times New Roman" pitchFamily="18" charset="0"/>
              </a:rPr>
              <a:t>RACT</a:t>
            </a: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rac Survey</a:t>
            </a:r>
          </a:p>
          <a:p>
            <a:pPr marL="0" lvl="1"/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AHA analysis of survey data collected from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1,852</a:t>
            </a:r>
            <a:r>
              <a:rPr lang="en-US" sz="1000" baseline="0" dirty="0" smtClean="0">
                <a:solidFill>
                  <a:srgbClr val="4D4D4D"/>
                </a:solidFill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hospitals</a:t>
            </a: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: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1,454 reporting </a:t>
            </a: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activity,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398 reporting </a:t>
            </a: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no activity</a:t>
            </a:r>
          </a:p>
          <a:p>
            <a:pPr marL="0" lvl="1"/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through December</a:t>
            </a:r>
            <a:r>
              <a:rPr lang="en-US" sz="1000" baseline="0" dirty="0" smtClean="0">
                <a:solidFill>
                  <a:srgbClr val="4D4D4D"/>
                </a:solidFill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2010</a:t>
            </a: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.  Data </a:t>
            </a:r>
            <a:r>
              <a:rPr lang="en-US" sz="1000" dirty="0" smtClean="0">
                <a:solidFill>
                  <a:srgbClr val="4D4D4D"/>
                </a:solidFill>
                <a:cs typeface="Times New Roman" pitchFamily="18" charset="0"/>
              </a:rPr>
              <a:t>were </a:t>
            </a:r>
            <a:r>
              <a:rPr lang="en-US" sz="1000" dirty="0">
                <a:solidFill>
                  <a:srgbClr val="4D4D4D"/>
                </a:solidFill>
                <a:cs typeface="Times New Roman" pitchFamily="18" charset="0"/>
              </a:rPr>
              <a:t>collected from general medical/surgical acute care hospitals (including critical access hospitals and cancer hospitals), long-term acute care hospitals, inpatient rehabilitation hospitals and inpatient psychiatric hospitals.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8" y="2193925"/>
            <a:ext cx="4038600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5038" y="2193925"/>
            <a:ext cx="4038600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83" y="282507"/>
            <a:ext cx="8229600" cy="292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AH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0225" y="6003925"/>
            <a:ext cx="1112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-7938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438150"/>
            <a:ext cx="822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2193925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111250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4FDF8EE0-42DF-4848-A28B-3A48E2EA2369}" type="slidenum">
              <a:rPr lang="en-US" sz="1200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2B608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CBF8F3.85868C8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a.org/aha/issues/RAC/ractrac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a.org/aha/issues/RAC/ractrac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823855"/>
            <a:ext cx="7835900" cy="2769989"/>
          </a:xfrm>
        </p:spPr>
        <p:txBody>
          <a:bodyPr rIns="0"/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RAC</a:t>
            </a:r>
            <a:r>
              <a:rPr lang="en-US" dirty="0" smtClean="0"/>
              <a:t>Trac Enhancements:  </a:t>
            </a:r>
            <a:br>
              <a:rPr lang="en-US" dirty="0" smtClean="0"/>
            </a:br>
            <a:r>
              <a:rPr lang="en-US" dirty="0" smtClean="0"/>
              <a:t>A Discussion with the </a:t>
            </a:r>
            <a:r>
              <a:rPr lang="en-US" i="1" dirty="0" smtClean="0"/>
              <a:t>RAC</a:t>
            </a:r>
            <a:r>
              <a:rPr lang="en-US" dirty="0" smtClean="0"/>
              <a:t>Trac-Compatible Vendor Community</a:t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1600" i="1" dirty="0" smtClean="0"/>
              <a:t>Elizabeth Baskett, Senior Associate Director, Policy, AHA</a:t>
            </a:r>
            <a:br>
              <a:rPr lang="en-US" sz="1600" i="1" dirty="0" smtClean="0"/>
            </a:br>
            <a:r>
              <a:rPr lang="en-US" sz="1600" i="1" dirty="0" smtClean="0"/>
              <a:t>Katie Christensen, PCS, AHA RACTrac Contractor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April 20, 2011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507" y="1496533"/>
            <a:ext cx="3211033" cy="20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3554819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Complex Information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the number of complex medical record requests is 0, then the number of approvals, denials, and pending must all be 0 as well.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number of medical record requests should equal the sum of approvals + denials+ pending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dollars associated with medical record requests should equal the dollars associated with approvals + denials + pending.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497059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Complex Information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Complex recouped dollar cannot be larger than the dollars associated with medical record requests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Complex recouped dollar must be less than or equal to the dollars associated with overpayments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Complex recouped dollar cannot be larger than the dollars associated with overpayments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Complex overpayment dollar cannot be larger than the dollars associated with medical record requests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489364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Underpayment Information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the number of underpayments is 0, then dollars associated with underpayments and underpayments returned to the facility must also be 0.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Dollars returned to the facility must be less than or equal to the dollars associated with underpayments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the number of underpayments is greater than 0, the dollars associated with underpayments must also be greater than 0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423192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Appeal Information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sum of appeals filed must equal the sum of appeals  in progress + appeals withdrawn + appeals overturned.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dollars associated with appeals filed must also equal the sum of appeals  in progress + appeals withdrawn + appeals overturned.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14</a:t>
            </a:fld>
            <a:endParaRPr lang="en-US" sz="1200" dirty="0"/>
          </a:p>
        </p:txBody>
      </p:sp>
      <p:pic>
        <p:nvPicPr>
          <p:cNvPr id="8" name="Picture 7" descr="cid:image002.png@01CBF8F3.85868C80"/>
          <p:cNvPicPr/>
          <p:nvPr/>
        </p:nvPicPr>
        <p:blipFill>
          <a:blip r:embed="rId3" r:link="rId4" cstate="print"/>
          <a:srcRect t="26154" b="5641"/>
          <a:stretch>
            <a:fillRect/>
          </a:stretch>
        </p:blipFill>
        <p:spPr bwMode="auto">
          <a:xfrm>
            <a:off x="1276814" y="2229082"/>
            <a:ext cx="6506736" cy="296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7782" y="1593273"/>
            <a:ext cx="854839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the user experience?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02528" y="3858323"/>
            <a:ext cx="1538867" cy="13381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480" y="5274526"/>
            <a:ext cx="40255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Optional.  Does not submit data.  </a:t>
            </a:r>
          </a:p>
          <a:p>
            <a:r>
              <a:rPr lang="en-US" sz="1600" i="1" dirty="0" smtClean="0"/>
              <a:t>Provides information-only message.</a:t>
            </a:r>
            <a:endParaRPr lang="en-US" sz="1600" i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5859967" y="4298795"/>
            <a:ext cx="1817649" cy="7582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80880" y="5583043"/>
            <a:ext cx="40255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For now, submits </a:t>
            </a:r>
            <a:r>
              <a:rPr lang="en-US" sz="1600" i="1" dirty="0" err="1" smtClean="0"/>
              <a:t>RACTrac</a:t>
            </a:r>
            <a:r>
              <a:rPr lang="en-US" sz="1600" i="1" dirty="0" smtClean="0"/>
              <a:t> data without quality assurance validation.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7782" y="1593273"/>
            <a:ext cx="8548399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Frequently asked questions …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messages are cumulative.  All quality assurance violations are communicated at that point in time.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kern="0" baseline="0" dirty="0" smtClean="0">
                <a:solidFill>
                  <a:srgbClr val="4D4D4D"/>
                </a:solidFill>
                <a:latin typeface="+mn-lt"/>
              </a:rPr>
              <a:t>This message </a:t>
            </a:r>
            <a:r>
              <a:rPr lang="en-US" sz="2000" i="1" kern="0" baseline="0" dirty="0" smtClean="0">
                <a:solidFill>
                  <a:srgbClr val="4D4D4D"/>
                </a:solidFill>
                <a:latin typeface="+mn-lt"/>
              </a:rPr>
              <a:t>does not</a:t>
            </a:r>
            <a:r>
              <a:rPr lang="en-US" sz="2000" kern="0" baseline="0" dirty="0" smtClean="0">
                <a:solidFill>
                  <a:srgbClr val="4D4D4D"/>
                </a:solidFill>
                <a:latin typeface="+mn-lt"/>
              </a:rPr>
              <a:t> prevent the user from successfully submitting their data.  (see the UPLOAD button)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This message </a:t>
            </a:r>
            <a:r>
              <a:rPr lang="en-US" sz="2000" i="1" kern="0" dirty="0" smtClean="0">
                <a:solidFill>
                  <a:srgbClr val="4D4D4D"/>
                </a:solidFill>
              </a:rPr>
              <a:t>does not</a:t>
            </a:r>
            <a:r>
              <a:rPr lang="en-US" sz="2000" kern="0" dirty="0" smtClean="0">
                <a:solidFill>
                  <a:srgbClr val="4D4D4D"/>
                </a:solidFill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inherently impact the quality of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RACTrac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</a:rPr>
              <a:t> reporting.  (quality assurance processes are built into the reporting procedure)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kern="0" baseline="0" dirty="0" smtClean="0">
                <a:solidFill>
                  <a:srgbClr val="4D4D4D"/>
                </a:solidFill>
                <a:latin typeface="+mn-lt"/>
              </a:rPr>
              <a:t>These processes are not intended to </a:t>
            </a:r>
            <a:r>
              <a:rPr lang="en-US" sz="2000" kern="0" dirty="0" smtClean="0">
                <a:solidFill>
                  <a:srgbClr val="4D4D4D"/>
                </a:solidFill>
                <a:latin typeface="+mn-lt"/>
              </a:rPr>
              <a:t>capture all potential issues and/or assure the quality of submitted data.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4351338"/>
            <a:ext cx="7835900" cy="615950"/>
          </a:xfrm>
        </p:spPr>
        <p:txBody>
          <a:bodyPr rIns="0"/>
          <a:lstStyle/>
          <a:p>
            <a:pPr algn="ctr">
              <a:lnSpc>
                <a:spcPct val="100000"/>
              </a:lnSpc>
            </a:pPr>
            <a:r>
              <a:rPr lang="en-US" sz="2800" i="1" dirty="0" err="1" smtClean="0"/>
              <a:t>RAC</a:t>
            </a:r>
            <a:r>
              <a:rPr lang="en-US" sz="2800" dirty="0" err="1" smtClean="0"/>
              <a:t>Trac</a:t>
            </a:r>
            <a:r>
              <a:rPr lang="en-US" sz="2800" dirty="0" smtClean="0"/>
              <a:t> Survey Changes</a:t>
            </a:r>
            <a:endParaRPr lang="en-US" sz="20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85900"/>
            <a:ext cx="4281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2011 </a:t>
            </a:r>
            <a:r>
              <a:rPr lang="en-US" i="1" dirty="0" smtClean="0"/>
              <a:t>RAC</a:t>
            </a:r>
            <a:r>
              <a:rPr lang="en-US" dirty="0" smtClean="0"/>
              <a:t>Trac Enhancements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399309"/>
            <a:ext cx="8548399" cy="438581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RACTrac is now collecting data on: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Incorrect MS-DRG denials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Top three DRG codes denied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Medical necessity review (MNR) denials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Number and dollar amount of total MNR denials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Number and dollar amount of MNR denials for inappropriate setting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Top three DRG codes denied</a:t>
            </a:r>
            <a:endParaRPr lang="en-US" sz="2400" dirty="0" smtClean="0"/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Incorrect Discharge Disposition is both a reason for Complex Overpayment and a reason to Appeal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  <a:buAutoNum type="arabicPeriod" startAt="4"/>
            </a:pPr>
            <a:r>
              <a:rPr lang="en-US" sz="2400" dirty="0" smtClean="0"/>
              <a:t>Cost of the appeals process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2011 </a:t>
            </a:r>
            <a:r>
              <a:rPr lang="en-US" i="1" dirty="0" err="1" smtClean="0"/>
              <a:t>RAC</a:t>
            </a:r>
            <a:r>
              <a:rPr lang="en-US" dirty="0" err="1" smtClean="0"/>
              <a:t>Trac</a:t>
            </a:r>
            <a:r>
              <a:rPr lang="en-US" dirty="0" smtClean="0"/>
              <a:t> Enhancements:  Incorrect MS-DRG Denials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18</a:t>
            </a:fld>
            <a:endParaRPr lang="en-US" sz="12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t="52601"/>
          <a:stretch>
            <a:fillRect/>
          </a:stretch>
        </p:blipFill>
        <p:spPr bwMode="auto">
          <a:xfrm>
            <a:off x="651164" y="1906550"/>
            <a:ext cx="7780455" cy="392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2011 </a:t>
            </a:r>
            <a:r>
              <a:rPr lang="en-US" i="1" dirty="0" err="1" smtClean="0"/>
              <a:t>RAC</a:t>
            </a:r>
            <a:r>
              <a:rPr lang="en-US" dirty="0" err="1" smtClean="0"/>
              <a:t>Trac</a:t>
            </a:r>
            <a:r>
              <a:rPr lang="en-US" dirty="0" smtClean="0"/>
              <a:t> Enhancements:  Medical Necessity Review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19</a:t>
            </a:fld>
            <a:endParaRPr lang="en-US" sz="12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t="17601" r="10743"/>
          <a:stretch>
            <a:fillRect/>
          </a:stretch>
        </p:blipFill>
        <p:spPr bwMode="auto">
          <a:xfrm>
            <a:off x="193964" y="1759527"/>
            <a:ext cx="6179127" cy="4932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r="65064"/>
          <a:stretch>
            <a:fillRect/>
          </a:stretch>
        </p:blipFill>
        <p:spPr bwMode="auto">
          <a:xfrm>
            <a:off x="6539347" y="4100944"/>
            <a:ext cx="2396835" cy="2147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Agenda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528" y="1039092"/>
            <a:ext cx="8908472" cy="310854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  <a:buNone/>
            </a:pPr>
            <a:endParaRPr lang="en-US" sz="2400" dirty="0" smtClean="0"/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Thanks for Making </a:t>
            </a:r>
            <a:r>
              <a:rPr lang="en-US" sz="2400" i="1" dirty="0" smtClean="0"/>
              <a:t>RAC</a:t>
            </a:r>
            <a:r>
              <a:rPr lang="en-US" sz="2400" dirty="0" smtClean="0"/>
              <a:t>Trac a Success!!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i="1" dirty="0" smtClean="0"/>
              <a:t>RAC</a:t>
            </a:r>
            <a:r>
              <a:rPr lang="en-US" sz="2400" dirty="0" smtClean="0"/>
              <a:t>Trac-Compatible Vendor</a:t>
            </a:r>
            <a:r>
              <a:rPr lang="en-US" sz="2400" i="1" dirty="0" smtClean="0"/>
              <a:t> </a:t>
            </a:r>
            <a:r>
              <a:rPr lang="en-US" sz="2400" dirty="0" smtClean="0"/>
              <a:t>Resources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i="1" dirty="0" err="1" smtClean="0"/>
              <a:t>RAC</a:t>
            </a:r>
            <a:r>
              <a:rPr lang="en-US" sz="2400" dirty="0" err="1" smtClean="0"/>
              <a:t>Trac</a:t>
            </a:r>
            <a:r>
              <a:rPr lang="en-US" sz="2400" dirty="0" smtClean="0"/>
              <a:t> Enhancements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i="1" dirty="0" smtClean="0"/>
              <a:t>RAC</a:t>
            </a:r>
            <a:r>
              <a:rPr lang="en-US" sz="2400" dirty="0" smtClean="0"/>
              <a:t>Trac Enhancements Release Management and Testing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Questions and Answers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</a:t>
            </a:fld>
            <a:endParaRPr lang="en-US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814" y="4530437"/>
            <a:ext cx="314311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2011 </a:t>
            </a:r>
            <a:r>
              <a:rPr lang="en-US" i="1" dirty="0" err="1" smtClean="0"/>
              <a:t>RAC</a:t>
            </a:r>
            <a:r>
              <a:rPr lang="en-US" dirty="0" err="1" smtClean="0"/>
              <a:t>Trac</a:t>
            </a:r>
            <a:r>
              <a:rPr lang="en-US" dirty="0" smtClean="0"/>
              <a:t> Enhancements:  Incorrect Discharge Status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20</a:t>
            </a:fld>
            <a:endParaRPr lang="en-US" sz="12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b="37092"/>
          <a:stretch>
            <a:fillRect/>
          </a:stretch>
        </p:blipFill>
        <p:spPr bwMode="auto">
          <a:xfrm>
            <a:off x="622005" y="1664438"/>
            <a:ext cx="5943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b="80093"/>
          <a:stretch>
            <a:fillRect/>
          </a:stretch>
        </p:blipFill>
        <p:spPr bwMode="auto">
          <a:xfrm>
            <a:off x="520441" y="3809668"/>
            <a:ext cx="5934075" cy="4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t="28471" b="39059"/>
          <a:stretch>
            <a:fillRect/>
          </a:stretch>
        </p:blipFill>
        <p:spPr bwMode="auto">
          <a:xfrm>
            <a:off x="509809" y="4143375"/>
            <a:ext cx="5934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507126" y="2105247"/>
            <a:ext cx="2360427" cy="108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00038" y="4075814"/>
            <a:ext cx="2360427" cy="108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Appeals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626242" y="1616149"/>
            <a:ext cx="606056" cy="23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4149" y="3756838"/>
            <a:ext cx="606056" cy="233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2011 </a:t>
            </a:r>
            <a:r>
              <a:rPr lang="en-US" i="1" dirty="0" err="1" smtClean="0"/>
              <a:t>RAC</a:t>
            </a:r>
            <a:r>
              <a:rPr lang="en-US" dirty="0" err="1" smtClean="0"/>
              <a:t>Trac</a:t>
            </a:r>
            <a:r>
              <a:rPr lang="en-US" dirty="0" smtClean="0"/>
              <a:t> Enhancements:  Cost of Appeals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21</a:t>
            </a:fld>
            <a:endParaRPr lang="en-US" sz="12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t="46076"/>
          <a:stretch>
            <a:fillRect/>
          </a:stretch>
        </p:blipFill>
        <p:spPr bwMode="auto">
          <a:xfrm>
            <a:off x="1084521" y="2030819"/>
            <a:ext cx="6459279" cy="241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971106" y="3705225"/>
            <a:ext cx="3377609" cy="723900"/>
          </a:xfrm>
          <a:prstGeom prst="ellipse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4351338"/>
            <a:ext cx="7835900" cy="1477328"/>
          </a:xfrm>
        </p:spPr>
        <p:txBody>
          <a:bodyPr rIns="0"/>
          <a:lstStyle/>
          <a:p>
            <a:pPr algn="ctr">
              <a:lnSpc>
                <a:spcPct val="100000"/>
              </a:lnSpc>
            </a:pPr>
            <a:r>
              <a:rPr lang="en-US" sz="2800" i="1" dirty="0" err="1" smtClean="0"/>
              <a:t>RAC</a:t>
            </a:r>
            <a:r>
              <a:rPr lang="en-US" sz="2800" dirty="0" err="1" smtClean="0"/>
              <a:t>Trac</a:t>
            </a:r>
            <a:r>
              <a:rPr lang="en-US" sz="2800" dirty="0" smtClean="0"/>
              <a:t> Survey Changes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Release Management &amp; Testing</a:t>
            </a:r>
            <a:endParaRPr lang="en-US" sz="20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85900"/>
            <a:ext cx="4281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Release Management &amp; Testing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607858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Old CSV files that do not contain the RACTrac enhancements can still be uploaded into the survey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AHA is asking RACTrac-compatible vendors to incorporate changes into their software to reflect the wishes of the vendor, hospital and association communities who requested the changes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AHA requests that the CSV files be updated and distributed to hospitals for use in the next data collection period in July 2011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Incorporating quality assurance checks as well as new survey questions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Getting Started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297004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Survey questions available online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Survey definitions also available online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Identification of new, changed data elements and related criteria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Identified of quality assurance procedures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Data Specifications not yet finalized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Planned for late April release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What you can and can’t do at this point …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667875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Can program quality assurance tests into data set prior to creating the CSV file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Add discharge status as an available option (and map appropriately) for the reason for an overpayment, and reason for appeal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Capture top 3 MS-DRGs for both Medical Necessity and Complex Overpayment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Segregate medical necessity denials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Volume and dollar amount from the demand letter by LOS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Testing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4970591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AHA does not foresee exhaustive testing comparable to the first CSV file testing process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AHA does foresee a ‘quick’ iteration whereby the CSV will be verified by PCS to be compatible with layout standards and contains reasonable values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Please advise as to your release management timeframes so we know what to expect from a support perspective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26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4211782"/>
            <a:ext cx="7835900" cy="2696123"/>
          </a:xfrm>
        </p:spPr>
        <p:txBody>
          <a:bodyPr rIns="0"/>
          <a:lstStyle/>
          <a:p>
            <a:pPr indent="0" algn="ctr"/>
            <a:r>
              <a:rPr lang="en-US" sz="2800" dirty="0" smtClean="0"/>
              <a:t>Questions and Answers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For more information on:</a:t>
            </a:r>
            <a:br>
              <a:rPr lang="en-US" sz="2000" dirty="0" smtClean="0"/>
            </a:br>
            <a:r>
              <a:rPr lang="en-US" sz="2000" i="1" dirty="0" smtClean="0"/>
              <a:t>RAC</a:t>
            </a:r>
            <a:r>
              <a:rPr lang="en-US" sz="2000" dirty="0" smtClean="0"/>
              <a:t>Trac</a:t>
            </a:r>
            <a:br>
              <a:rPr lang="en-US" sz="2000" dirty="0" smtClean="0"/>
            </a:br>
            <a:r>
              <a:rPr lang="en-US" sz="2000" dirty="0" smtClean="0"/>
              <a:t>Tracking RAC activity with AHA’s Free Claim Level Tool</a:t>
            </a:r>
            <a:br>
              <a:rPr lang="en-US" sz="2000" dirty="0" smtClean="0"/>
            </a:br>
            <a:r>
              <a:rPr lang="en-US" sz="2000" dirty="0" smtClean="0"/>
              <a:t>Previous </a:t>
            </a:r>
            <a:r>
              <a:rPr lang="en-US" sz="2000" i="1" dirty="0" smtClean="0"/>
              <a:t>RAC</a:t>
            </a:r>
            <a:r>
              <a:rPr lang="en-US" sz="2000" dirty="0" smtClean="0"/>
              <a:t>Trac Webinars 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www.aha.org/aha/issues/RAC/ractrac.html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507" y="1496533"/>
            <a:ext cx="3816440" cy="240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85900"/>
            <a:ext cx="4281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3906983"/>
            <a:ext cx="7835900" cy="2277547"/>
          </a:xfrm>
        </p:spPr>
        <p:txBody>
          <a:bodyPr rIns="0"/>
          <a:lstStyle/>
          <a:p>
            <a:pPr algn="ctr">
              <a:lnSpc>
                <a:spcPct val="100000"/>
              </a:lnSpc>
            </a:pPr>
            <a:r>
              <a:rPr lang="en-US" sz="2800" b="1" u="sng" dirty="0" smtClean="0"/>
              <a:t>THANKS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for Making </a:t>
            </a:r>
            <a:r>
              <a:rPr lang="en-US" sz="2800" i="1" dirty="0" smtClean="0"/>
              <a:t>RAC</a:t>
            </a:r>
            <a:r>
              <a:rPr lang="en-US" sz="2800" dirty="0" smtClean="0"/>
              <a:t>Trac a Success!!!!</a:t>
            </a:r>
            <a:br>
              <a:rPr lang="en-US" sz="2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 January of 2011, there were 1850 hospitals participating in </a:t>
            </a:r>
            <a:r>
              <a:rPr lang="en-US" sz="2000" i="1" dirty="0" smtClean="0"/>
              <a:t>RAC</a:t>
            </a:r>
            <a:r>
              <a:rPr lang="en-US" sz="2000" dirty="0" smtClean="0"/>
              <a:t>Trac (up from 1667 last quarter)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4351338"/>
            <a:ext cx="7835900" cy="529376"/>
          </a:xfrm>
        </p:spPr>
        <p:txBody>
          <a:bodyPr rIns="0"/>
          <a:lstStyle/>
          <a:p>
            <a:pPr algn="ctr"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800" i="1" dirty="0" smtClean="0"/>
              <a:t>RAC</a:t>
            </a:r>
            <a:r>
              <a:rPr lang="en-US" sz="2800" dirty="0" smtClean="0"/>
              <a:t>Trac-Compatible Vendor</a:t>
            </a:r>
            <a:r>
              <a:rPr lang="en-US" sz="2800" i="1" dirty="0" smtClean="0"/>
              <a:t> </a:t>
            </a:r>
            <a:r>
              <a:rPr lang="en-US" sz="2800" dirty="0" smtClean="0"/>
              <a:t>Resources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85900"/>
            <a:ext cx="4281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335661"/>
            <a:ext cx="8229600" cy="4370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AHA RAC &amp; </a:t>
            </a:r>
            <a:r>
              <a:rPr lang="en-US" sz="2800" i="1" dirty="0" smtClean="0"/>
              <a:t>RAC</a:t>
            </a:r>
            <a:r>
              <a:rPr lang="en-US" sz="2800" dirty="0" smtClean="0"/>
              <a:t>Trac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324032"/>
            <a:ext cx="8229600" cy="4308872"/>
          </a:xfrm>
        </p:spPr>
        <p:txBody>
          <a:bodyPr/>
          <a:lstStyle/>
          <a:p>
            <a:r>
              <a:rPr lang="en-US" sz="2400" b="1" dirty="0" smtClean="0"/>
              <a:t>AHA </a:t>
            </a:r>
            <a:r>
              <a:rPr lang="en-US" sz="2400" b="1" i="1" dirty="0" smtClean="0"/>
              <a:t>RAC</a:t>
            </a:r>
            <a:r>
              <a:rPr lang="en-US" sz="2400" b="1" dirty="0" smtClean="0"/>
              <a:t>Trac Resources</a:t>
            </a:r>
          </a:p>
          <a:p>
            <a:pPr lvl="1"/>
            <a:r>
              <a:rPr lang="en-US" sz="2200" b="1" dirty="0" smtClean="0">
                <a:hlinkClick r:id="rId3"/>
              </a:rPr>
              <a:t>http://www.aha.org/aha/issues/RAC/ractrac.html</a:t>
            </a:r>
            <a:endParaRPr lang="en-US" sz="2200" dirty="0" smtClean="0"/>
          </a:p>
          <a:p>
            <a:pPr lvl="2"/>
            <a:r>
              <a:rPr lang="en-US" sz="2200" dirty="0" smtClean="0"/>
              <a:t>Survey Questions</a:t>
            </a:r>
          </a:p>
          <a:p>
            <a:pPr lvl="2"/>
            <a:r>
              <a:rPr lang="en-US" sz="2200" dirty="0" smtClean="0"/>
              <a:t>Data Definitions</a:t>
            </a:r>
          </a:p>
          <a:p>
            <a:pPr lvl="2"/>
            <a:r>
              <a:rPr lang="en-US" sz="2200" dirty="0" smtClean="0"/>
              <a:t>Previous Webinars</a:t>
            </a:r>
          </a:p>
          <a:p>
            <a:pPr lvl="2"/>
            <a:r>
              <a:rPr lang="en-US" sz="2200" dirty="0" smtClean="0"/>
              <a:t>AHA claim level tool</a:t>
            </a:r>
          </a:p>
          <a:p>
            <a:pPr lvl="2"/>
            <a:r>
              <a:rPr lang="en-US" sz="2200" dirty="0" smtClean="0"/>
              <a:t>Vendor Product Descriptions</a:t>
            </a:r>
          </a:p>
          <a:p>
            <a:pPr lvl="4">
              <a:buNone/>
            </a:pPr>
            <a:endParaRPr lang="en-US" sz="2800" dirty="0" smtClean="0"/>
          </a:p>
          <a:p>
            <a:pPr lvl="3">
              <a:buNone/>
            </a:pPr>
            <a:endParaRPr lang="en-US" sz="40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 l="16827" t="38034" r="42628" b="46154"/>
          <a:stretch>
            <a:fillRect/>
          </a:stretch>
        </p:blipFill>
        <p:spPr bwMode="auto">
          <a:xfrm>
            <a:off x="6407998" y="4565133"/>
            <a:ext cx="2409825" cy="704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5" cstate="print"/>
          <a:srcRect l="17147" t="33547" r="19071" b="39316"/>
          <a:stretch>
            <a:fillRect/>
          </a:stretch>
        </p:blipFill>
        <p:spPr bwMode="auto">
          <a:xfrm>
            <a:off x="826460" y="3972480"/>
            <a:ext cx="3790950" cy="12096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6" cstate="print"/>
          <a:srcRect l="16667" t="57051" r="19391" b="22436"/>
          <a:stretch>
            <a:fillRect/>
          </a:stretch>
        </p:blipFill>
        <p:spPr bwMode="auto">
          <a:xfrm>
            <a:off x="3362879" y="5396024"/>
            <a:ext cx="3800475" cy="914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7" cstate="print"/>
          <a:srcRect l="31891" t="29274" r="35096" b="23504"/>
          <a:stretch>
            <a:fillRect/>
          </a:stretch>
        </p:blipFill>
        <p:spPr bwMode="auto">
          <a:xfrm>
            <a:off x="5919455" y="2142570"/>
            <a:ext cx="1962150" cy="21050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4351338"/>
            <a:ext cx="7835900" cy="615950"/>
          </a:xfrm>
        </p:spPr>
        <p:txBody>
          <a:bodyPr rIns="0"/>
          <a:lstStyle/>
          <a:p>
            <a:pPr algn="ctr">
              <a:lnSpc>
                <a:spcPct val="100000"/>
              </a:lnSpc>
            </a:pPr>
            <a:r>
              <a:rPr lang="en-US" sz="2800" i="1" dirty="0" smtClean="0"/>
              <a:t>RAC</a:t>
            </a:r>
            <a:r>
              <a:rPr lang="en-US" sz="2800" dirty="0" smtClean="0"/>
              <a:t>Trac Enhancements</a:t>
            </a:r>
            <a:endParaRPr lang="en-US" sz="20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85900"/>
            <a:ext cx="4281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2011 </a:t>
            </a:r>
            <a:r>
              <a:rPr lang="en-US" i="1" dirty="0" smtClean="0"/>
              <a:t>RAC</a:t>
            </a:r>
            <a:r>
              <a:rPr lang="en-US" dirty="0" smtClean="0"/>
              <a:t>Trac Enhancements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400109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AHA recently implemented enhancements to </a:t>
            </a:r>
            <a:r>
              <a:rPr lang="en-US" sz="2400" i="1" dirty="0" smtClean="0"/>
              <a:t>RAC</a:t>
            </a:r>
            <a:r>
              <a:rPr lang="en-US" sz="2400" dirty="0" smtClean="0"/>
              <a:t>Trac to collect additional information on the impact of RACs on hospitals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Enhancements were made at the request of hospitals, Allied hospital associations and </a:t>
            </a:r>
            <a:r>
              <a:rPr lang="en-US" sz="2400" i="1" dirty="0" smtClean="0"/>
              <a:t>RAC</a:t>
            </a:r>
            <a:r>
              <a:rPr lang="en-US" sz="2400" dirty="0" smtClean="0"/>
              <a:t>Trac-compatible vendors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Enhancements are effective April 1, 2011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AHA will work with </a:t>
            </a:r>
            <a:r>
              <a:rPr lang="en-US" sz="2400" i="1" dirty="0" smtClean="0"/>
              <a:t>RAC</a:t>
            </a:r>
            <a:r>
              <a:rPr lang="en-US" sz="2400" dirty="0" smtClean="0"/>
              <a:t>Trac-compatible vendors to incorporate new data elements into CSV files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State and metro hospital associations will be able to access state-level data for each of the enhancements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4351338"/>
            <a:ext cx="7835900" cy="1477328"/>
          </a:xfrm>
        </p:spPr>
        <p:txBody>
          <a:bodyPr rIns="0"/>
          <a:lstStyle/>
          <a:p>
            <a:pPr algn="ctr">
              <a:lnSpc>
                <a:spcPct val="100000"/>
              </a:lnSpc>
            </a:pPr>
            <a:r>
              <a:rPr lang="en-US" sz="2800" i="1" dirty="0" err="1" smtClean="0"/>
              <a:t>RAC</a:t>
            </a:r>
            <a:r>
              <a:rPr lang="en-US" sz="2800" dirty="0" err="1" smtClean="0"/>
              <a:t>Trac</a:t>
            </a:r>
            <a:r>
              <a:rPr lang="en-US" sz="2800" dirty="0" smtClean="0"/>
              <a:t> Quality Assurance Procedures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(currently optional)</a:t>
            </a:r>
            <a:endParaRPr lang="en-US" sz="20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85900"/>
            <a:ext cx="42814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1208088"/>
          </a:xfrm>
          <a:prstGeom prst="rect">
            <a:avLst/>
          </a:prstGeom>
          <a:solidFill>
            <a:srgbClr val="EBEB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14350"/>
            <a:ext cx="8229600" cy="295466"/>
          </a:xfrm>
        </p:spPr>
        <p:txBody>
          <a:bodyPr/>
          <a:lstStyle/>
          <a:p>
            <a:pPr eaLnBrk="1" hangingPunct="1"/>
            <a:r>
              <a:rPr lang="en-US" dirty="0" smtClean="0"/>
              <a:t>Quality Assurance Procedures (currently optional!)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782" y="1593273"/>
            <a:ext cx="8548399" cy="318548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Automated Information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the number of automated denials is 0, then the value of automated denials and value of automated recoupment must also be 0.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Value of automated recoupment cannot be greater than the value of automated denials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the number of automated denials &gt;0 then the value of automated denials must also be &gt; 0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0" y="1177925"/>
            <a:ext cx="9144000" cy="200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694738" y="647382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6F7287C-171C-478F-9C99-6E135644E6AE}" type="slidenum">
              <a:rPr lang="en-US" sz="1200"/>
              <a:pPr/>
              <a:t>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32323"/>
      </a:dk1>
      <a:lt1>
        <a:srgbClr val="FFFFFF"/>
      </a:lt1>
      <a:dk2>
        <a:srgbClr val="00548B"/>
      </a:dk2>
      <a:lt2>
        <a:srgbClr val="E9E3BA"/>
      </a:lt2>
      <a:accent1>
        <a:srgbClr val="00548B"/>
      </a:accent1>
      <a:accent2>
        <a:srgbClr val="799D34"/>
      </a:accent2>
      <a:accent3>
        <a:srgbClr val="FFFFFF"/>
      </a:accent3>
      <a:accent4>
        <a:srgbClr val="1C1C1C"/>
      </a:accent4>
      <a:accent5>
        <a:srgbClr val="AAB3C4"/>
      </a:accent5>
      <a:accent6>
        <a:srgbClr val="6D8E2E"/>
      </a:accent6>
      <a:hlink>
        <a:srgbClr val="EDB50F"/>
      </a:hlink>
      <a:folHlink>
        <a:srgbClr val="A7322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32323"/>
        </a:dk1>
        <a:lt1>
          <a:srgbClr val="FFFFFF"/>
        </a:lt1>
        <a:dk2>
          <a:srgbClr val="00548B"/>
        </a:dk2>
        <a:lt2>
          <a:srgbClr val="E9E3BA"/>
        </a:lt2>
        <a:accent1>
          <a:srgbClr val="00548B"/>
        </a:accent1>
        <a:accent2>
          <a:srgbClr val="799D34"/>
        </a:accent2>
        <a:accent3>
          <a:srgbClr val="FFFFFF"/>
        </a:accent3>
        <a:accent4>
          <a:srgbClr val="1C1C1C"/>
        </a:accent4>
        <a:accent5>
          <a:srgbClr val="AAB3C4"/>
        </a:accent5>
        <a:accent6>
          <a:srgbClr val="6D8E2E"/>
        </a:accent6>
        <a:hlink>
          <a:srgbClr val="EDB50F"/>
        </a:hlink>
        <a:folHlink>
          <a:srgbClr val="A732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32323"/>
        </a:dk1>
        <a:lt1>
          <a:srgbClr val="FFFFFF"/>
        </a:lt1>
        <a:dk2>
          <a:srgbClr val="4BB6FF"/>
        </a:dk2>
        <a:lt2>
          <a:srgbClr val="E9E3BA"/>
        </a:lt2>
        <a:accent1>
          <a:srgbClr val="00548B"/>
        </a:accent1>
        <a:accent2>
          <a:srgbClr val="799D34"/>
        </a:accent2>
        <a:accent3>
          <a:srgbClr val="FFFFFF"/>
        </a:accent3>
        <a:accent4>
          <a:srgbClr val="1C1C1C"/>
        </a:accent4>
        <a:accent5>
          <a:srgbClr val="AAB3C4"/>
        </a:accent5>
        <a:accent6>
          <a:srgbClr val="6D8E2E"/>
        </a:accent6>
        <a:hlink>
          <a:srgbClr val="EDB50F"/>
        </a:hlink>
        <a:folHlink>
          <a:srgbClr val="A732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30914</TotalTime>
  <Words>980</Words>
  <Application>Microsoft Office PowerPoint</Application>
  <PresentationFormat>On-screen Show (4:3)</PresentationFormat>
  <Paragraphs>165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RACTrac Enhancements:   A Discussion with the RACTrac-Compatible Vendor Community  Elizabeth Baskett, Senior Associate Director, Policy, AHA Katie Christensen, PCS, AHA RACTrac Contractor  April 20, 2011</vt:lpstr>
      <vt:lpstr>Agenda </vt:lpstr>
      <vt:lpstr>THANKS   for Making RACTrac a Success!!!!  As January of 2011, there were 1850 hospitals participating in RACTrac (up from 1667 last quarter) </vt:lpstr>
      <vt:lpstr>RACTrac-Compatible Vendor Resources</vt:lpstr>
      <vt:lpstr>AHA RAC &amp; RACTrac Resources</vt:lpstr>
      <vt:lpstr>RACTrac Enhancements</vt:lpstr>
      <vt:lpstr>2011 RACTrac Enhancements</vt:lpstr>
      <vt:lpstr>RACTrac Quality Assurance Procedures  (currently optional)</vt:lpstr>
      <vt:lpstr>Quality Assurance Procedures (currently optional!)</vt:lpstr>
      <vt:lpstr>Quality Assurance Procedures (currently optional!)</vt:lpstr>
      <vt:lpstr>Quality Assurance Procedures (currently optional!)</vt:lpstr>
      <vt:lpstr>Quality Assurance Procedures (currently optional!)</vt:lpstr>
      <vt:lpstr>Quality Assurance Procedures (currently optional!)</vt:lpstr>
      <vt:lpstr>Quality Assurance Procedures (currently optional!)</vt:lpstr>
      <vt:lpstr>Quality Assurance Procedures (currently optional!)</vt:lpstr>
      <vt:lpstr>RACTrac Survey Changes</vt:lpstr>
      <vt:lpstr>2011 RACTrac Enhancements</vt:lpstr>
      <vt:lpstr>2011 RACTrac Enhancements:  Incorrect MS-DRG Denials</vt:lpstr>
      <vt:lpstr>2011 RACTrac Enhancements:  Medical Necessity Review</vt:lpstr>
      <vt:lpstr>2011 RACTrac Enhancements:  Incorrect Discharge Status</vt:lpstr>
      <vt:lpstr>2011 RACTrac Enhancements:  Cost of Appeals</vt:lpstr>
      <vt:lpstr>RACTrac Survey Changes  Release Management &amp; Testing</vt:lpstr>
      <vt:lpstr>Release Management &amp; Testing</vt:lpstr>
      <vt:lpstr>Getting Started</vt:lpstr>
      <vt:lpstr>What you can and can’t do at this point …</vt:lpstr>
      <vt:lpstr>Testing</vt:lpstr>
      <vt:lpstr>Questions and Answers   For more information on: RACTrac Tracking RAC activity with AHA’s Free Claim Level Tool Previous RACTrac Webinars  www.aha.org/aha/issues/RAC/ractrac.html </vt:lpstr>
    </vt:vector>
  </TitlesOfParts>
  <Company>Avalere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Baskett, Elizabeth</dc:creator>
  <cp:lastModifiedBy>Elizabeth Baskett</cp:lastModifiedBy>
  <cp:revision>1558</cp:revision>
  <dcterms:created xsi:type="dcterms:W3CDTF">2006-04-18T17:03:54Z</dcterms:created>
  <dcterms:modified xsi:type="dcterms:W3CDTF">2011-04-26T13:11:30Z</dcterms:modified>
</cp:coreProperties>
</file>