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 id="2147483672" r:id="rId3"/>
    <p:sldMasterId id="2147483686" r:id="rId4"/>
    <p:sldMasterId id="2147483701" r:id="rId5"/>
  </p:sldMasterIdLst>
  <p:notesMasterIdLst>
    <p:notesMasterId r:id="rId62"/>
  </p:notesMasterIdLst>
  <p:sldIdLst>
    <p:sldId id="256" r:id="rId6"/>
    <p:sldId id="260" r:id="rId7"/>
    <p:sldId id="264" r:id="rId8"/>
    <p:sldId id="265" r:id="rId9"/>
    <p:sldId id="303" r:id="rId10"/>
    <p:sldId id="270" r:id="rId11"/>
    <p:sldId id="35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 id="343" r:id="rId52"/>
    <p:sldId id="344" r:id="rId53"/>
    <p:sldId id="345" r:id="rId54"/>
    <p:sldId id="346" r:id="rId55"/>
    <p:sldId id="347" r:id="rId56"/>
    <p:sldId id="348" r:id="rId57"/>
    <p:sldId id="349" r:id="rId58"/>
    <p:sldId id="350" r:id="rId59"/>
    <p:sldId id="351" r:id="rId60"/>
    <p:sldId id="30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55E508-BB0D-42F9-A109-25EC3FCDE9B5}">
          <p14:sldIdLst>
            <p14:sldId id="256"/>
            <p14:sldId id="260"/>
            <p14:sldId id="264"/>
            <p14:sldId id="265"/>
            <p14:sldId id="303"/>
            <p14:sldId id="270"/>
            <p14:sldId id="35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Lst>
        </p14:section>
        <p14:section name="last slide" id="{EE9105BD-4CB0-408F-A272-41C5D78F0F6B}">
          <p14:sldIdLst>
            <p14:sldId id="3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1E1"/>
    <a:srgbClr val="003087"/>
    <a:srgbClr val="F68D03"/>
    <a:srgbClr val="5AB3E8"/>
    <a:srgbClr val="56565A"/>
    <a:srgbClr val="EEA902"/>
    <a:srgbClr val="FB41B2"/>
    <a:srgbClr val="8559CF"/>
    <a:srgbClr val="4C9D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56"/>
    <p:restoredTop sz="74365" autoAdjust="0"/>
  </p:normalViewPr>
  <p:slideViewPr>
    <p:cSldViewPr snapToGrid="0" snapToObjects="1">
      <p:cViewPr varScale="1">
        <p:scale>
          <a:sx n="89" d="100"/>
          <a:sy n="89" d="100"/>
        </p:scale>
        <p:origin x="1188" y="9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C99-47CE-A0DF-A13D0F053FF1}"/>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C99-47CE-A0DF-A13D0F053FF1}"/>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C99-47CE-A0DF-A13D0F053FF1}"/>
            </c:ext>
          </c:extLst>
        </c:ser>
        <c:dLbls>
          <c:showLegendKey val="0"/>
          <c:showVal val="0"/>
          <c:showCatName val="0"/>
          <c:showSerName val="0"/>
          <c:showPercent val="0"/>
          <c:showBubbleSize val="0"/>
        </c:dLbls>
        <c:gapWidth val="150"/>
        <c:shape val="box"/>
        <c:axId val="304030120"/>
        <c:axId val="304031688"/>
        <c:axId val="303660216"/>
      </c:bar3DChart>
      <c:catAx>
        <c:axId val="304030120"/>
        <c:scaling>
          <c:orientation val="minMax"/>
        </c:scaling>
        <c:delete val="0"/>
        <c:axPos val="b"/>
        <c:numFmt formatCode="General" sourceLinked="1"/>
        <c:majorTickMark val="out"/>
        <c:minorTickMark val="none"/>
        <c:tickLblPos val="nextTo"/>
        <c:crossAx val="304031688"/>
        <c:crosses val="autoZero"/>
        <c:auto val="1"/>
        <c:lblAlgn val="ctr"/>
        <c:lblOffset val="100"/>
        <c:noMultiLvlLbl val="0"/>
      </c:catAx>
      <c:valAx>
        <c:axId val="304031688"/>
        <c:scaling>
          <c:orientation val="minMax"/>
        </c:scaling>
        <c:delete val="0"/>
        <c:axPos val="l"/>
        <c:majorGridlines/>
        <c:numFmt formatCode="General" sourceLinked="1"/>
        <c:majorTickMark val="out"/>
        <c:minorTickMark val="none"/>
        <c:tickLblPos val="nextTo"/>
        <c:crossAx val="304030120"/>
        <c:crosses val="autoZero"/>
        <c:crossBetween val="between"/>
      </c:valAx>
      <c:serAx>
        <c:axId val="303660216"/>
        <c:scaling>
          <c:orientation val="minMax"/>
        </c:scaling>
        <c:delete val="0"/>
        <c:axPos val="b"/>
        <c:majorTickMark val="out"/>
        <c:minorTickMark val="none"/>
        <c:tickLblPos val="nextTo"/>
        <c:crossAx val="304031688"/>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Overall</c:v>
                </c:pt>
              </c:strCache>
            </c:strRef>
          </c:tx>
          <c:spPr>
            <a:solidFill>
              <a:srgbClr val="0000FF"/>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Sheet1!$B$2:$B$4</c:f>
              <c:numCache>
                <c:formatCode>General</c:formatCode>
                <c:ptCount val="3"/>
                <c:pt idx="0">
                  <c:v>62.71</c:v>
                </c:pt>
                <c:pt idx="1">
                  <c:v>22.03</c:v>
                </c:pt>
                <c:pt idx="2">
                  <c:v>15.25</c:v>
                </c:pt>
              </c:numCache>
            </c:numRef>
          </c:val>
          <c:extLst>
            <c:ext xmlns:c16="http://schemas.microsoft.com/office/drawing/2014/chart" uri="{C3380CC4-5D6E-409C-BE32-E72D297353CC}">
              <c16:uniqueId val="{00000000-EE04-4F79-A14F-4B70A4648125}"/>
            </c:ext>
          </c:extLst>
        </c:ser>
        <c:ser>
          <c:idx val="1"/>
          <c:order val="1"/>
          <c:tx>
            <c:strRef>
              <c:f>Sheet1!$C$1</c:f>
              <c:strCache>
                <c:ptCount val="1"/>
                <c:pt idx="0">
                  <c:v>Residents</c:v>
                </c:pt>
              </c:strCache>
            </c:strRef>
          </c:tx>
          <c:spPr>
            <a:solidFill>
              <a:schemeClr val="accent1">
                <a:lumMod val="75000"/>
              </a:schemeClr>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Sheet1!$C$2:$C$4</c:f>
              <c:numCache>
                <c:formatCode>General</c:formatCode>
                <c:ptCount val="3"/>
                <c:pt idx="0">
                  <c:v>62</c:v>
                </c:pt>
                <c:pt idx="1">
                  <c:v>22</c:v>
                </c:pt>
                <c:pt idx="2">
                  <c:v>16</c:v>
                </c:pt>
              </c:numCache>
            </c:numRef>
          </c:val>
          <c:extLst>
            <c:ext xmlns:c16="http://schemas.microsoft.com/office/drawing/2014/chart" uri="{C3380CC4-5D6E-409C-BE32-E72D297353CC}">
              <c16:uniqueId val="{00000001-EE04-4F79-A14F-4B70A4648125}"/>
            </c:ext>
          </c:extLst>
        </c:ser>
        <c:ser>
          <c:idx val="2"/>
          <c:order val="2"/>
          <c:tx>
            <c:strRef>
              <c:f>Sheet1!$D$1</c:f>
              <c:strCache>
                <c:ptCount val="1"/>
                <c:pt idx="0">
                  <c:v>Hospitalists</c:v>
                </c:pt>
              </c:strCache>
            </c:strRef>
          </c:tx>
          <c:spPr>
            <a:solidFill>
              <a:schemeClr val="accent6"/>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Sheet1!$D$2:$D$4</c:f>
              <c:numCache>
                <c:formatCode>General</c:formatCode>
                <c:ptCount val="3"/>
                <c:pt idx="0">
                  <c:v>66.67</c:v>
                </c:pt>
                <c:pt idx="1">
                  <c:v>22.22</c:v>
                </c:pt>
                <c:pt idx="2">
                  <c:v>11.11</c:v>
                </c:pt>
              </c:numCache>
            </c:numRef>
          </c:val>
          <c:extLst>
            <c:ext xmlns:c16="http://schemas.microsoft.com/office/drawing/2014/chart" uri="{C3380CC4-5D6E-409C-BE32-E72D297353CC}">
              <c16:uniqueId val="{00000002-EE04-4F79-A14F-4B70A4648125}"/>
            </c:ext>
          </c:extLst>
        </c:ser>
        <c:dLbls>
          <c:showLegendKey val="0"/>
          <c:showVal val="0"/>
          <c:showCatName val="0"/>
          <c:showSerName val="0"/>
          <c:showPercent val="0"/>
          <c:showBubbleSize val="0"/>
        </c:dLbls>
        <c:gapWidth val="150"/>
        <c:shape val="box"/>
        <c:axId val="303042560"/>
        <c:axId val="301971536"/>
        <c:axId val="0"/>
      </c:bar3DChart>
      <c:catAx>
        <c:axId val="303042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301971536"/>
        <c:crosses val="autoZero"/>
        <c:auto val="1"/>
        <c:lblAlgn val="ctr"/>
        <c:lblOffset val="100"/>
        <c:noMultiLvlLbl val="0"/>
      </c:catAx>
      <c:valAx>
        <c:axId val="301971536"/>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3030425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Overall</c:v>
                </c:pt>
              </c:strCache>
            </c:strRef>
          </c:tx>
          <c:spPr>
            <a:solidFill>
              <a:srgbClr val="0000FF"/>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Sheet1!$B$2:$B$4</c:f>
              <c:numCache>
                <c:formatCode>General</c:formatCode>
                <c:ptCount val="3"/>
                <c:pt idx="0">
                  <c:v>44.07</c:v>
                </c:pt>
                <c:pt idx="1">
                  <c:v>27.12</c:v>
                </c:pt>
                <c:pt idx="2">
                  <c:v>28.81</c:v>
                </c:pt>
              </c:numCache>
            </c:numRef>
          </c:val>
          <c:extLst>
            <c:ext xmlns:c16="http://schemas.microsoft.com/office/drawing/2014/chart" uri="{C3380CC4-5D6E-409C-BE32-E72D297353CC}">
              <c16:uniqueId val="{00000000-D4BA-488A-94D6-39F834591C8F}"/>
            </c:ext>
          </c:extLst>
        </c:ser>
        <c:ser>
          <c:idx val="1"/>
          <c:order val="1"/>
          <c:tx>
            <c:strRef>
              <c:f>Sheet1!$C$1</c:f>
              <c:strCache>
                <c:ptCount val="1"/>
                <c:pt idx="0">
                  <c:v>Residents</c:v>
                </c:pt>
              </c:strCache>
            </c:strRef>
          </c:tx>
          <c:spPr>
            <a:solidFill>
              <a:schemeClr val="accent1">
                <a:lumMod val="75000"/>
              </a:schemeClr>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Sheet1!$C$2:$C$4</c:f>
              <c:numCache>
                <c:formatCode>General</c:formatCode>
                <c:ptCount val="3"/>
                <c:pt idx="0">
                  <c:v>42</c:v>
                </c:pt>
                <c:pt idx="1">
                  <c:v>30</c:v>
                </c:pt>
                <c:pt idx="2">
                  <c:v>28</c:v>
                </c:pt>
              </c:numCache>
            </c:numRef>
          </c:val>
          <c:extLst>
            <c:ext xmlns:c16="http://schemas.microsoft.com/office/drawing/2014/chart" uri="{C3380CC4-5D6E-409C-BE32-E72D297353CC}">
              <c16:uniqueId val="{00000001-D4BA-488A-94D6-39F834591C8F}"/>
            </c:ext>
          </c:extLst>
        </c:ser>
        <c:ser>
          <c:idx val="2"/>
          <c:order val="2"/>
          <c:tx>
            <c:strRef>
              <c:f>Sheet1!$D$1</c:f>
              <c:strCache>
                <c:ptCount val="1"/>
                <c:pt idx="0">
                  <c:v>Hospitalists</c:v>
                </c:pt>
              </c:strCache>
            </c:strRef>
          </c:tx>
          <c:spPr>
            <a:solidFill>
              <a:schemeClr val="accent6"/>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Sheet1!$D$2:$D$4</c:f>
              <c:numCache>
                <c:formatCode>General</c:formatCode>
                <c:ptCount val="3"/>
                <c:pt idx="0">
                  <c:v>55.56</c:v>
                </c:pt>
                <c:pt idx="1">
                  <c:v>11.11</c:v>
                </c:pt>
                <c:pt idx="2">
                  <c:v>33.33</c:v>
                </c:pt>
              </c:numCache>
            </c:numRef>
          </c:val>
          <c:extLst>
            <c:ext xmlns:c16="http://schemas.microsoft.com/office/drawing/2014/chart" uri="{C3380CC4-5D6E-409C-BE32-E72D297353CC}">
              <c16:uniqueId val="{00000002-D4BA-488A-94D6-39F834591C8F}"/>
            </c:ext>
          </c:extLst>
        </c:ser>
        <c:dLbls>
          <c:showLegendKey val="0"/>
          <c:showVal val="0"/>
          <c:showCatName val="0"/>
          <c:showSerName val="0"/>
          <c:showPercent val="0"/>
          <c:showBubbleSize val="0"/>
        </c:dLbls>
        <c:gapWidth val="150"/>
        <c:shape val="box"/>
        <c:axId val="423689768"/>
        <c:axId val="423690160"/>
        <c:axId val="0"/>
      </c:bar3DChart>
      <c:catAx>
        <c:axId val="4236897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3690160"/>
        <c:crosses val="autoZero"/>
        <c:auto val="1"/>
        <c:lblAlgn val="ctr"/>
        <c:lblOffset val="100"/>
        <c:noMultiLvlLbl val="0"/>
      </c:catAx>
      <c:valAx>
        <c:axId val="42369016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3689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Overall</c:v>
                </c:pt>
              </c:strCache>
            </c:strRef>
          </c:tx>
          <c:spPr>
            <a:solidFill>
              <a:srgbClr val="0000FF"/>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Sheet1!$B$2:$B$4</c:f>
              <c:numCache>
                <c:formatCode>General</c:formatCode>
                <c:ptCount val="3"/>
                <c:pt idx="0">
                  <c:v>28.81</c:v>
                </c:pt>
                <c:pt idx="1">
                  <c:v>33.9</c:v>
                </c:pt>
                <c:pt idx="2">
                  <c:v>37.29</c:v>
                </c:pt>
              </c:numCache>
            </c:numRef>
          </c:val>
          <c:extLst>
            <c:ext xmlns:c16="http://schemas.microsoft.com/office/drawing/2014/chart" uri="{C3380CC4-5D6E-409C-BE32-E72D297353CC}">
              <c16:uniqueId val="{00000000-BE39-4963-AF39-4BC7071F7013}"/>
            </c:ext>
          </c:extLst>
        </c:ser>
        <c:ser>
          <c:idx val="1"/>
          <c:order val="1"/>
          <c:tx>
            <c:strRef>
              <c:f>Sheet1!$C$1</c:f>
              <c:strCache>
                <c:ptCount val="1"/>
                <c:pt idx="0">
                  <c:v>Residents</c:v>
                </c:pt>
              </c:strCache>
            </c:strRef>
          </c:tx>
          <c:spPr>
            <a:solidFill>
              <a:schemeClr val="accent1">
                <a:lumMod val="75000"/>
              </a:schemeClr>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Sheet1!$C$2:$C$4</c:f>
              <c:numCache>
                <c:formatCode>General</c:formatCode>
                <c:ptCount val="3"/>
                <c:pt idx="0">
                  <c:v>30</c:v>
                </c:pt>
                <c:pt idx="1">
                  <c:v>30</c:v>
                </c:pt>
                <c:pt idx="2">
                  <c:v>40</c:v>
                </c:pt>
              </c:numCache>
            </c:numRef>
          </c:val>
          <c:extLst>
            <c:ext xmlns:c16="http://schemas.microsoft.com/office/drawing/2014/chart" uri="{C3380CC4-5D6E-409C-BE32-E72D297353CC}">
              <c16:uniqueId val="{00000001-BE39-4963-AF39-4BC7071F7013}"/>
            </c:ext>
          </c:extLst>
        </c:ser>
        <c:ser>
          <c:idx val="2"/>
          <c:order val="2"/>
          <c:tx>
            <c:strRef>
              <c:f>Sheet1!$D$1</c:f>
              <c:strCache>
                <c:ptCount val="1"/>
                <c:pt idx="0">
                  <c:v>Hospitalists</c:v>
                </c:pt>
              </c:strCache>
            </c:strRef>
          </c:tx>
          <c:spPr>
            <a:solidFill>
              <a:schemeClr val="accent6"/>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Sheet1!$D$2:$D$4</c:f>
              <c:numCache>
                <c:formatCode>General</c:formatCode>
                <c:ptCount val="3"/>
                <c:pt idx="0">
                  <c:v>22.22</c:v>
                </c:pt>
                <c:pt idx="1">
                  <c:v>55.55</c:v>
                </c:pt>
                <c:pt idx="2">
                  <c:v>22.22</c:v>
                </c:pt>
              </c:numCache>
            </c:numRef>
          </c:val>
          <c:extLst>
            <c:ext xmlns:c16="http://schemas.microsoft.com/office/drawing/2014/chart" uri="{C3380CC4-5D6E-409C-BE32-E72D297353CC}">
              <c16:uniqueId val="{00000002-BE39-4963-AF39-4BC7071F7013}"/>
            </c:ext>
          </c:extLst>
        </c:ser>
        <c:dLbls>
          <c:showLegendKey val="0"/>
          <c:showVal val="0"/>
          <c:showCatName val="0"/>
          <c:showSerName val="0"/>
          <c:showPercent val="0"/>
          <c:showBubbleSize val="0"/>
        </c:dLbls>
        <c:gapWidth val="150"/>
        <c:shape val="box"/>
        <c:axId val="423690944"/>
        <c:axId val="423691336"/>
        <c:axId val="0"/>
      </c:bar3DChart>
      <c:catAx>
        <c:axId val="423690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3691336"/>
        <c:crosses val="autoZero"/>
        <c:auto val="1"/>
        <c:lblAlgn val="ctr"/>
        <c:lblOffset val="100"/>
        <c:noMultiLvlLbl val="0"/>
      </c:catAx>
      <c:valAx>
        <c:axId val="423691336"/>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3690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Overall</c:v>
                </c:pt>
              </c:strCache>
            </c:strRef>
          </c:tx>
          <c:spPr>
            <a:solidFill>
              <a:srgbClr val="0000FF"/>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Sheet1!$B$2:$B$4</c:f>
              <c:numCache>
                <c:formatCode>General</c:formatCode>
                <c:ptCount val="3"/>
                <c:pt idx="0">
                  <c:v>45.76</c:v>
                </c:pt>
                <c:pt idx="1">
                  <c:v>30.51</c:v>
                </c:pt>
                <c:pt idx="2">
                  <c:v>23.73</c:v>
                </c:pt>
              </c:numCache>
            </c:numRef>
          </c:val>
          <c:extLst>
            <c:ext xmlns:c16="http://schemas.microsoft.com/office/drawing/2014/chart" uri="{C3380CC4-5D6E-409C-BE32-E72D297353CC}">
              <c16:uniqueId val="{00000000-BE39-4963-AF39-4BC7071F7013}"/>
            </c:ext>
          </c:extLst>
        </c:ser>
        <c:ser>
          <c:idx val="1"/>
          <c:order val="1"/>
          <c:tx>
            <c:strRef>
              <c:f>Sheet1!$C$1</c:f>
              <c:strCache>
                <c:ptCount val="1"/>
                <c:pt idx="0">
                  <c:v>Residents</c:v>
                </c:pt>
              </c:strCache>
            </c:strRef>
          </c:tx>
          <c:spPr>
            <a:solidFill>
              <a:schemeClr val="accent1">
                <a:lumMod val="75000"/>
              </a:schemeClr>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Sheet1!$C$2:$C$4</c:f>
              <c:numCache>
                <c:formatCode>General</c:formatCode>
                <c:ptCount val="3"/>
                <c:pt idx="0">
                  <c:v>40</c:v>
                </c:pt>
                <c:pt idx="1">
                  <c:v>34</c:v>
                </c:pt>
                <c:pt idx="2">
                  <c:v>26</c:v>
                </c:pt>
              </c:numCache>
            </c:numRef>
          </c:val>
          <c:extLst>
            <c:ext xmlns:c16="http://schemas.microsoft.com/office/drawing/2014/chart" uri="{C3380CC4-5D6E-409C-BE32-E72D297353CC}">
              <c16:uniqueId val="{00000001-BE39-4963-AF39-4BC7071F7013}"/>
            </c:ext>
          </c:extLst>
        </c:ser>
        <c:ser>
          <c:idx val="2"/>
          <c:order val="2"/>
          <c:tx>
            <c:strRef>
              <c:f>Sheet1!$D$1</c:f>
              <c:strCache>
                <c:ptCount val="1"/>
                <c:pt idx="0">
                  <c:v>Hospitalists</c:v>
                </c:pt>
              </c:strCache>
            </c:strRef>
          </c:tx>
          <c:spPr>
            <a:solidFill>
              <a:schemeClr val="accent6"/>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Sheet1!$D$2:$D$4</c:f>
              <c:numCache>
                <c:formatCode>General</c:formatCode>
                <c:ptCount val="3"/>
                <c:pt idx="0">
                  <c:v>77.78</c:v>
                </c:pt>
                <c:pt idx="1">
                  <c:v>11.11</c:v>
                </c:pt>
                <c:pt idx="2">
                  <c:v>11.11</c:v>
                </c:pt>
              </c:numCache>
            </c:numRef>
          </c:val>
          <c:extLst>
            <c:ext xmlns:c16="http://schemas.microsoft.com/office/drawing/2014/chart" uri="{C3380CC4-5D6E-409C-BE32-E72D297353CC}">
              <c16:uniqueId val="{00000002-BE39-4963-AF39-4BC7071F7013}"/>
            </c:ext>
          </c:extLst>
        </c:ser>
        <c:dLbls>
          <c:showLegendKey val="0"/>
          <c:showVal val="0"/>
          <c:showCatName val="0"/>
          <c:showSerName val="0"/>
          <c:showPercent val="0"/>
          <c:showBubbleSize val="0"/>
        </c:dLbls>
        <c:gapWidth val="150"/>
        <c:shape val="box"/>
        <c:axId val="423692120"/>
        <c:axId val="423692512"/>
        <c:axId val="0"/>
      </c:bar3DChart>
      <c:catAx>
        <c:axId val="423692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3692512"/>
        <c:crosses val="autoZero"/>
        <c:auto val="1"/>
        <c:lblAlgn val="ctr"/>
        <c:lblOffset val="100"/>
        <c:noMultiLvlLbl val="0"/>
      </c:catAx>
      <c:valAx>
        <c:axId val="42369251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3692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Overall</c:v>
                </c:pt>
              </c:strCache>
            </c:strRef>
          </c:tx>
          <c:spPr>
            <a:solidFill>
              <a:srgbClr val="0000FF"/>
            </a:solidFill>
            <a:ln>
              <a:noFill/>
            </a:ln>
            <a:effectLst/>
            <a:sp3d/>
          </c:spPr>
          <c:invertIfNegative val="0"/>
          <c:cat>
            <c:strRef>
              <c:f>Sheet1!$A$2:$A$4</c:f>
              <c:strCache>
                <c:ptCount val="3"/>
                <c:pt idx="0">
                  <c:v>Disagree/ Strongly Disagree</c:v>
                </c:pt>
                <c:pt idx="1">
                  <c:v>Neither agree nor disagree</c:v>
                </c:pt>
                <c:pt idx="2">
                  <c:v>Agree</c:v>
                </c:pt>
              </c:strCache>
            </c:strRef>
          </c:cat>
          <c:val>
            <c:numRef>
              <c:f>Sheet1!$B$2:$B$4</c:f>
              <c:numCache>
                <c:formatCode>General</c:formatCode>
                <c:ptCount val="3"/>
                <c:pt idx="0">
                  <c:v>69.489999999999995</c:v>
                </c:pt>
                <c:pt idx="1">
                  <c:v>13.56</c:v>
                </c:pt>
                <c:pt idx="2">
                  <c:v>16.95</c:v>
                </c:pt>
              </c:numCache>
            </c:numRef>
          </c:val>
          <c:extLst>
            <c:ext xmlns:c16="http://schemas.microsoft.com/office/drawing/2014/chart" uri="{C3380CC4-5D6E-409C-BE32-E72D297353CC}">
              <c16:uniqueId val="{00000000-A9A8-467E-A52A-D17209DE21C7}"/>
            </c:ext>
          </c:extLst>
        </c:ser>
        <c:ser>
          <c:idx val="1"/>
          <c:order val="1"/>
          <c:tx>
            <c:strRef>
              <c:f>Sheet1!$C$1</c:f>
              <c:strCache>
                <c:ptCount val="1"/>
                <c:pt idx="0">
                  <c:v>Residents</c:v>
                </c:pt>
              </c:strCache>
            </c:strRef>
          </c:tx>
          <c:spPr>
            <a:solidFill>
              <a:schemeClr val="accent1">
                <a:lumMod val="75000"/>
              </a:schemeClr>
            </a:solidFill>
            <a:ln>
              <a:noFill/>
            </a:ln>
            <a:effectLst/>
            <a:sp3d/>
          </c:spPr>
          <c:invertIfNegative val="0"/>
          <c:cat>
            <c:strRef>
              <c:f>Sheet1!$A$2:$A$4</c:f>
              <c:strCache>
                <c:ptCount val="3"/>
                <c:pt idx="0">
                  <c:v>Disagree/ Strongly Disagree</c:v>
                </c:pt>
                <c:pt idx="1">
                  <c:v>Neither agree nor disagree</c:v>
                </c:pt>
                <c:pt idx="2">
                  <c:v>Agree</c:v>
                </c:pt>
              </c:strCache>
            </c:strRef>
          </c:cat>
          <c:val>
            <c:numRef>
              <c:f>Sheet1!$C$2:$C$4</c:f>
              <c:numCache>
                <c:formatCode>General</c:formatCode>
                <c:ptCount val="3"/>
                <c:pt idx="0">
                  <c:v>76</c:v>
                </c:pt>
                <c:pt idx="1">
                  <c:v>8</c:v>
                </c:pt>
                <c:pt idx="2">
                  <c:v>16</c:v>
                </c:pt>
              </c:numCache>
            </c:numRef>
          </c:val>
          <c:extLst>
            <c:ext xmlns:c16="http://schemas.microsoft.com/office/drawing/2014/chart" uri="{C3380CC4-5D6E-409C-BE32-E72D297353CC}">
              <c16:uniqueId val="{00000001-A9A8-467E-A52A-D17209DE21C7}"/>
            </c:ext>
          </c:extLst>
        </c:ser>
        <c:ser>
          <c:idx val="2"/>
          <c:order val="2"/>
          <c:tx>
            <c:strRef>
              <c:f>Sheet1!$D$1</c:f>
              <c:strCache>
                <c:ptCount val="1"/>
                <c:pt idx="0">
                  <c:v>Hospitalists</c:v>
                </c:pt>
              </c:strCache>
            </c:strRef>
          </c:tx>
          <c:spPr>
            <a:solidFill>
              <a:schemeClr val="accent6"/>
            </a:solidFill>
            <a:ln>
              <a:noFill/>
            </a:ln>
            <a:effectLst/>
            <a:sp3d/>
          </c:spPr>
          <c:invertIfNegative val="0"/>
          <c:cat>
            <c:strRef>
              <c:f>Sheet1!$A$2:$A$4</c:f>
              <c:strCache>
                <c:ptCount val="3"/>
                <c:pt idx="0">
                  <c:v>Disagree/ Strongly Disagree</c:v>
                </c:pt>
                <c:pt idx="1">
                  <c:v>Neither agree nor disagree</c:v>
                </c:pt>
                <c:pt idx="2">
                  <c:v>Agree</c:v>
                </c:pt>
              </c:strCache>
            </c:strRef>
          </c:cat>
          <c:val>
            <c:numRef>
              <c:f>Sheet1!$D$2:$D$4</c:f>
              <c:numCache>
                <c:formatCode>General</c:formatCode>
                <c:ptCount val="3"/>
                <c:pt idx="0">
                  <c:v>55.56</c:v>
                </c:pt>
                <c:pt idx="1">
                  <c:v>11.11</c:v>
                </c:pt>
                <c:pt idx="2">
                  <c:v>33.33</c:v>
                </c:pt>
              </c:numCache>
            </c:numRef>
          </c:val>
          <c:extLst>
            <c:ext xmlns:c16="http://schemas.microsoft.com/office/drawing/2014/chart" uri="{C3380CC4-5D6E-409C-BE32-E72D297353CC}">
              <c16:uniqueId val="{00000002-A9A8-467E-A52A-D17209DE21C7}"/>
            </c:ext>
          </c:extLst>
        </c:ser>
        <c:dLbls>
          <c:showLegendKey val="0"/>
          <c:showVal val="0"/>
          <c:showCatName val="0"/>
          <c:showSerName val="0"/>
          <c:showPercent val="0"/>
          <c:showBubbleSize val="0"/>
        </c:dLbls>
        <c:gapWidth val="150"/>
        <c:shape val="box"/>
        <c:axId val="425518136"/>
        <c:axId val="425518528"/>
        <c:axId val="0"/>
      </c:bar3DChart>
      <c:catAx>
        <c:axId val="4255181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5518528"/>
        <c:crosses val="autoZero"/>
        <c:auto val="1"/>
        <c:lblAlgn val="ctr"/>
        <c:lblOffset val="100"/>
        <c:noMultiLvlLbl val="0"/>
      </c:catAx>
      <c:valAx>
        <c:axId val="425518528"/>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5518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Overall</c:v>
                </c:pt>
              </c:strCache>
            </c:strRef>
          </c:tx>
          <c:spPr>
            <a:solidFill>
              <a:srgbClr val="0000FF"/>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Sheet1!$B$2:$B$4</c:f>
              <c:numCache>
                <c:formatCode>General</c:formatCode>
                <c:ptCount val="3"/>
                <c:pt idx="0">
                  <c:v>32.200000000000003</c:v>
                </c:pt>
                <c:pt idx="1">
                  <c:v>37.29</c:v>
                </c:pt>
                <c:pt idx="2">
                  <c:v>30.51</c:v>
                </c:pt>
              </c:numCache>
            </c:numRef>
          </c:val>
          <c:extLst>
            <c:ext xmlns:c16="http://schemas.microsoft.com/office/drawing/2014/chart" uri="{C3380CC4-5D6E-409C-BE32-E72D297353CC}">
              <c16:uniqueId val="{00000000-7A6E-4D79-AA7A-654DA0CDFF82}"/>
            </c:ext>
          </c:extLst>
        </c:ser>
        <c:ser>
          <c:idx val="1"/>
          <c:order val="1"/>
          <c:tx>
            <c:strRef>
              <c:f>Sheet1!$C$1</c:f>
              <c:strCache>
                <c:ptCount val="1"/>
                <c:pt idx="0">
                  <c:v>Residents</c:v>
                </c:pt>
              </c:strCache>
            </c:strRef>
          </c:tx>
          <c:spPr>
            <a:solidFill>
              <a:schemeClr val="accent1">
                <a:lumMod val="75000"/>
              </a:schemeClr>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Sheet1!$C$2:$C$4</c:f>
              <c:numCache>
                <c:formatCode>General</c:formatCode>
                <c:ptCount val="3"/>
                <c:pt idx="0">
                  <c:v>30</c:v>
                </c:pt>
                <c:pt idx="1">
                  <c:v>36</c:v>
                </c:pt>
                <c:pt idx="2">
                  <c:v>34</c:v>
                </c:pt>
              </c:numCache>
            </c:numRef>
          </c:val>
          <c:extLst>
            <c:ext xmlns:c16="http://schemas.microsoft.com/office/drawing/2014/chart" uri="{C3380CC4-5D6E-409C-BE32-E72D297353CC}">
              <c16:uniqueId val="{00000001-7A6E-4D79-AA7A-654DA0CDFF82}"/>
            </c:ext>
          </c:extLst>
        </c:ser>
        <c:ser>
          <c:idx val="2"/>
          <c:order val="2"/>
          <c:tx>
            <c:strRef>
              <c:f>Sheet1!$D$1</c:f>
              <c:strCache>
                <c:ptCount val="1"/>
                <c:pt idx="0">
                  <c:v>Hospitalists</c:v>
                </c:pt>
              </c:strCache>
            </c:strRef>
          </c:tx>
          <c:spPr>
            <a:solidFill>
              <a:schemeClr val="accent6"/>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Sheet1!$D$2:$D$4</c:f>
              <c:numCache>
                <c:formatCode>General</c:formatCode>
                <c:ptCount val="3"/>
                <c:pt idx="0">
                  <c:v>44.44</c:v>
                </c:pt>
                <c:pt idx="1">
                  <c:v>44.44</c:v>
                </c:pt>
                <c:pt idx="2">
                  <c:v>11.11</c:v>
                </c:pt>
              </c:numCache>
            </c:numRef>
          </c:val>
          <c:extLst>
            <c:ext xmlns:c16="http://schemas.microsoft.com/office/drawing/2014/chart" uri="{C3380CC4-5D6E-409C-BE32-E72D297353CC}">
              <c16:uniqueId val="{00000002-7A6E-4D79-AA7A-654DA0CDFF82}"/>
            </c:ext>
          </c:extLst>
        </c:ser>
        <c:dLbls>
          <c:showLegendKey val="0"/>
          <c:showVal val="0"/>
          <c:showCatName val="0"/>
          <c:showSerName val="0"/>
          <c:showPercent val="0"/>
          <c:showBubbleSize val="0"/>
        </c:dLbls>
        <c:gapWidth val="150"/>
        <c:shape val="box"/>
        <c:axId val="425520096"/>
        <c:axId val="425520488"/>
        <c:axId val="0"/>
      </c:bar3DChart>
      <c:catAx>
        <c:axId val="4255200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5520488"/>
        <c:crosses val="autoZero"/>
        <c:auto val="1"/>
        <c:lblAlgn val="ctr"/>
        <c:lblOffset val="100"/>
        <c:noMultiLvlLbl val="0"/>
      </c:catAx>
      <c:valAx>
        <c:axId val="425520488"/>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5520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Overall</c:v>
                </c:pt>
              </c:strCache>
            </c:strRef>
          </c:tx>
          <c:spPr>
            <a:solidFill>
              <a:srgbClr val="0000FF"/>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Sheet1!$B$2:$B$4</c:f>
              <c:numCache>
                <c:formatCode>General</c:formatCode>
                <c:ptCount val="3"/>
                <c:pt idx="0">
                  <c:v>27.12</c:v>
                </c:pt>
                <c:pt idx="1">
                  <c:v>23.72</c:v>
                </c:pt>
                <c:pt idx="2">
                  <c:v>49.15</c:v>
                </c:pt>
              </c:numCache>
            </c:numRef>
          </c:val>
          <c:extLst>
            <c:ext xmlns:c16="http://schemas.microsoft.com/office/drawing/2014/chart" uri="{C3380CC4-5D6E-409C-BE32-E72D297353CC}">
              <c16:uniqueId val="{00000000-8200-4486-963E-EB4A970B9263}"/>
            </c:ext>
          </c:extLst>
        </c:ser>
        <c:ser>
          <c:idx val="1"/>
          <c:order val="1"/>
          <c:tx>
            <c:strRef>
              <c:f>Sheet1!$C$1</c:f>
              <c:strCache>
                <c:ptCount val="1"/>
                <c:pt idx="0">
                  <c:v>Residents</c:v>
                </c:pt>
              </c:strCache>
            </c:strRef>
          </c:tx>
          <c:spPr>
            <a:solidFill>
              <a:schemeClr val="accent1">
                <a:lumMod val="75000"/>
              </a:schemeClr>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Sheet1!$C$2:$C$4</c:f>
              <c:numCache>
                <c:formatCode>General</c:formatCode>
                <c:ptCount val="3"/>
                <c:pt idx="0">
                  <c:v>24</c:v>
                </c:pt>
                <c:pt idx="1">
                  <c:v>26</c:v>
                </c:pt>
                <c:pt idx="2">
                  <c:v>50</c:v>
                </c:pt>
              </c:numCache>
            </c:numRef>
          </c:val>
          <c:extLst>
            <c:ext xmlns:c16="http://schemas.microsoft.com/office/drawing/2014/chart" uri="{C3380CC4-5D6E-409C-BE32-E72D297353CC}">
              <c16:uniqueId val="{00000001-8200-4486-963E-EB4A970B9263}"/>
            </c:ext>
          </c:extLst>
        </c:ser>
        <c:ser>
          <c:idx val="2"/>
          <c:order val="2"/>
          <c:tx>
            <c:strRef>
              <c:f>Sheet1!$D$1</c:f>
              <c:strCache>
                <c:ptCount val="1"/>
                <c:pt idx="0">
                  <c:v>Hospitalists</c:v>
                </c:pt>
              </c:strCache>
            </c:strRef>
          </c:tx>
          <c:spPr>
            <a:solidFill>
              <a:schemeClr val="accent6"/>
            </a:solidFill>
            <a:ln>
              <a:noFill/>
            </a:ln>
            <a:effectLst/>
            <a:sp3d/>
          </c:spPr>
          <c:invertIfNegative val="0"/>
          <c:cat>
            <c:strRef>
              <c:f>Sheet1!$A$2:$A$4</c:f>
              <c:strCache>
                <c:ptCount val="3"/>
                <c:pt idx="0">
                  <c:v>Disagree/ Strongly Disagree</c:v>
                </c:pt>
                <c:pt idx="1">
                  <c:v>Neither agree nor disagree</c:v>
                </c:pt>
                <c:pt idx="2">
                  <c:v>Agree/ Strongly Agree</c:v>
                </c:pt>
              </c:strCache>
            </c:strRef>
          </c:cat>
          <c:val>
            <c:numRef>
              <c:f>Sheet1!$D$2:$D$4</c:f>
              <c:numCache>
                <c:formatCode>General</c:formatCode>
                <c:ptCount val="3"/>
                <c:pt idx="0">
                  <c:v>44.44</c:v>
                </c:pt>
                <c:pt idx="1">
                  <c:v>11.11</c:v>
                </c:pt>
                <c:pt idx="2">
                  <c:v>44.44</c:v>
                </c:pt>
              </c:numCache>
            </c:numRef>
          </c:val>
          <c:extLst>
            <c:ext xmlns:c16="http://schemas.microsoft.com/office/drawing/2014/chart" uri="{C3380CC4-5D6E-409C-BE32-E72D297353CC}">
              <c16:uniqueId val="{00000002-8200-4486-963E-EB4A970B9263}"/>
            </c:ext>
          </c:extLst>
        </c:ser>
        <c:dLbls>
          <c:showLegendKey val="0"/>
          <c:showVal val="0"/>
          <c:showCatName val="0"/>
          <c:showSerName val="0"/>
          <c:showPercent val="0"/>
          <c:showBubbleSize val="0"/>
        </c:dLbls>
        <c:gapWidth val="150"/>
        <c:shape val="box"/>
        <c:axId val="425748168"/>
        <c:axId val="425748560"/>
        <c:axId val="0"/>
      </c:bar3DChart>
      <c:catAx>
        <c:axId val="4257481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5748560"/>
        <c:crosses val="autoZero"/>
        <c:auto val="1"/>
        <c:lblAlgn val="ctr"/>
        <c:lblOffset val="100"/>
        <c:noMultiLvlLbl val="0"/>
      </c:catAx>
      <c:valAx>
        <c:axId val="42574856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crossAx val="425748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AAC97-0865-8C4C-9AE6-CBD0BF67DA8F}" type="datetimeFigureOut">
              <a:rPr lang="en-US" smtClean="0"/>
              <a:t>8/7/2018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B754A-B6A5-5D47-B440-0828DACCEFBB}" type="slidenum">
              <a:rPr lang="en-US" smtClean="0"/>
              <a:t>‹#›</a:t>
            </a:fld>
            <a:endParaRPr lang="en-US"/>
          </a:p>
        </p:txBody>
      </p:sp>
    </p:spTree>
    <p:extLst>
      <p:ext uri="{BB962C8B-B14F-4D97-AF65-F5344CB8AC3E}">
        <p14:creationId xmlns:p14="http://schemas.microsoft.com/office/powerpoint/2010/main" val="267421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relationship between hospitals and physicians has never been more important. </a:t>
            </a:r>
            <a:r>
              <a:rPr lang="en-US" sz="1200" kern="1200" dirty="0">
                <a:solidFill>
                  <a:schemeClr val="tx1"/>
                </a:solidFill>
                <a:effectLst/>
                <a:latin typeface="Arial" charset="0"/>
                <a:ea typeface="+mn-ea"/>
                <a:cs typeface="+mn-cs"/>
              </a:rPr>
              <a:t>That’s why AHA has launched the Physician Alliance – a place for physician and administrative leadership to transform health care together.</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mn-lt"/>
                <a:ea typeface="+mn-ea"/>
                <a:cs typeface="+mn-cs"/>
              </a:rPr>
              <a:t>The Alliance provides new resources, services and experiences on a range of issues, including clinician well-being, leadership models and health improvement, developed specifically for busy physicians within AHA-member organizations.</a:t>
            </a:r>
          </a:p>
          <a:p>
            <a:r>
              <a:rPr lang="en-US" sz="1200" kern="1200" dirty="0">
                <a:solidFill>
                  <a:schemeClr val="tx1"/>
                </a:solidFill>
                <a:effectLst/>
                <a:latin typeface="+mn-lt"/>
                <a:ea typeface="+mn-ea"/>
                <a:cs typeface="+mn-cs"/>
              </a:rPr>
              <a:t>The Alliance’s work is framed by three fundamental values that foster shared decision-making and forge a common language among all health care leaders – Lead Well. Be Well. Care Well.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Lead Well</a:t>
            </a:r>
            <a:r>
              <a:rPr lang="en-US" sz="1200" kern="1200" dirty="0">
                <a:solidFill>
                  <a:schemeClr val="tx1"/>
                </a:solidFill>
                <a:effectLst/>
                <a:latin typeface="+mn-lt"/>
                <a:ea typeface="+mn-ea"/>
                <a:cs typeface="+mn-cs"/>
              </a:rPr>
              <a:t> focuses on improving the health of the enterprise and developing collaborative teams to move organizations forward.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Be Well</a:t>
            </a:r>
            <a:r>
              <a:rPr lang="en-US" sz="1200" kern="1200" dirty="0">
                <a:solidFill>
                  <a:schemeClr val="tx1"/>
                </a:solidFill>
                <a:effectLst/>
                <a:latin typeface="+mn-lt"/>
                <a:ea typeface="+mn-ea"/>
                <a:cs typeface="+mn-cs"/>
              </a:rPr>
              <a:t> is about improving the health of clinicians.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Care Well</a:t>
            </a:r>
            <a:r>
              <a:rPr lang="en-US" sz="1200" kern="1200" dirty="0">
                <a:solidFill>
                  <a:schemeClr val="tx1"/>
                </a:solidFill>
                <a:effectLst/>
                <a:latin typeface="+mn-lt"/>
                <a:ea typeface="+mn-ea"/>
                <a:cs typeface="+mn-cs"/>
              </a:rPr>
              <a:t> prioritizes better health for patients and communities.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AHA Members</a:t>
            </a:r>
            <a:r>
              <a:rPr lang="en-US" sz="1200" kern="1200" baseline="0" dirty="0">
                <a:solidFill>
                  <a:schemeClr val="tx1"/>
                </a:solidFill>
                <a:effectLst/>
                <a:latin typeface="Arial" charset="0"/>
                <a:ea typeface="+mn-ea"/>
                <a:cs typeface="+mn-cs"/>
              </a:rPr>
              <a:t> can sign up for</a:t>
            </a:r>
            <a:r>
              <a:rPr lang="en-US" sz="1200" kern="1200" dirty="0">
                <a:solidFill>
                  <a:schemeClr val="tx1"/>
                </a:solidFill>
                <a:effectLst/>
                <a:latin typeface="Arial" charset="0"/>
                <a:ea typeface="+mn-ea"/>
                <a:cs typeface="+mn-cs"/>
              </a:rPr>
              <a:t> exclusive content </a:t>
            </a:r>
            <a:r>
              <a:rPr lang="en-US" sz="1200" b="0" i="0" kern="1200" baseline="0" dirty="0">
                <a:solidFill>
                  <a:schemeClr val="tx1"/>
                </a:solidFill>
                <a:effectLst/>
                <a:latin typeface="Arial" charset="0"/>
                <a:ea typeface="+mn-ea"/>
                <a:cs typeface="+mn-cs"/>
              </a:rPr>
              <a:t>at </a:t>
            </a:r>
            <a:r>
              <a:rPr lang="en-US" sz="1200" b="0" i="0" kern="1200" baseline="0" dirty="0" err="1">
                <a:solidFill>
                  <a:schemeClr val="tx1"/>
                </a:solidFill>
                <a:effectLst/>
                <a:latin typeface="Arial" charset="0"/>
                <a:ea typeface="+mn-ea"/>
                <a:cs typeface="+mn-cs"/>
              </a:rPr>
              <a:t>aha.org</a:t>
            </a:r>
            <a:r>
              <a:rPr lang="en-US" sz="1200" b="0" i="0" kern="1200" baseline="0" dirty="0">
                <a:solidFill>
                  <a:schemeClr val="tx1"/>
                </a:solidFill>
                <a:effectLst/>
                <a:latin typeface="Arial" charset="0"/>
                <a:ea typeface="+mn-ea"/>
                <a:cs typeface="+mn-cs"/>
              </a:rPr>
              <a:t>/physicians </a:t>
            </a:r>
            <a:r>
              <a:rPr lang="en-US" sz="1200" kern="1200" dirty="0">
                <a:solidFill>
                  <a:schemeClr val="tx1"/>
                </a:solidFill>
                <a:effectLst/>
                <a:latin typeface="Arial" charset="0"/>
                <a:ea typeface="+mn-ea"/>
                <a:cs typeface="+mn-cs"/>
              </a:rPr>
              <a:t>to start receiving resources, and access to training opportunities available only to Alliance members. </a:t>
            </a:r>
            <a:endParaRPr lang="en-US" sz="1200" b="0" i="0" kern="1200" baseline="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01FB754A-B6A5-5D47-B440-0828DACCEFBB}" type="slidenum">
              <a:rPr lang="en-US" smtClean="0"/>
              <a:t>2</a:t>
            </a:fld>
            <a:endParaRPr lang="en-US"/>
          </a:p>
        </p:txBody>
      </p:sp>
    </p:spTree>
    <p:extLst>
      <p:ext uri="{BB962C8B-B14F-4D97-AF65-F5344CB8AC3E}">
        <p14:creationId xmlns:p14="http://schemas.microsoft.com/office/powerpoint/2010/main" val="2736277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b="1" baseline="0" dirty="0" smtClean="0"/>
              <a:t>GENESIS</a:t>
            </a:r>
            <a:r>
              <a:rPr lang="en-US" baseline="0" dirty="0" smtClean="0"/>
              <a:t> -- With funding </a:t>
            </a:r>
            <a:r>
              <a:rPr lang="en-US" i="0" baseline="0" dirty="0" smtClean="0"/>
              <a:t>from a </a:t>
            </a:r>
            <a:r>
              <a:rPr lang="en-US" i="1" baseline="0" dirty="0" smtClean="0"/>
              <a:t>Putting Charter into Practice </a:t>
            </a:r>
            <a:r>
              <a:rPr lang="en-US" i="0" baseline="0" dirty="0" smtClean="0"/>
              <a:t>grant, the National Physicians Alliance created a set of three lists of specific steps physicians in internal medicine, family medicine and pediatrics could take in their practices to promote the more effective use of health care resources. </a:t>
            </a:r>
          </a:p>
          <a:p>
            <a:pPr marL="174056" indent="-174056">
              <a:buFont typeface="Arial" panose="020B0604020202020204" pitchFamily="34" charset="0"/>
              <a:buChar char="•"/>
            </a:pPr>
            <a:r>
              <a:rPr lang="en-US" i="0" baseline="0" dirty="0" smtClean="0"/>
              <a:t>At around the same time, p</a:t>
            </a:r>
            <a:r>
              <a:rPr lang="en-US" dirty="0"/>
              <a:t>hysician Howard Brody called on medical specialty societies, as stewards of finite health care resources, to identify five areas of waste in their respective field</a:t>
            </a:r>
            <a:endParaRPr lang="en-US" i="0" baseline="0" dirty="0" smtClean="0"/>
          </a:p>
          <a:p>
            <a:pPr marL="174056" indent="-174056">
              <a:buFont typeface="Arial" panose="020B0604020202020204" pitchFamily="34" charset="0"/>
              <a:buChar char="•"/>
            </a:pPr>
            <a:r>
              <a:rPr lang="en-US" i="0" baseline="0" dirty="0" smtClean="0"/>
              <a:t>Thus, the concept of </a:t>
            </a:r>
            <a:r>
              <a:rPr lang="en-US" i="1" baseline="0" dirty="0" smtClean="0"/>
              <a:t>Choosing Wisely </a:t>
            </a:r>
            <a:r>
              <a:rPr lang="en-US" i="0" baseline="0" dirty="0" smtClean="0"/>
              <a:t>was conceived. </a:t>
            </a:r>
            <a:endParaRPr lang="en-US" dirty="0" smtClean="0"/>
          </a:p>
          <a:p>
            <a:endParaRPr lang="en-US" dirty="0" smtClean="0"/>
          </a:p>
          <a:p>
            <a:r>
              <a:rPr lang="en-US" sz="1200" b="1" dirty="0" smtClean="0">
                <a:latin typeface="Franklin Gothic Book"/>
                <a:cs typeface="Franklin Gothic Book"/>
              </a:rPr>
              <a:t>Medicine’s Ethical Responsibility for Healthcare Reform – The Top 5 List</a:t>
            </a:r>
          </a:p>
          <a:p>
            <a:r>
              <a:rPr lang="en-US" sz="1050" dirty="0" smtClean="0">
                <a:latin typeface="Franklin Gothic Book"/>
                <a:cs typeface="Franklin Gothic Book"/>
              </a:rPr>
              <a:t>Howard Brody, MD PhD</a:t>
            </a:r>
          </a:p>
          <a:p>
            <a:endParaRPr lang="en-US" dirty="0" smtClean="0"/>
          </a:p>
          <a:p>
            <a:r>
              <a:rPr lang="en-US" sz="1600" b="1" dirty="0" smtClean="0">
                <a:latin typeface="Franklin Gothic Book"/>
                <a:cs typeface="Franklin Gothic Book"/>
              </a:rPr>
              <a:t>The “Top 5” Lists in Primary Care</a:t>
            </a:r>
          </a:p>
          <a:p>
            <a:r>
              <a:rPr lang="en-US" sz="1200" i="1" dirty="0" smtClean="0">
                <a:latin typeface="Franklin Gothic Book"/>
                <a:cs typeface="Franklin Gothic Book"/>
              </a:rPr>
              <a:t>Meeting the Responsibility of Professionalism</a:t>
            </a:r>
          </a:p>
          <a:p>
            <a:r>
              <a:rPr lang="en-US" sz="1200" dirty="0" smtClean="0">
                <a:latin typeface="Franklin Gothic Book"/>
                <a:cs typeface="Franklin Gothic Book"/>
              </a:rPr>
              <a:t>The Good Stewardship Working Group</a:t>
            </a:r>
          </a:p>
          <a:p>
            <a:endParaRPr lang="en-US" dirty="0"/>
          </a:p>
        </p:txBody>
      </p:sp>
      <p:sp>
        <p:nvSpPr>
          <p:cNvPr id="4" name="Slide Number Placeholder 3"/>
          <p:cNvSpPr>
            <a:spLocks noGrp="1"/>
          </p:cNvSpPr>
          <p:nvPr>
            <p:ph type="sldNum" sz="quarter" idx="10"/>
          </p:nvPr>
        </p:nvSpPr>
        <p:spPr/>
        <p:txBody>
          <a:bodyPr/>
          <a:lstStyle/>
          <a:p>
            <a:pPr>
              <a:defRPr/>
            </a:pPr>
            <a:fld id="{1A8BAE3B-D043-4589-BE96-7D38C5512BFA}"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356195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launched the campaign</a:t>
            </a:r>
            <a:r>
              <a:rPr lang="en-US" baseline="0" dirty="0" smtClean="0"/>
              <a:t> on April 4, 2012 with nine brave medical societies publishing the first 45 Choosing Wisely recommendations. </a:t>
            </a:r>
          </a:p>
          <a:p>
            <a:pPr marL="171450" indent="-171450">
              <a:buFont typeface="Arial" panose="020B0604020202020204" pitchFamily="34" charset="0"/>
              <a:buChar char="•"/>
            </a:pPr>
            <a:r>
              <a:rPr lang="en-US" baseline="0" dirty="0" smtClean="0"/>
              <a:t>We kicked things off with a press conference at the National Press Club in Washington DC – the announcement generated widespread media attention including the front page of the New York Times, Washington Post, USA Today, and stories on the nightly news of ABC, CBS and NBC.</a:t>
            </a:r>
            <a:endParaRPr lang="en-US" dirty="0"/>
          </a:p>
        </p:txBody>
      </p:sp>
      <p:sp>
        <p:nvSpPr>
          <p:cNvPr id="4" name="Slide Number Placeholder 3"/>
          <p:cNvSpPr>
            <a:spLocks noGrp="1"/>
          </p:cNvSpPr>
          <p:nvPr>
            <p:ph type="sldNum" sz="quarter" idx="10"/>
          </p:nvPr>
        </p:nvSpPr>
        <p:spPr/>
        <p:txBody>
          <a:bodyPr/>
          <a:lstStyle/>
          <a:p>
            <a:pPr>
              <a:defRPr/>
            </a:pPr>
            <a:fld id="{1A8BAE3B-D043-4589-BE96-7D38C5512BFA}"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676151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Consumer Reports plays</a:t>
            </a:r>
            <a:r>
              <a:rPr lang="en-US" baseline="0" dirty="0" smtClean="0"/>
              <a:t> an important role as a partner in the campaign by working with medical specialty societies to translate their lists into patient-friendly language. To date they’ve published more than 100 Choosing Wisely brochures for patients. </a:t>
            </a:r>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66934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B3931B"/>
              </a:buClr>
            </a:pPr>
            <a:r>
              <a:rPr lang="en-US" sz="1200" dirty="0" smtClean="0"/>
              <a:t>Tremendous progress</a:t>
            </a:r>
            <a:r>
              <a:rPr lang="en-US" sz="1200" baseline="0" dirty="0" smtClean="0"/>
              <a:t> to date</a:t>
            </a:r>
          </a:p>
          <a:p>
            <a:pPr marL="171450" indent="-171450">
              <a:buClr>
                <a:srgbClr val="B3931B"/>
              </a:buClr>
              <a:buFont typeface="Arial" panose="020B0604020202020204" pitchFamily="34" charset="0"/>
              <a:buChar char="•"/>
            </a:pPr>
            <a:r>
              <a:rPr lang="en-US" sz="1200" dirty="0" smtClean="0"/>
              <a:t>80 specialty society partners</a:t>
            </a:r>
          </a:p>
          <a:p>
            <a:pPr marL="171450" indent="-171450">
              <a:buClr>
                <a:srgbClr val="B3931B"/>
              </a:buClr>
              <a:buFont typeface="Arial" panose="020B0604020202020204" pitchFamily="34" charset="0"/>
              <a:buChar char="•"/>
            </a:pPr>
            <a:r>
              <a:rPr lang="en-US" sz="1200" dirty="0" smtClean="0"/>
              <a:t>535+ recommendations</a:t>
            </a:r>
          </a:p>
          <a:p>
            <a:pPr marL="171450" indent="-171450">
              <a:buClr>
                <a:srgbClr val="B3931B"/>
              </a:buClr>
              <a:buFont typeface="Arial" panose="020B0604020202020204" pitchFamily="34" charset="0"/>
              <a:buChar char="•"/>
            </a:pPr>
            <a:r>
              <a:rPr lang="en-US" sz="1200" dirty="0" smtClean="0"/>
              <a:t>29 current and former grantees</a:t>
            </a:r>
          </a:p>
          <a:p>
            <a:pPr marL="171450" indent="-171450">
              <a:buClr>
                <a:srgbClr val="B3931B"/>
              </a:buClr>
              <a:buFont typeface="Arial" panose="020B0604020202020204" pitchFamily="34" charset="0"/>
              <a:buChar char="•"/>
            </a:pPr>
            <a:r>
              <a:rPr lang="en-US" sz="1200" dirty="0" smtClean="0"/>
              <a:t>45+ Choosing Wisely Champions</a:t>
            </a:r>
          </a:p>
          <a:p>
            <a:pPr marL="171450" indent="-171450">
              <a:buClr>
                <a:srgbClr val="B3931B"/>
              </a:buClr>
              <a:buFont typeface="Arial" panose="020B0604020202020204" pitchFamily="34" charset="0"/>
              <a:buChar char="•"/>
            </a:pPr>
            <a:r>
              <a:rPr lang="en-US" sz="1200" dirty="0" smtClean="0"/>
              <a:t>70+ consumer and employer groups</a:t>
            </a:r>
          </a:p>
          <a:p>
            <a:pPr marL="171450" indent="-171450">
              <a:buClr>
                <a:srgbClr val="B3931B"/>
              </a:buClr>
              <a:buFont typeface="Arial" panose="020B0604020202020204" pitchFamily="34" charset="0"/>
              <a:buChar char="•"/>
            </a:pPr>
            <a:r>
              <a:rPr lang="en-US" sz="1200" dirty="0" smtClean="0"/>
              <a:t>1,330 journal articles referencing</a:t>
            </a:r>
            <a:r>
              <a:rPr lang="en-US" sz="1200" baseline="0" dirty="0" smtClean="0"/>
              <a:t> Choosing Wisely in 2016, based on Google Scholar search for the term “Choosing Wisely” and the word health</a:t>
            </a:r>
            <a:endParaRPr lang="en-US" sz="1200" dirty="0" smtClean="0"/>
          </a:p>
          <a:p>
            <a:pPr marL="171450" marR="0" lvl="0" indent="-171450" algn="l" defTabSz="914400" rtl="0" eaLnBrk="1" fontAlgn="auto" latinLnBrk="0" hangingPunct="1">
              <a:lnSpc>
                <a:spcPct val="100000"/>
              </a:lnSpc>
              <a:spcBef>
                <a:spcPts val="0"/>
              </a:spcBef>
              <a:spcAft>
                <a:spcPts val="0"/>
              </a:spcAft>
              <a:buClr>
                <a:srgbClr val="B3931B"/>
              </a:buClr>
              <a:buSzTx/>
              <a:buFont typeface="Arial" panose="020B0604020202020204" pitchFamily="34" charset="0"/>
              <a:buChar char="•"/>
              <a:tabLst/>
              <a:defRPr/>
            </a:pPr>
            <a:r>
              <a:rPr lang="en-US" sz="1200" dirty="0" smtClean="0"/>
              <a:t>19 other countries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(Europe, South and East Asia, </a:t>
            </a:r>
            <a:r>
              <a:rPr kumimoji="0" lang="en-US" sz="1200" b="0" i="0" u="none" strike="noStrike" kern="1200" cap="none" spc="0" normalizeH="0" noProof="0" dirty="0" smtClean="0">
                <a:ln>
                  <a:noFill/>
                </a:ln>
                <a:solidFill>
                  <a:prstClr val="black"/>
                </a:solidFill>
                <a:effectLst/>
                <a:uLnTx/>
                <a:uFillTx/>
                <a:latin typeface="+mn-lt"/>
                <a:ea typeface="+mn-ea"/>
                <a:cs typeface="+mn-cs"/>
              </a:rPr>
              <a:t>Australia/NZ, Israel, Canada, Brazil</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p>
          <a:p>
            <a:pPr marL="171450" indent="-171450">
              <a:buClr>
                <a:srgbClr val="B3931B"/>
              </a:buClr>
              <a:buFont typeface="Arial" panose="020B0604020202020204" pitchFamily="34" charset="0"/>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37972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212922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 of where to find interactive instructional</a:t>
            </a:r>
            <a:r>
              <a:rPr lang="en-US" baseline="0" dirty="0" smtClean="0"/>
              <a:t> modules on this page – under Other Resources heading</a:t>
            </a:r>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222228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865080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simulates a conversation between clinician and patient</a:t>
            </a:r>
            <a:r>
              <a:rPr lang="en-US" baseline="0" dirty="0" smtClean="0"/>
              <a:t> who suffers from headaches and wants imaging study of her head</a:t>
            </a:r>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494724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Subscriber box in right sidebar column</a:t>
            </a:r>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852925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Bi-monthly webinar series highlighting the work of past and current grantees who are implementing the campaign in their community or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expert guests sharing best practices for reducing overuse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access to a shared virtual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monthly resource email and the Choosing Wisely Connect email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Health system leaders -- </a:t>
            </a:r>
            <a:r>
              <a:rPr lang="en-US" dirty="0" smtClean="0"/>
              <a:t>The network offers a monthly resource email and quarterly webinars.</a:t>
            </a:r>
            <a:endParaRPr lang="en-US" sz="1200" dirty="0" smtClean="0"/>
          </a:p>
          <a:p>
            <a:r>
              <a:rPr lang="en-US" b="1" dirty="0" smtClean="0"/>
              <a:t>Choosing Wisely learning network</a:t>
            </a:r>
            <a:r>
              <a:rPr lang="en-US" b="1" baseline="0" dirty="0" smtClean="0"/>
              <a:t> </a:t>
            </a:r>
            <a:r>
              <a:rPr lang="en-US" baseline="0" dirty="0" smtClean="0"/>
              <a:t>– sharing of implementation efforts, outcomes among grantees and others</a:t>
            </a:r>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53326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B754A-B6A5-5D47-B440-0828DACCEFBB}" type="slidenum">
              <a:rPr lang="en-US" smtClean="0"/>
              <a:t>3</a:t>
            </a:fld>
            <a:endParaRPr lang="en-US"/>
          </a:p>
        </p:txBody>
      </p:sp>
    </p:spTree>
    <p:extLst>
      <p:ext uri="{BB962C8B-B14F-4D97-AF65-F5344CB8AC3E}">
        <p14:creationId xmlns:p14="http://schemas.microsoft.com/office/powerpoint/2010/main" val="55104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Bi-monthly webinar series highlighting the work of past and current grantees who are implementing the campaign in their community or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expert guests sharing best practices for reducing overuse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access to a shared virtual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monthly resource email and the Choosing Wisely Connect email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Health system leaders -- </a:t>
            </a:r>
            <a:r>
              <a:rPr lang="en-US" dirty="0" smtClean="0"/>
              <a:t>The network offers a monthly resource email and quarterly webinars.</a:t>
            </a:r>
            <a:endParaRPr lang="en-US" sz="1200" dirty="0" smtClean="0"/>
          </a:p>
          <a:p>
            <a:r>
              <a:rPr lang="en-US" b="1" dirty="0" smtClean="0"/>
              <a:t>Choosing Wisely learning network</a:t>
            </a:r>
            <a:r>
              <a:rPr lang="en-US" b="1" baseline="0" dirty="0" smtClean="0"/>
              <a:t> </a:t>
            </a:r>
            <a:r>
              <a:rPr lang="en-US" baseline="0" dirty="0" smtClean="0"/>
              <a:t>– sharing of implementation efforts, outcomes among grantees and others</a:t>
            </a:r>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639480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One of the independent leaders in CW</a:t>
            </a:r>
            <a:r>
              <a:rPr lang="en-US" sz="1200" baseline="0" dirty="0" smtClean="0"/>
              <a:t> campaign – introducing </a:t>
            </a:r>
            <a:r>
              <a:rPr lang="en-US" sz="1200" dirty="0" smtClean="0"/>
              <a:t>system level implementation through electronic medical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Programmed 100</a:t>
            </a:r>
            <a:r>
              <a:rPr lang="en-US" sz="1200" baseline="0" dirty="0" smtClean="0"/>
              <a:t> </a:t>
            </a:r>
            <a:r>
              <a:rPr lang="en-US" sz="1200" dirty="0" smtClean="0"/>
              <a:t>CW recommendations</a:t>
            </a:r>
            <a:r>
              <a:rPr lang="en-US" sz="1200" baseline="0" dirty="0" smtClean="0"/>
              <a:t> into EMR system in both inpatient and ambulatory settings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baseline="0" dirty="0" smtClean="0"/>
              <a:t>Recs related to ordering rates for blood transfusions for patients with high hemoglobin levels, vitamin D tests, testosterone treatments, HPV tests and appetite stimulants – all decreased by at least 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Soft stops and medium stops that require clinicians to provide rationale for overriding alerts</a:t>
            </a:r>
            <a:endParaRPr lang="en-US" sz="1200" dirty="0" smtClean="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950789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a:t>
            </a:r>
            <a:r>
              <a:rPr lang="en-US" baseline="0" dirty="0" smtClean="0"/>
              <a:t> Physician Perceptions of CW and Drivers of Overuse.  75% of primary care physicians at the largest ambulatory care provider in Massachusetts – reported they agreed or somewhat agreed that CW empowered them to reduce use of unnecessary tests and procedures.  University of Michigan – only 14% of people over 50 believe the more care is better when it comes to health care.  Implications – improve communication about the mismatch of opinions.  </a:t>
            </a:r>
            <a:endParaRPr lang="en-US" dirty="0"/>
          </a:p>
        </p:txBody>
      </p:sp>
      <p:sp>
        <p:nvSpPr>
          <p:cNvPr id="4" name="Slide Number Placeholder 3"/>
          <p:cNvSpPr>
            <a:spLocks noGrp="1"/>
          </p:cNvSpPr>
          <p:nvPr>
            <p:ph type="sldNum" sz="quarter" idx="10"/>
          </p:nvPr>
        </p:nvSpPr>
        <p:spPr/>
        <p:txBody>
          <a:bodyPr/>
          <a:lstStyle/>
          <a:p>
            <a:fld id="{E1F9786A-B9C8-4A5D-8A6F-46F190B722F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141339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defRPr/>
            </a:pPr>
            <a:r>
              <a:rPr lang="en-US" sz="1200" dirty="0" smtClean="0">
                <a:latin typeface="Franklin Gothic Book" panose="020B0503020102020204" pitchFamily="34" charset="0"/>
              </a:rPr>
              <a:t>33% reduction in Vitamin D tests, from 5.44 rate per day to 3.66 rate per day – Detroit Medical Center-PHO</a:t>
            </a:r>
          </a:p>
          <a:p>
            <a:pPr marL="342900" indent="-342900">
              <a:buFont typeface="Arial" panose="020B0604020202020204" pitchFamily="34" charset="0"/>
              <a:buChar char="•"/>
              <a:defRPr/>
            </a:pPr>
            <a:r>
              <a:rPr lang="en-US" sz="1200" dirty="0" smtClean="0">
                <a:latin typeface="Franklin Gothic Book" panose="020B0503020102020204" pitchFamily="34" charset="0"/>
              </a:rPr>
              <a:t>57% reduction in Vitamin D tests, from 195 rate per day to 83.5 rate per day – Henry Ford</a:t>
            </a:r>
          </a:p>
          <a:p>
            <a:pPr marL="342900" indent="-342900">
              <a:buFont typeface="Arial" panose="020B0604020202020204" pitchFamily="34" charset="0"/>
              <a:buChar char="•"/>
              <a:defRPr/>
            </a:pPr>
            <a:r>
              <a:rPr lang="en-US" sz="1200" b="1" dirty="0" smtClean="0">
                <a:latin typeface="Franklin Gothic Book" panose="020B0503020102020204" pitchFamily="34" charset="0"/>
              </a:rPr>
              <a:t>One outlier – 97% decrease in lower back imaging – Henry Ford</a:t>
            </a:r>
          </a:p>
          <a:p>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646879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spring 2015, the ABIM Foundation—with continued funding from the Robert Wood Johnson Foundation —awarded grants to support seven initiatives focused on reducing utilization of inappropriate tests and treatments. Each initiative includes delivery systems, hospitals and/or medical groups collaborating with multi-stakeholder community-based groups and physician-led organizations.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UCLA/LA DHS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Los Angeles County Department of Health Services’ showed the following reductions in pre-op testing: </a:t>
            </a:r>
          </a:p>
          <a:p>
            <a:r>
              <a:rPr lang="en-US" sz="1200" kern="1200" dirty="0" smtClean="0">
                <a:solidFill>
                  <a:schemeClr val="tx1"/>
                </a:solidFill>
                <a:effectLst/>
                <a:latin typeface="+mn-lt"/>
                <a:ea typeface="+mn-ea"/>
                <a:cs typeface="+mn-cs"/>
              </a:rPr>
              <a:t>o             37% reduction in chest X-rays before surgery;</a:t>
            </a:r>
          </a:p>
          <a:p>
            <a:r>
              <a:rPr lang="en-US" sz="1200" kern="1200" dirty="0" smtClean="0">
                <a:solidFill>
                  <a:schemeClr val="tx1"/>
                </a:solidFill>
                <a:effectLst/>
                <a:latin typeface="+mn-lt"/>
                <a:ea typeface="+mn-ea"/>
                <a:cs typeface="+mn-cs"/>
              </a:rPr>
              <a:t>o             83% reduction in EKGs before surgery ; and</a:t>
            </a:r>
          </a:p>
          <a:p>
            <a:r>
              <a:rPr lang="en-US" sz="1200" kern="1200" dirty="0" smtClean="0">
                <a:solidFill>
                  <a:schemeClr val="tx1"/>
                </a:solidFill>
                <a:effectLst/>
                <a:latin typeface="+mn-lt"/>
                <a:ea typeface="+mn-ea"/>
                <a:cs typeface="+mn-cs"/>
              </a:rPr>
              <a:t>o             87% reduction in labs before surgery.</a:t>
            </a:r>
          </a:p>
          <a:p>
            <a:r>
              <a:rPr lang="en-US" sz="1200" b="1" kern="1200" dirty="0" smtClean="0">
                <a:solidFill>
                  <a:schemeClr val="tx1"/>
                </a:solidFill>
                <a:effectLst/>
                <a:latin typeface="+mn-lt"/>
                <a:ea typeface="+mn-ea"/>
                <a:cs typeface="+mn-cs"/>
              </a:rPr>
              <a:t>Added Value:</a:t>
            </a:r>
            <a:r>
              <a:rPr lang="en-US" sz="1200" b="1" kern="1200" baseline="0" dirty="0" smtClean="0">
                <a:solidFill>
                  <a:schemeClr val="tx1"/>
                </a:solidFill>
                <a:effectLst/>
                <a:latin typeface="+mn-lt"/>
                <a:ea typeface="+mn-ea"/>
                <a:cs typeface="+mn-cs"/>
              </a:rPr>
              <a:t> access to operation six months earlier equals six more months of improved vision for patients; historically marginalized population </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LA DHS process for improvement included using the Balance Scorecard; A champion resident physician and department chairs emailing all ophthalmology and anesthesiology physicians NEW Guidelines and changing cataract surgery requirements and workflow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antibiotics</a:t>
            </a:r>
            <a:r>
              <a:rPr lang="en-US" sz="1200" kern="1200" baseline="0" dirty="0" smtClean="0">
                <a:solidFill>
                  <a:schemeClr val="tx1"/>
                </a:solidFill>
                <a:effectLst/>
                <a:latin typeface="+mn-lt"/>
                <a:ea typeface="+mn-ea"/>
                <a:cs typeface="+mn-cs"/>
              </a:rPr>
              <a:t> reductions the LA DHS used behavioral economics incorporating affirmation posters to provide clinicians and patients with a “nudge”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LA DHS is the second largest health system in the country, and the largest “safety net” health system serving vulnerable populations (90% percent at or below the federal poverty level) </a:t>
            </a:r>
          </a:p>
          <a:p>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2677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296800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a:defRPr/>
            </a:pPr>
            <a:fld id="{C159F2DE-DA9F-354B-B33E-EA0C783F834B}" type="slidenum">
              <a:rPr lang="en-US" smtClean="0">
                <a:solidFill>
                  <a:prstClr val="black"/>
                </a:solidFill>
              </a:rPr>
              <a:pPr defTabSz="457200">
                <a:defRPr/>
              </a:pPr>
              <a:t>32</a:t>
            </a:fld>
            <a:endParaRPr lang="en-US">
              <a:solidFill>
                <a:prstClr val="black"/>
              </a:solidFill>
            </a:endParaRPr>
          </a:p>
        </p:txBody>
      </p:sp>
    </p:spTree>
    <p:extLst>
      <p:ext uri="{BB962C8B-B14F-4D97-AF65-F5344CB8AC3E}">
        <p14:creationId xmlns:p14="http://schemas.microsoft.com/office/powerpoint/2010/main" val="1327061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r>
              <a:rPr lang="en-US" sz="1000"/>
              <a:t>Page </a:t>
            </a:r>
            <a:fld id="{A290AD2F-F5A4-8440-B6F6-447541849998}" type="slidenum">
              <a:rPr lang="en-US" sz="1000"/>
              <a:pPr/>
              <a:t>33</a:t>
            </a:fld>
            <a:endParaRPr lang="en-US" sz="10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1" tIns="45639" rIns="91281" bIns="45639"/>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1692627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pPr defTabSz="457200">
              <a:defRPr/>
            </a:pPr>
            <a:r>
              <a:rPr lang="en-US" sz="1000"/>
              <a:t>Page </a:t>
            </a:r>
            <a:fld id="{4CFC53FD-B55E-7C4B-B3E9-6F427E37E88B}" type="slidenum">
              <a:rPr lang="en-US" sz="1000"/>
              <a:pPr defTabSz="457200">
                <a:defRPr/>
              </a:pPr>
              <a:t>34</a:t>
            </a:fld>
            <a:endParaRPr lang="en-US" sz="1000"/>
          </a:p>
        </p:txBody>
      </p:sp>
      <p:sp>
        <p:nvSpPr>
          <p:cNvPr id="55298" name="Rectangle 2"/>
          <p:cNvSpPr>
            <a:spLocks noGrp="1" noRot="1" noChangeAspect="1" noChangeArrowheads="1" noTextEdit="1"/>
          </p:cNvSpPr>
          <p:nvPr>
            <p:ph type="sldImg"/>
          </p:nvPr>
        </p:nvSpPr>
        <p:spPr>
          <a:xfrm>
            <a:off x="381000" y="685800"/>
            <a:ext cx="6096000" cy="34290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1" tIns="45639" rIns="91281" bIns="45639"/>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1400279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E0174E9-DAC4-41F5-8B98-44DCF843611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966597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B754A-B6A5-5D47-B440-0828DACCEFBB}" type="slidenum">
              <a:rPr lang="en-US" smtClean="0"/>
              <a:t>4</a:t>
            </a:fld>
            <a:endParaRPr lang="en-US"/>
          </a:p>
        </p:txBody>
      </p:sp>
    </p:spTree>
    <p:extLst>
      <p:ext uri="{BB962C8B-B14F-4D97-AF65-F5344CB8AC3E}">
        <p14:creationId xmlns:p14="http://schemas.microsoft.com/office/powerpoint/2010/main" val="312276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r>
              <a:rPr lang="en-US" sz="1000"/>
              <a:t>Page </a:t>
            </a:r>
            <a:fld id="{A290AD2F-F5A4-8440-B6F6-447541849998}" type="slidenum">
              <a:rPr lang="en-US" sz="1000"/>
              <a:pPr/>
              <a:t>36</a:t>
            </a:fld>
            <a:endParaRPr lang="en-US" sz="10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1" tIns="45639" rIns="91281" bIns="45639"/>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709886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r>
              <a:rPr lang="en-US" sz="1000"/>
              <a:t>Page </a:t>
            </a:r>
            <a:fld id="{A290AD2F-F5A4-8440-B6F6-447541849998}" type="slidenum">
              <a:rPr lang="en-US" sz="1000"/>
              <a:pPr/>
              <a:t>38</a:t>
            </a:fld>
            <a:endParaRPr lang="en-US" sz="10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1" tIns="45639" rIns="91281" bIns="45639"/>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2482727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pPr defTabSz="457200">
              <a:defRPr/>
            </a:pPr>
            <a:r>
              <a:rPr lang="en-US" sz="1000"/>
              <a:t>Page </a:t>
            </a:r>
            <a:fld id="{4CFC53FD-B55E-7C4B-B3E9-6F427E37E88B}" type="slidenum">
              <a:rPr lang="en-US" sz="1000"/>
              <a:pPr defTabSz="457200">
                <a:defRPr/>
              </a:pPr>
              <a:t>39</a:t>
            </a:fld>
            <a:endParaRPr lang="en-US" sz="1000"/>
          </a:p>
        </p:txBody>
      </p:sp>
      <p:sp>
        <p:nvSpPr>
          <p:cNvPr id="55298" name="Rectangle 2"/>
          <p:cNvSpPr>
            <a:spLocks noGrp="1" noRot="1" noChangeAspect="1" noChangeArrowheads="1" noTextEdit="1"/>
          </p:cNvSpPr>
          <p:nvPr>
            <p:ph type="sldImg"/>
          </p:nvPr>
        </p:nvSpPr>
        <p:spPr>
          <a:xfrm>
            <a:off x="381000" y="685800"/>
            <a:ext cx="6096000" cy="34290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1" tIns="45639" rIns="91281" bIns="45639"/>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1836561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0174E9-DAC4-41F5-8B98-44DCF843611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56976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pPr defTabSz="457200">
              <a:defRPr/>
            </a:pPr>
            <a:r>
              <a:rPr lang="en-US" sz="1000"/>
              <a:t>Page </a:t>
            </a:r>
            <a:fld id="{4CFC53FD-B55E-7C4B-B3E9-6F427E37E88B}" type="slidenum">
              <a:rPr lang="en-US" sz="1000"/>
              <a:pPr defTabSz="457200">
                <a:defRPr/>
              </a:pPr>
              <a:t>41</a:t>
            </a:fld>
            <a:endParaRPr lang="en-US" sz="1000"/>
          </a:p>
        </p:txBody>
      </p:sp>
      <p:sp>
        <p:nvSpPr>
          <p:cNvPr id="55298" name="Rectangle 2"/>
          <p:cNvSpPr>
            <a:spLocks noGrp="1" noRot="1" noChangeAspect="1" noChangeArrowheads="1" noTextEdit="1"/>
          </p:cNvSpPr>
          <p:nvPr>
            <p:ph type="sldImg"/>
          </p:nvPr>
        </p:nvSpPr>
        <p:spPr>
          <a:xfrm>
            <a:off x="381000" y="685800"/>
            <a:ext cx="6096000" cy="34290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1" tIns="45639" rIns="91281" bIns="45639"/>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554694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pPr defTabSz="457200">
              <a:defRPr/>
            </a:pPr>
            <a:r>
              <a:rPr lang="en-US" sz="1000"/>
              <a:t>Page </a:t>
            </a:r>
            <a:fld id="{4CFC53FD-B55E-7C4B-B3E9-6F427E37E88B}" type="slidenum">
              <a:rPr lang="en-US" sz="1000"/>
              <a:pPr defTabSz="457200">
                <a:defRPr/>
              </a:pPr>
              <a:t>42</a:t>
            </a:fld>
            <a:endParaRPr lang="en-US" sz="1000"/>
          </a:p>
        </p:txBody>
      </p:sp>
      <p:sp>
        <p:nvSpPr>
          <p:cNvPr id="55298" name="Rectangle 2"/>
          <p:cNvSpPr>
            <a:spLocks noGrp="1" noRot="1" noChangeAspect="1" noChangeArrowheads="1" noTextEdit="1"/>
          </p:cNvSpPr>
          <p:nvPr>
            <p:ph type="sldImg"/>
          </p:nvPr>
        </p:nvSpPr>
        <p:spPr>
          <a:xfrm>
            <a:off x="381000" y="685800"/>
            <a:ext cx="6096000" cy="34290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1" tIns="45639" rIns="91281" bIns="45639"/>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2827138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0174E9-DAC4-41F5-8B98-44DCF843611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8728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pPr>
              <a:defRPr/>
            </a:pPr>
            <a:fld id="{0E0174E9-DAC4-41F5-8B98-44DCF8436112}"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2715002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en-US" sz="1200" b="1"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E0174E9-DAC4-41F5-8B98-44DCF8436112}"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4243070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0E0174E9-DAC4-41F5-8B98-44DCF8436112}"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2121069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they are,</a:t>
            </a:r>
          </a:p>
          <a:p>
            <a:endParaRPr lang="en-US" dirty="0" smtClean="0"/>
          </a:p>
          <a:p>
            <a:r>
              <a:rPr lang="en-US" dirty="0" smtClean="0"/>
              <a:t>Matching is coming and call scheduling outreach</a:t>
            </a:r>
            <a:endParaRPr lang="en-US" dirty="0"/>
          </a:p>
        </p:txBody>
      </p:sp>
      <p:sp>
        <p:nvSpPr>
          <p:cNvPr id="4" name="Slide Number Placeholder 3"/>
          <p:cNvSpPr>
            <a:spLocks noGrp="1"/>
          </p:cNvSpPr>
          <p:nvPr>
            <p:ph type="sldNum" sz="quarter" idx="10"/>
          </p:nvPr>
        </p:nvSpPr>
        <p:spPr/>
        <p:txBody>
          <a:bodyPr/>
          <a:lstStyle/>
          <a:p>
            <a:fld id="{01FB754A-B6A5-5D47-B440-0828DACCEFBB}" type="slidenum">
              <a:rPr lang="en-US" smtClean="0"/>
              <a:t>6</a:t>
            </a:fld>
            <a:endParaRPr lang="en-US"/>
          </a:p>
        </p:txBody>
      </p:sp>
    </p:spTree>
    <p:extLst>
      <p:ext uri="{BB962C8B-B14F-4D97-AF65-F5344CB8AC3E}">
        <p14:creationId xmlns:p14="http://schemas.microsoft.com/office/powerpoint/2010/main" val="150184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E0174E9-DAC4-41F5-8B98-44DCF8436112}"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3882877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fld id="{0E0174E9-DAC4-41F5-8B98-44DCF8436112}"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587821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E0174E9-DAC4-41F5-8B98-44DCF8436112}"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2856169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0174E9-DAC4-41F5-8B98-44DCF8436112}"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419485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0E0174E9-DAC4-41F5-8B98-44DCF8436112}"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710513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0174E9-DAC4-41F5-8B98-44DCF8436112}"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69540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0E0174E9-DAC4-41F5-8B98-44DCF8436112}" type="slidenum">
              <a:rPr lang="en-US" smtClean="0">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2473621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0174E9-DAC4-41F5-8B98-44DCF8436112}"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99598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F3A530A-CED0-44D1-B2EB-4654F557CFD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846122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B754A-B6A5-5D47-B440-0828DACCEFB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222066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8BAE3B-D043-4589-BE96-7D38C5512BF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42938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baseline="0" dirty="0" smtClean="0"/>
              <a:t>So what do we do about this? How do we challenge “the norm” that is U.S. health care spending and system operations?</a:t>
            </a:r>
          </a:p>
          <a:p>
            <a:pPr marL="174056" indent="-174056">
              <a:buFont typeface="Arial" panose="020B0604020202020204" pitchFamily="34" charset="0"/>
              <a:buChar char="•"/>
            </a:pPr>
            <a:r>
              <a:rPr lang="en-US" baseline="0" dirty="0" smtClean="0"/>
              <a:t>Our answer is the </a:t>
            </a:r>
            <a:r>
              <a:rPr lang="en-US" i="1" baseline="0" dirty="0" smtClean="0"/>
              <a:t>Choosing Wisely </a:t>
            </a:r>
            <a:r>
              <a:rPr lang="en-US" baseline="0" dirty="0" smtClean="0"/>
              <a:t>campaign.</a:t>
            </a:r>
          </a:p>
          <a:p>
            <a:pPr marL="174056" indent="-174056">
              <a:buFont typeface="Arial" panose="020B0604020202020204" pitchFamily="34" charset="0"/>
              <a:buChar char="•"/>
            </a:pPr>
            <a:r>
              <a:rPr lang="en-US" i="1" baseline="0" dirty="0" smtClean="0"/>
              <a:t>Choosing Wisely </a:t>
            </a:r>
            <a:r>
              <a:rPr lang="en-US" baseline="0" dirty="0" smtClean="0"/>
              <a:t>is all about physicians and patients talking about what care is really needed and avoiding care whose harm may outweigh the benefits.</a:t>
            </a:r>
          </a:p>
          <a:p>
            <a:pPr marL="174056" indent="-174056">
              <a:buFont typeface="Arial" panose="020B0604020202020204" pitchFamily="34" charset="0"/>
              <a:buChar char="•"/>
            </a:pPr>
            <a:r>
              <a:rPr lang="en-US" i="1" baseline="0" dirty="0" smtClean="0"/>
              <a:t>Choosing Wisely </a:t>
            </a:r>
            <a:r>
              <a:rPr lang="en-US" baseline="0" dirty="0" smtClean="0"/>
              <a:t>is about leading a national conversation about the right thing at the right time for the right patient – and avoiding unnecessary care.</a:t>
            </a:r>
          </a:p>
          <a:p>
            <a:pPr marL="174056" indent="-174056">
              <a:buFont typeface="Arial" panose="020B0604020202020204" pitchFamily="34" charset="0"/>
              <a:buChar char="•"/>
            </a:pPr>
            <a:r>
              <a:rPr lang="en-US" baseline="0" dirty="0" smtClean="0"/>
              <a:t>While </a:t>
            </a:r>
            <a:r>
              <a:rPr lang="en-US" i="1" baseline="0" dirty="0" smtClean="0"/>
              <a:t>Choosing Wisely </a:t>
            </a:r>
            <a:r>
              <a:rPr lang="en-US" baseline="0" dirty="0" smtClean="0"/>
              <a:t>is about utilizing the most appropriate tests and treatments to avoid harm and keep patients safe, a byproduct of this effort is fewer patients receiving unneeded care and will result in fewer dollars spent on health care.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A8BAE3B-D043-4589-BE96-7D38C5512BFA}"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4283873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baseline="0" dirty="0" smtClean="0"/>
              <a:t>Before we jump into details about the campaign, let’s first talk about how the idea of this campaign originated.</a:t>
            </a:r>
          </a:p>
          <a:p>
            <a:pPr marL="174056" indent="-174056">
              <a:buFont typeface="Arial" panose="020B0604020202020204" pitchFamily="34" charset="0"/>
              <a:buChar char="•"/>
            </a:pPr>
            <a:r>
              <a:rPr lang="en-US" baseline="0" dirty="0" smtClean="0"/>
              <a:t>It all starts with the Physician Charter. </a:t>
            </a:r>
          </a:p>
          <a:p>
            <a:pPr marL="174056" indent="-174056">
              <a:buFont typeface="Arial" panose="020B0604020202020204" pitchFamily="34" charset="0"/>
              <a:buChar char="•"/>
            </a:pPr>
            <a:r>
              <a:rPr lang="en-US" baseline="0" dirty="0" smtClean="0"/>
              <a:t>In 2002, the ABIM Foundation, American College of Physicians Foundation and the European Federation of Internal Medicine jointly authored </a:t>
            </a:r>
            <a:r>
              <a:rPr lang="en-US" i="1" baseline="0" dirty="0" smtClean="0"/>
              <a:t>Medical Professionalism in the New Millennium: A Physician Charter</a:t>
            </a:r>
            <a:r>
              <a:rPr lang="en-US" i="0" baseline="0" dirty="0" smtClean="0"/>
              <a:t>.</a:t>
            </a:r>
          </a:p>
          <a:p>
            <a:pPr marL="174056" indent="-174056">
              <a:buFont typeface="Arial" panose="020B0604020202020204" pitchFamily="34" charset="0"/>
              <a:buChar char="•"/>
            </a:pPr>
            <a:r>
              <a:rPr lang="en-US" baseline="0" dirty="0" smtClean="0"/>
              <a:t>The Charter states that physicians have a professional obligation to commit to a just distribution of finite resources – and that unnecessary services not only expose patients to harm and expense, but diminish the resources available for others. </a:t>
            </a:r>
          </a:p>
          <a:p>
            <a:endParaRPr lang="en-US" dirty="0" smtClean="0"/>
          </a:p>
          <a:p>
            <a:r>
              <a:rPr lang="en-US" sz="1200" b="1" dirty="0" smtClean="0">
                <a:solidFill>
                  <a:prstClr val="black"/>
                </a:solidFill>
                <a:latin typeface="Franklin Gothic Book"/>
                <a:cs typeface="Franklin Gothic Book"/>
              </a:rPr>
              <a:t>Fundamental Principles</a:t>
            </a:r>
          </a:p>
          <a:p>
            <a:pPr marL="285750" indent="-285750">
              <a:buClr>
                <a:srgbClr val="B3931B"/>
              </a:buClr>
              <a:buFont typeface="Arial"/>
              <a:buChar char="•"/>
            </a:pPr>
            <a:r>
              <a:rPr lang="en-US" sz="1200" dirty="0" smtClean="0">
                <a:solidFill>
                  <a:prstClr val="black"/>
                </a:solidFill>
                <a:latin typeface="Franklin Gothic Book"/>
                <a:cs typeface="Franklin Gothic Book"/>
              </a:rPr>
              <a:t>Primacy of patient welfare </a:t>
            </a:r>
          </a:p>
          <a:p>
            <a:pPr marL="285750" indent="-285750">
              <a:buClr>
                <a:srgbClr val="B3931B"/>
              </a:buClr>
              <a:buFont typeface="Arial"/>
              <a:buChar char="•"/>
            </a:pPr>
            <a:r>
              <a:rPr lang="en-US" sz="1200" dirty="0" smtClean="0">
                <a:solidFill>
                  <a:prstClr val="black"/>
                </a:solidFill>
                <a:latin typeface="Franklin Gothic Book"/>
                <a:cs typeface="Franklin Gothic Book"/>
              </a:rPr>
              <a:t>Patient autonomy </a:t>
            </a:r>
          </a:p>
          <a:p>
            <a:pPr marL="285750" indent="-285750">
              <a:buClr>
                <a:srgbClr val="B3931B"/>
              </a:buClr>
              <a:buFont typeface="Arial"/>
              <a:buChar char="•"/>
            </a:pPr>
            <a:r>
              <a:rPr lang="en-US" sz="1200" dirty="0" smtClean="0">
                <a:solidFill>
                  <a:prstClr val="black"/>
                </a:solidFill>
                <a:latin typeface="Franklin Gothic Book"/>
                <a:cs typeface="Franklin Gothic Book"/>
              </a:rPr>
              <a:t>Social justice</a:t>
            </a:r>
          </a:p>
          <a:p>
            <a:pPr marL="285750" indent="-285750">
              <a:buClr>
                <a:srgbClr val="B3931B"/>
              </a:buClr>
              <a:buFont typeface="Arial"/>
              <a:buChar char="•"/>
            </a:pPr>
            <a:endParaRPr lang="en-US" sz="1200" dirty="0" smtClean="0">
              <a:solidFill>
                <a:prstClr val="black"/>
              </a:solidFill>
              <a:latin typeface="Franklin Gothic Book"/>
              <a:cs typeface="Franklin Gothic Book"/>
            </a:endParaRPr>
          </a:p>
          <a:p>
            <a:r>
              <a:rPr lang="en-US" sz="1200" b="1" dirty="0" smtClean="0">
                <a:solidFill>
                  <a:prstClr val="black"/>
                </a:solidFill>
                <a:latin typeface="Franklin Gothic Book"/>
                <a:cs typeface="Franklin Gothic Book"/>
              </a:rPr>
              <a:t>A Commitment to</a:t>
            </a:r>
          </a:p>
          <a:p>
            <a:pPr marL="285750" indent="-285750">
              <a:buClr>
                <a:srgbClr val="B3931B"/>
              </a:buClr>
              <a:buFont typeface="Arial"/>
              <a:buChar char="•"/>
            </a:pPr>
            <a:r>
              <a:rPr lang="en-US" sz="1200" dirty="0" smtClean="0">
                <a:solidFill>
                  <a:prstClr val="black"/>
                </a:solidFill>
                <a:latin typeface="Franklin Gothic Book"/>
                <a:cs typeface="Franklin Gothic Book"/>
              </a:rPr>
              <a:t>Professional competence </a:t>
            </a:r>
          </a:p>
          <a:p>
            <a:pPr marL="285750" indent="-285750">
              <a:buClr>
                <a:srgbClr val="B3931B"/>
              </a:buClr>
              <a:buFont typeface="Arial"/>
              <a:buChar char="•"/>
            </a:pPr>
            <a:r>
              <a:rPr lang="en-US" sz="1200" dirty="0" smtClean="0">
                <a:solidFill>
                  <a:prstClr val="black"/>
                </a:solidFill>
                <a:latin typeface="Franklin Gothic Book"/>
                <a:cs typeface="Franklin Gothic Book"/>
              </a:rPr>
              <a:t>Honesty with patients</a:t>
            </a:r>
          </a:p>
          <a:p>
            <a:pPr marL="285750" indent="-285750">
              <a:buClr>
                <a:srgbClr val="B3931B"/>
              </a:buClr>
              <a:buFont typeface="Arial"/>
              <a:buChar char="•"/>
            </a:pPr>
            <a:r>
              <a:rPr lang="en-US" sz="1200" dirty="0" smtClean="0">
                <a:solidFill>
                  <a:prstClr val="black"/>
                </a:solidFill>
                <a:latin typeface="Franklin Gothic Book"/>
                <a:cs typeface="Franklin Gothic Book"/>
              </a:rPr>
              <a:t>Patient confidentiality</a:t>
            </a:r>
          </a:p>
          <a:p>
            <a:pPr marL="285750" indent="-285750">
              <a:buClr>
                <a:srgbClr val="B3931B"/>
              </a:buClr>
              <a:buFont typeface="Arial"/>
              <a:buChar char="•"/>
            </a:pPr>
            <a:r>
              <a:rPr lang="en-US" sz="1200" dirty="0" smtClean="0">
                <a:solidFill>
                  <a:prstClr val="black"/>
                </a:solidFill>
                <a:latin typeface="Franklin Gothic Book"/>
                <a:cs typeface="Franklin Gothic Book"/>
              </a:rPr>
              <a:t>Maintaining appropriate relations with patients</a:t>
            </a:r>
          </a:p>
          <a:p>
            <a:pPr marL="285750" indent="-285750">
              <a:buClr>
                <a:srgbClr val="B3931B"/>
              </a:buClr>
              <a:buFont typeface="Arial"/>
              <a:buChar char="•"/>
            </a:pPr>
            <a:r>
              <a:rPr lang="en-US" sz="1200" dirty="0" smtClean="0">
                <a:solidFill>
                  <a:prstClr val="black"/>
                </a:solidFill>
                <a:latin typeface="Franklin Gothic Book"/>
                <a:cs typeface="Franklin Gothic Book"/>
              </a:rPr>
              <a:t>Improving quality of care</a:t>
            </a:r>
          </a:p>
          <a:p>
            <a:pPr marL="285750" indent="-285750">
              <a:buClr>
                <a:srgbClr val="B3931B"/>
              </a:buClr>
              <a:buFont typeface="Arial"/>
              <a:buChar char="•"/>
            </a:pPr>
            <a:r>
              <a:rPr lang="en-US" sz="1200" dirty="0" smtClean="0">
                <a:solidFill>
                  <a:prstClr val="black"/>
                </a:solidFill>
                <a:latin typeface="Franklin Gothic Book"/>
                <a:cs typeface="Franklin Gothic Book"/>
              </a:rPr>
              <a:t>Improving access to care</a:t>
            </a:r>
          </a:p>
          <a:p>
            <a:pPr marL="285750" indent="-285750">
              <a:buClr>
                <a:srgbClr val="B3931B"/>
              </a:buClr>
              <a:buFont typeface="Arial"/>
              <a:buChar char="•"/>
            </a:pPr>
            <a:r>
              <a:rPr lang="en-US" sz="1200" b="1" dirty="0" smtClean="0">
                <a:solidFill>
                  <a:prstClr val="black"/>
                </a:solidFill>
                <a:latin typeface="Franklin Gothic Book"/>
                <a:cs typeface="Franklin Gothic Book"/>
              </a:rPr>
              <a:t>A just distribution of finite resources</a:t>
            </a:r>
          </a:p>
          <a:p>
            <a:pPr marL="285750" indent="-285750">
              <a:buClr>
                <a:srgbClr val="B3931B"/>
              </a:buClr>
              <a:buFont typeface="Arial"/>
              <a:buChar char="•"/>
            </a:pPr>
            <a:r>
              <a:rPr lang="en-US" sz="1200" dirty="0" smtClean="0">
                <a:solidFill>
                  <a:prstClr val="black"/>
                </a:solidFill>
                <a:latin typeface="Franklin Gothic Book"/>
                <a:cs typeface="Franklin Gothic Book"/>
              </a:rPr>
              <a:t>Scientific knowledge</a:t>
            </a:r>
          </a:p>
          <a:p>
            <a:pPr marL="285750" indent="-285750">
              <a:buClr>
                <a:srgbClr val="B3931B"/>
              </a:buClr>
              <a:buFont typeface="Arial"/>
              <a:buChar char="•"/>
            </a:pPr>
            <a:r>
              <a:rPr lang="en-US" sz="1200" dirty="0" smtClean="0">
                <a:solidFill>
                  <a:prstClr val="black"/>
                </a:solidFill>
                <a:latin typeface="Franklin Gothic Book"/>
                <a:cs typeface="Franklin Gothic Book"/>
              </a:rPr>
              <a:t>Maintaining trust by managing conflicts of interest</a:t>
            </a:r>
          </a:p>
          <a:p>
            <a:pPr marL="285750" indent="-285750">
              <a:buClr>
                <a:srgbClr val="B3931B"/>
              </a:buClr>
              <a:buFont typeface="Arial"/>
              <a:buChar char="•"/>
            </a:pPr>
            <a:r>
              <a:rPr lang="en-US" sz="1200" dirty="0" smtClean="0">
                <a:solidFill>
                  <a:prstClr val="black"/>
                </a:solidFill>
                <a:latin typeface="Franklin Gothic Book"/>
                <a:cs typeface="Franklin Gothic Book"/>
              </a:rPr>
              <a:t>Professional responsibilities</a:t>
            </a:r>
            <a:endParaRPr lang="en-US" sz="1200" dirty="0" smtClean="0">
              <a:solidFill>
                <a:prstClr val="black"/>
              </a:solidFill>
            </a:endParaRPr>
          </a:p>
          <a:p>
            <a:pPr marL="285750" indent="-285750">
              <a:buClr>
                <a:srgbClr val="B3931B"/>
              </a:buClr>
              <a:buFont typeface="Arial"/>
              <a:buChar char="•"/>
            </a:pPr>
            <a:endParaRPr lang="en-US" sz="1200" dirty="0" smtClean="0">
              <a:solidFill>
                <a:prstClr val="black"/>
              </a:solidFill>
              <a:latin typeface="Franklin Gothic Book"/>
              <a:cs typeface="Franklin Gothic Book"/>
            </a:endParaRPr>
          </a:p>
          <a:p>
            <a:endParaRPr lang="en-US"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a:defRPr/>
            </a:pPr>
            <a:fld id="{1A8BAE3B-D043-4589-BE96-7D38C5512BFA}"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395285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BAE3B-D043-4589-BE96-7D38C5512BFA}"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899346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BAE3B-D043-4589-BE96-7D38C5512BFA}"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04825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892075E-DE55-0144-960E-8774E8BE105F}"/>
              </a:ext>
            </a:extLst>
          </p:cNvPr>
          <p:cNvSpPr>
            <a:spLocks noGrp="1"/>
          </p:cNvSpPr>
          <p:nvPr>
            <p:ph type="subTitle" idx="1"/>
          </p:nvPr>
        </p:nvSpPr>
        <p:spPr>
          <a:xfrm>
            <a:off x="685800" y="4443676"/>
            <a:ext cx="10515600" cy="1655762"/>
          </a:xfrm>
        </p:spPr>
        <p:txBody>
          <a:bodyPr>
            <a:normAutofit/>
          </a:bodyPr>
          <a:lstStyle>
            <a:lvl1pPr marL="0" indent="0" algn="l">
              <a:buNone/>
              <a:defRPr sz="25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941513B7-F857-4141-B17F-7BDC02ADC46C}"/>
              </a:ext>
            </a:extLst>
          </p:cNvPr>
          <p:cNvPicPr>
            <a:picLocks noChangeAspect="1"/>
          </p:cNvPicPr>
          <p:nvPr userDrawn="1"/>
        </p:nvPicPr>
        <p:blipFill>
          <a:blip r:embed="rId2"/>
          <a:stretch>
            <a:fillRect/>
          </a:stretch>
        </p:blipFill>
        <p:spPr>
          <a:xfrm>
            <a:off x="-3050" y="-2287"/>
            <a:ext cx="12195050" cy="3014993"/>
          </a:xfrm>
          <a:prstGeom prst="rect">
            <a:avLst/>
          </a:prstGeom>
          <a:ln>
            <a:noFill/>
          </a:ln>
        </p:spPr>
      </p:pic>
      <p:pic>
        <p:nvPicPr>
          <p:cNvPr id="8" name="Picture 7">
            <a:extLst>
              <a:ext uri="{FF2B5EF4-FFF2-40B4-BE49-F238E27FC236}">
                <a16:creationId xmlns:a16="http://schemas.microsoft.com/office/drawing/2014/main" id="{B8950322-E940-A345-96EE-196CD45FC00B}"/>
              </a:ext>
            </a:extLst>
          </p:cNvPr>
          <p:cNvPicPr>
            <a:picLocks noChangeAspect="1"/>
          </p:cNvPicPr>
          <p:nvPr userDrawn="1"/>
        </p:nvPicPr>
        <p:blipFill>
          <a:blip r:embed="rId3"/>
          <a:stretch>
            <a:fillRect/>
          </a:stretch>
        </p:blipFill>
        <p:spPr>
          <a:xfrm>
            <a:off x="685800" y="709512"/>
            <a:ext cx="3693695" cy="1379639"/>
          </a:xfrm>
          <a:prstGeom prst="rect">
            <a:avLst/>
          </a:prstGeom>
        </p:spPr>
      </p:pic>
      <p:sp>
        <p:nvSpPr>
          <p:cNvPr id="9" name="Title 8">
            <a:extLst>
              <a:ext uri="{FF2B5EF4-FFF2-40B4-BE49-F238E27FC236}">
                <a16:creationId xmlns:a16="http://schemas.microsoft.com/office/drawing/2014/main" id="{FE90C26B-6D02-A14F-AF20-F4BD54E23C31}"/>
              </a:ext>
            </a:extLst>
          </p:cNvPr>
          <p:cNvSpPr>
            <a:spLocks noGrp="1"/>
          </p:cNvSpPr>
          <p:nvPr>
            <p:ph type="title"/>
          </p:nvPr>
        </p:nvSpPr>
        <p:spPr>
          <a:xfrm>
            <a:off x="685800" y="3724505"/>
            <a:ext cx="10515600" cy="703279"/>
          </a:xfrm>
        </p:spPr>
        <p:txBody>
          <a:bodyPr>
            <a:normAutofit/>
          </a:bodyPr>
          <a:lstStyle>
            <a:lvl1pPr>
              <a:defRPr sz="40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54144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26558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905346"/>
            <a:ext cx="5386917" cy="35789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226558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905346"/>
            <a:ext cx="5389033" cy="35789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2241325" y="999395"/>
            <a:ext cx="9249547" cy="762662"/>
          </a:xfrm>
        </p:spPr>
        <p:txBody>
          <a:bodyPr/>
          <a:lstStyle>
            <a:lvl1pPr algn="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2511750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2241325" y="999395"/>
            <a:ext cx="9249547" cy="762662"/>
          </a:xfrm>
        </p:spPr>
        <p:txBody>
          <a:bodyPr/>
          <a:lstStyle>
            <a:lvl1pPr algn="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2920445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8746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786845"/>
            <a:ext cx="4011084" cy="1033897"/>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766733" y="1786845"/>
            <a:ext cx="6815667" cy="4101876"/>
          </a:xfrm>
        </p:spPr>
        <p:txBody>
          <a:bodyPr/>
          <a:lstStyle>
            <a:lvl1pPr marL="514350" indent="-514350">
              <a:buClr>
                <a:srgbClr val="B3931B"/>
              </a:buClr>
              <a:buFont typeface="Arial"/>
              <a:buChar char="•"/>
              <a:defRPr sz="3200" b="0" i="0">
                <a:latin typeface="Franklin Gothic Book"/>
                <a:cs typeface="Franklin Gothic Book"/>
              </a:defRPr>
            </a:lvl1pPr>
            <a:lvl2pPr marL="971550" indent="-514350">
              <a:buClr>
                <a:srgbClr val="B3931B"/>
              </a:buClr>
              <a:buFont typeface="Arial"/>
              <a:buChar char="•"/>
              <a:defRPr sz="2800" b="0" i="0">
                <a:latin typeface="Franklin Gothic Book"/>
                <a:cs typeface="Franklin Gothic Book"/>
              </a:defRPr>
            </a:lvl2pPr>
            <a:lvl3pPr marL="1371600" indent="-457200">
              <a:buClr>
                <a:srgbClr val="B3931B"/>
              </a:buClr>
              <a:buFont typeface="Arial"/>
              <a:buChar char="•"/>
              <a:defRPr sz="2400" b="0" i="0">
                <a:latin typeface="Franklin Gothic Book"/>
                <a:cs typeface="Franklin Gothic Book"/>
              </a:defRPr>
            </a:lvl3pPr>
            <a:lvl4pPr marL="1828800" indent="-457200">
              <a:buClr>
                <a:srgbClr val="B3931B"/>
              </a:buClr>
              <a:buFont typeface="Arial"/>
              <a:buChar char="•"/>
              <a:defRPr sz="2000" b="0" i="0">
                <a:latin typeface="Franklin Gothic Book"/>
                <a:cs typeface="Franklin Gothic Book"/>
              </a:defRPr>
            </a:lvl4pPr>
            <a:lvl5pPr marL="2286000" indent="-457200">
              <a:buClr>
                <a:srgbClr val="B3931B"/>
              </a:buClr>
              <a:buFont typeface="Arial"/>
              <a:buChar char="•"/>
              <a:defRPr sz="2000" b="0" i="0">
                <a:latin typeface="Franklin Gothic Book"/>
                <a:cs typeface="Franklin Gothic Book"/>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2820743"/>
            <a:ext cx="4011084" cy="3067979"/>
          </a:xfrm>
        </p:spPr>
        <p:txBody>
          <a:bodyPr/>
          <a:lstStyle>
            <a:lvl1pPr marL="0" indent="0">
              <a:buNone/>
              <a:defRPr sz="1400" b="0" i="0">
                <a:latin typeface="Franklin Gothic Book"/>
                <a:cs typeface="Franklin Gothic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92943274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35502376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marL="342900" indent="-342900">
              <a:buClr>
                <a:srgbClr val="B3931B"/>
              </a:buClr>
              <a:buFont typeface="Arial"/>
              <a:buChar char="•"/>
              <a:defRPr b="0" i="0">
                <a:latin typeface="Franklin Gothic Book"/>
                <a:cs typeface="Franklin Gothic Book"/>
              </a:defRPr>
            </a:lvl1pPr>
            <a:lvl2pPr marL="742950" indent="-285750">
              <a:buClr>
                <a:srgbClr val="B3931B"/>
              </a:buClr>
              <a:buFont typeface="Arial"/>
              <a:buChar char="•"/>
              <a:defRPr b="0" i="0">
                <a:latin typeface="Franklin Gothic Book"/>
                <a:cs typeface="Franklin Gothic Book"/>
              </a:defRPr>
            </a:lvl2pPr>
            <a:lvl3pPr marL="1143000" indent="-228600">
              <a:buClr>
                <a:srgbClr val="B3931B"/>
              </a:buClr>
              <a:buFont typeface="Arial"/>
              <a:buChar char="•"/>
              <a:defRPr b="0" i="0">
                <a:latin typeface="Franklin Gothic Book"/>
                <a:cs typeface="Franklin Gothic Book"/>
              </a:defRPr>
            </a:lvl3pPr>
            <a:lvl4pPr marL="1600200" indent="-228600">
              <a:buClr>
                <a:srgbClr val="B3931B"/>
              </a:buClr>
              <a:buFont typeface="Arial"/>
              <a:buChar char="•"/>
              <a:defRPr b="0" i="0">
                <a:latin typeface="Franklin Gothic Book"/>
                <a:cs typeface="Franklin Gothic Book"/>
              </a:defRPr>
            </a:lvl4pPr>
            <a:lvl5pPr marL="2057400" indent="-228600">
              <a:buClr>
                <a:srgbClr val="B3931B"/>
              </a:buClr>
              <a:buFont typeface="Arial"/>
              <a:buChar char="•"/>
              <a:defRPr b="0" i="0">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2241325" y="999395"/>
            <a:ext cx="9249547" cy="762662"/>
          </a:xfrm>
        </p:spPr>
        <p:txBody>
          <a:bodyPr/>
          <a:lstStyle>
            <a:lvl1pPr algn="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4384908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31613"/>
            <a:ext cx="2743200" cy="5294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831613"/>
            <a:ext cx="8026400" cy="5294550"/>
          </a:xfrm>
        </p:spPr>
        <p:txBody>
          <a:bodyPr vert="eaVert"/>
          <a:lstStyle>
            <a:lvl1pPr marL="342900" indent="-342900">
              <a:buClr>
                <a:srgbClr val="B3931B"/>
              </a:buClr>
              <a:buFont typeface="Arial"/>
              <a:buChar char="•"/>
              <a:defRPr>
                <a:latin typeface="Franklin Gothic Book"/>
                <a:cs typeface="Franklin Gothic Book"/>
              </a:defRPr>
            </a:lvl1pPr>
            <a:lvl2pPr marL="742950" indent="-285750">
              <a:buClr>
                <a:srgbClr val="B3931B"/>
              </a:buClr>
              <a:buFont typeface="Arial"/>
              <a:buChar char="•"/>
              <a:defRPr>
                <a:latin typeface="Franklin Gothic Book"/>
                <a:cs typeface="Franklin Gothic Book"/>
              </a:defRPr>
            </a:lvl2pPr>
            <a:lvl3pPr marL="1143000" indent="-228600">
              <a:buClr>
                <a:srgbClr val="B3931B"/>
              </a:buClr>
              <a:buFont typeface="Arial"/>
              <a:buChar char="•"/>
              <a:defRPr>
                <a:latin typeface="Franklin Gothic Book"/>
                <a:cs typeface="Franklin Gothic Book"/>
              </a:defRPr>
            </a:lvl3pPr>
            <a:lvl4pPr marL="1600200" indent="-228600">
              <a:buClr>
                <a:srgbClr val="B3931B"/>
              </a:buClr>
              <a:buFont typeface="Arial"/>
              <a:buChar char="•"/>
              <a:defRPr>
                <a:latin typeface="Franklin Gothic Book"/>
                <a:cs typeface="Franklin Gothic Book"/>
              </a:defRPr>
            </a:lvl4pPr>
            <a:lvl5pPr marL="2057400" indent="-228600">
              <a:buClr>
                <a:srgbClr val="B3931B"/>
              </a:buClr>
              <a:buFont typeface="Arial"/>
              <a:buChar char="•"/>
              <a:defRPr>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94171418"/>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28346424"/>
      </p:ext>
    </p:extLst>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aphicFrame>
        <p:nvGraphicFramePr>
          <p:cNvPr id="3" name="TPChart" hidden="1"/>
          <p:cNvGraphicFramePr/>
          <p:nvPr userDrawn="1">
            <p:extLst/>
          </p:nvPr>
        </p:nvGraphicFramePr>
        <p:xfrm>
          <a:off x="8466667" y="1600200"/>
          <a:ext cx="3386667"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1498879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33502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A3EE-D179-3B43-8FB2-E99C49D64062}"/>
              </a:ext>
            </a:extLst>
          </p:cNvPr>
          <p:cNvSpPr>
            <a:spLocks noGrp="1"/>
          </p:cNvSpPr>
          <p:nvPr>
            <p:ph type="title"/>
          </p:nvPr>
        </p:nvSpPr>
        <p:spPr>
          <a:xfrm>
            <a:off x="395438" y="288123"/>
            <a:ext cx="10515600" cy="597401"/>
          </a:xfrm>
        </p:spPr>
        <p:txBody>
          <a:bodyPr>
            <a:normAutofit/>
          </a:bodyPr>
          <a:lstStyle>
            <a:lvl1pPr>
              <a:defRPr sz="3400" b="1">
                <a:solidFill>
                  <a:srgbClr val="00308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05C2A91-924E-2A4C-A900-5B5A81679153}"/>
              </a:ext>
            </a:extLst>
          </p:cNvPr>
          <p:cNvSpPr>
            <a:spLocks noGrp="1"/>
          </p:cNvSpPr>
          <p:nvPr>
            <p:ph idx="1"/>
          </p:nvPr>
        </p:nvSpPr>
        <p:spPr>
          <a:xfrm>
            <a:off x="395438" y="1086480"/>
            <a:ext cx="10515600" cy="4351338"/>
          </a:xfrm>
        </p:spPr>
        <p:txBody>
          <a:bodyPr/>
          <a:lstStyle>
            <a:lvl1pPr marL="2286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1pPr>
            <a:lvl2pPr marL="6858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2pPr>
            <a:lvl3pPr marL="11430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3pPr>
            <a:lvl4pPr marL="16002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4pPr>
            <a:lvl5pPr marL="20574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3ECE03D-5CA3-D54C-A306-D0E1524E26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16339" y="5638774"/>
            <a:ext cx="1809364" cy="673126"/>
          </a:xfrm>
          <a:prstGeom prst="rect">
            <a:avLst/>
          </a:prstGeom>
        </p:spPr>
      </p:pic>
    </p:spTree>
    <p:extLst>
      <p:ext uri="{BB962C8B-B14F-4D97-AF65-F5344CB8AC3E}">
        <p14:creationId xmlns:p14="http://schemas.microsoft.com/office/powerpoint/2010/main" val="1109658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42323" y="3259398"/>
            <a:ext cx="9713543" cy="1715703"/>
          </a:xfrm>
        </p:spPr>
        <p:txBody>
          <a:bodyPr>
            <a:normAutofit/>
          </a:bodyPr>
          <a:lstStyle>
            <a:lvl1pPr>
              <a:defRPr sz="28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242324" y="4975100"/>
            <a:ext cx="9713541" cy="1084919"/>
          </a:xfrm>
        </p:spPr>
        <p:txBody>
          <a:bodyPr/>
          <a:lstStyle>
            <a:lvl1pPr marL="0" indent="0" algn="l">
              <a:spcBef>
                <a:spcPts val="0"/>
              </a:spcBef>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descr="costs_of_care_logo.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42400" y="762001"/>
            <a:ext cx="2792400" cy="713317"/>
          </a:xfrm>
          <a:prstGeom prst="rect">
            <a:avLst/>
          </a:prstGeom>
        </p:spPr>
      </p:pic>
    </p:spTree>
    <p:extLst>
      <p:ext uri="{BB962C8B-B14F-4D97-AF65-F5344CB8AC3E}">
        <p14:creationId xmlns:p14="http://schemas.microsoft.com/office/powerpoint/2010/main" val="20403151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07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a:xfrm>
            <a:off x="609600" y="285529"/>
            <a:ext cx="10972800" cy="744538"/>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3B90FFBE-D1D3-4675-BB86-FA045DC8AF98}" type="slidenum">
              <a:rPr lang="en-US">
                <a:solidFill>
                  <a:prstClr val="black">
                    <a:tint val="75000"/>
                  </a:prstClr>
                </a:solidFill>
              </a:rPr>
              <a:pPr>
                <a:defRPr/>
              </a:pPr>
              <a:t>‹#›</a:t>
            </a:fld>
            <a:endParaRPr lang="en-US">
              <a:solidFill>
                <a:prstClr val="black">
                  <a:tint val="75000"/>
                </a:prstClr>
              </a:solidFill>
            </a:endParaRPr>
          </a:p>
        </p:txBody>
      </p:sp>
      <p:pic>
        <p:nvPicPr>
          <p:cNvPr id="9" name="Picture 8" descr="costs_of_care_logo.eps"/>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9900333" y="6123518"/>
            <a:ext cx="1682067" cy="429683"/>
          </a:xfrm>
          <a:prstGeom prst="rect">
            <a:avLst/>
          </a:prstGeom>
        </p:spPr>
      </p:pic>
    </p:spTree>
    <p:extLst>
      <p:ext uri="{BB962C8B-B14F-4D97-AF65-F5344CB8AC3E}">
        <p14:creationId xmlns:p14="http://schemas.microsoft.com/office/powerpoint/2010/main" val="1849337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6" descr="HSS_Grid_Pattern_Light_Blue-01.png"/>
          <p:cNvPicPr>
            <a:picLocks noChangeAspect="1"/>
          </p:cNvPicPr>
          <p:nvPr/>
        </p:nvPicPr>
        <p:blipFill>
          <a:blip r:embed="rId2" cstate="print">
            <a:extLst>
              <a:ext uri="{28A0092B-C50C-407E-A947-70E740481C1C}">
                <a14:useLocalDpi xmlns:a14="http://schemas.microsoft.com/office/drawing/2010/main" val="0"/>
              </a:ext>
            </a:extLst>
          </a:blip>
          <a:srcRect l="43848" t="32263" r="29312" b="31953"/>
          <a:stretch>
            <a:fillRect/>
          </a:stretch>
        </p:blipFill>
        <p:spPr bwMode="auto">
          <a:xfrm>
            <a:off x="0" y="2503488"/>
            <a:ext cx="3386667"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2792" y="5257800"/>
            <a:ext cx="159061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16668" y="1670815"/>
            <a:ext cx="8686801" cy="1704096"/>
          </a:xfrm>
        </p:spPr>
        <p:txBody>
          <a:bodyPr>
            <a:noAutofit/>
          </a:bodyPr>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2116668" y="797986"/>
            <a:ext cx="8686801" cy="871247"/>
          </a:xfrm>
        </p:spPr>
        <p:txBody>
          <a:bodyPr anchor="ctr"/>
          <a:lstStyle>
            <a:lvl1pPr marL="0" indent="0">
              <a:buNone/>
              <a:defRPr sz="1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71192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4" name="Picture 6" descr="HSS_Grid_Pattern_Gold-01.png"/>
          <p:cNvPicPr>
            <a:picLocks noChangeAspect="1"/>
          </p:cNvPicPr>
          <p:nvPr/>
        </p:nvPicPr>
        <p:blipFill>
          <a:blip r:embed="rId2" cstate="print">
            <a:extLst>
              <a:ext uri="{28A0092B-C50C-407E-A947-70E740481C1C}">
                <a14:useLocalDpi xmlns:a14="http://schemas.microsoft.com/office/drawing/2010/main" val="0"/>
              </a:ext>
            </a:extLst>
          </a:blip>
          <a:srcRect l="43704" t="33951" r="29524" b="30740"/>
          <a:stretch>
            <a:fillRect/>
          </a:stretch>
        </p:blipFill>
        <p:spPr bwMode="auto">
          <a:xfrm>
            <a:off x="-8466" y="2716213"/>
            <a:ext cx="3369733"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2792" y="5257800"/>
            <a:ext cx="159061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2116668" y="1670815"/>
            <a:ext cx="8686801" cy="1704096"/>
          </a:xfrm>
        </p:spPr>
        <p:txBody>
          <a:bodyPr>
            <a:noAutofit/>
          </a:bodyPr>
          <a:lstStyle>
            <a:lvl1pPr algn="l">
              <a:defRPr sz="2800" b="0" cap="none"/>
            </a:lvl1pPr>
          </a:lstStyle>
          <a:p>
            <a:r>
              <a:rPr lang="en-US"/>
              <a:t>Click to edit Master title style</a:t>
            </a:r>
            <a:endParaRPr lang="en-US" dirty="0"/>
          </a:p>
        </p:txBody>
      </p:sp>
      <p:sp>
        <p:nvSpPr>
          <p:cNvPr id="9" name="Text Placeholder 2"/>
          <p:cNvSpPr>
            <a:spLocks noGrp="1"/>
          </p:cNvSpPr>
          <p:nvPr>
            <p:ph type="body" idx="1"/>
          </p:nvPr>
        </p:nvSpPr>
        <p:spPr>
          <a:xfrm>
            <a:off x="2116668" y="797986"/>
            <a:ext cx="8686801" cy="871247"/>
          </a:xfrm>
        </p:spPr>
        <p:txBody>
          <a:bodyPr anchor="ctr"/>
          <a:lstStyle>
            <a:lvl1pPr marL="0" indent="0">
              <a:buNone/>
              <a:defRPr sz="1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1959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4" name="Picture 6" descr="HSS_Grid_Pattern_Green-01.png"/>
          <p:cNvPicPr>
            <a:picLocks noChangeAspect="1"/>
          </p:cNvPicPr>
          <p:nvPr/>
        </p:nvPicPr>
        <p:blipFill>
          <a:blip r:embed="rId2" cstate="print">
            <a:extLst>
              <a:ext uri="{28A0092B-C50C-407E-A947-70E740481C1C}">
                <a14:useLocalDpi xmlns:a14="http://schemas.microsoft.com/office/drawing/2010/main" val="0"/>
              </a:ext>
            </a:extLst>
          </a:blip>
          <a:srcRect l="43747" t="33333" r="29681" b="30864"/>
          <a:stretch>
            <a:fillRect/>
          </a:stretch>
        </p:blipFill>
        <p:spPr bwMode="auto">
          <a:xfrm>
            <a:off x="0" y="2636839"/>
            <a:ext cx="3344333"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2792" y="5257800"/>
            <a:ext cx="159061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2116668" y="1670815"/>
            <a:ext cx="8686801" cy="1704096"/>
          </a:xfrm>
        </p:spPr>
        <p:txBody>
          <a:bodyPr>
            <a:noAutofit/>
          </a:bodyPr>
          <a:lstStyle>
            <a:lvl1pPr algn="l">
              <a:defRPr sz="2800" b="0" cap="none"/>
            </a:lvl1pPr>
          </a:lstStyle>
          <a:p>
            <a:r>
              <a:rPr lang="en-US"/>
              <a:t>Click to edit Master title style</a:t>
            </a:r>
            <a:endParaRPr lang="en-US" dirty="0"/>
          </a:p>
        </p:txBody>
      </p:sp>
      <p:sp>
        <p:nvSpPr>
          <p:cNvPr id="11" name="Text Placeholder 2"/>
          <p:cNvSpPr>
            <a:spLocks noGrp="1"/>
          </p:cNvSpPr>
          <p:nvPr>
            <p:ph type="body" idx="1"/>
          </p:nvPr>
        </p:nvSpPr>
        <p:spPr>
          <a:xfrm>
            <a:off x="2116668" y="797986"/>
            <a:ext cx="8686801" cy="871247"/>
          </a:xfrm>
        </p:spPr>
        <p:txBody>
          <a:bodyPr anchor="ctr"/>
          <a:lstStyle>
            <a:lvl1pPr marL="0" indent="0">
              <a:buNone/>
              <a:defRPr sz="1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958147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4" name="Picture 6" descr="HSS_Grid_Pattern_Purple-01.png"/>
          <p:cNvPicPr>
            <a:picLocks noChangeAspect="1"/>
          </p:cNvPicPr>
          <p:nvPr/>
        </p:nvPicPr>
        <p:blipFill>
          <a:blip r:embed="rId2" cstate="print">
            <a:extLst>
              <a:ext uri="{28A0092B-C50C-407E-A947-70E740481C1C}">
                <a14:useLocalDpi xmlns:a14="http://schemas.microsoft.com/office/drawing/2010/main" val="0"/>
              </a:ext>
            </a:extLst>
          </a:blip>
          <a:srcRect l="43820" t="34444" r="29205" b="31914"/>
          <a:stretch>
            <a:fillRect/>
          </a:stretch>
        </p:blipFill>
        <p:spPr bwMode="auto">
          <a:xfrm>
            <a:off x="0" y="2781300"/>
            <a:ext cx="3395133"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2792" y="5257800"/>
            <a:ext cx="159061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2116668" y="1670815"/>
            <a:ext cx="8686801" cy="1704096"/>
          </a:xfrm>
        </p:spPr>
        <p:txBody>
          <a:bodyPr>
            <a:noAutofit/>
          </a:bodyPr>
          <a:lstStyle>
            <a:lvl1pPr algn="l">
              <a:defRPr sz="2800" b="0" cap="none"/>
            </a:lvl1pPr>
          </a:lstStyle>
          <a:p>
            <a:r>
              <a:rPr lang="en-US"/>
              <a:t>Click to edit Master title style</a:t>
            </a:r>
            <a:endParaRPr lang="en-US" dirty="0"/>
          </a:p>
        </p:txBody>
      </p:sp>
      <p:sp>
        <p:nvSpPr>
          <p:cNvPr id="11" name="Text Placeholder 2"/>
          <p:cNvSpPr>
            <a:spLocks noGrp="1"/>
          </p:cNvSpPr>
          <p:nvPr>
            <p:ph type="body" idx="1"/>
          </p:nvPr>
        </p:nvSpPr>
        <p:spPr>
          <a:xfrm>
            <a:off x="2116668" y="797986"/>
            <a:ext cx="8686801" cy="871247"/>
          </a:xfrm>
        </p:spPr>
        <p:txBody>
          <a:bodyPr anchor="ctr"/>
          <a:lstStyle>
            <a:lvl1pPr marL="0" indent="0">
              <a:buNone/>
              <a:defRPr sz="1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673838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4" name="Picture 6" descr="HSS_Grid_Pattern_Silver-01.png"/>
          <p:cNvPicPr>
            <a:picLocks noChangeAspect="1"/>
          </p:cNvPicPr>
          <p:nvPr/>
        </p:nvPicPr>
        <p:blipFill>
          <a:blip r:embed="rId2" cstate="print">
            <a:extLst>
              <a:ext uri="{28A0092B-C50C-407E-A947-70E740481C1C}">
                <a14:useLocalDpi xmlns:a14="http://schemas.microsoft.com/office/drawing/2010/main" val="0"/>
              </a:ext>
            </a:extLst>
          </a:blip>
          <a:srcRect l="43861" t="33456" r="29366" b="31860"/>
          <a:stretch>
            <a:fillRect/>
          </a:stretch>
        </p:blipFill>
        <p:spPr bwMode="auto">
          <a:xfrm>
            <a:off x="0" y="2660650"/>
            <a:ext cx="3369733"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2792" y="5257800"/>
            <a:ext cx="159061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2116668" y="1670815"/>
            <a:ext cx="8686801" cy="1704096"/>
          </a:xfrm>
        </p:spPr>
        <p:txBody>
          <a:bodyPr>
            <a:noAutofit/>
          </a:bodyPr>
          <a:lstStyle>
            <a:lvl1pPr algn="l">
              <a:defRPr sz="2800" b="0" cap="none"/>
            </a:lvl1pPr>
          </a:lstStyle>
          <a:p>
            <a:r>
              <a:rPr lang="en-US"/>
              <a:t>Click to edit Master title style</a:t>
            </a:r>
            <a:endParaRPr lang="en-US" dirty="0"/>
          </a:p>
        </p:txBody>
      </p:sp>
      <p:sp>
        <p:nvSpPr>
          <p:cNvPr id="11" name="Text Placeholder 2"/>
          <p:cNvSpPr>
            <a:spLocks noGrp="1"/>
          </p:cNvSpPr>
          <p:nvPr>
            <p:ph type="body" idx="1"/>
          </p:nvPr>
        </p:nvSpPr>
        <p:spPr>
          <a:xfrm>
            <a:off x="2116668" y="797986"/>
            <a:ext cx="8686801" cy="871247"/>
          </a:xfrm>
        </p:spPr>
        <p:txBody>
          <a:bodyPr anchor="ctr"/>
          <a:lstStyle>
            <a:lvl1pPr marL="0" indent="0">
              <a:buNone/>
              <a:defRPr sz="1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935007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4" name="Picture 6" descr="HSS_Grid_Pattern_Teal-01.png"/>
          <p:cNvPicPr>
            <a:picLocks noChangeAspect="1"/>
          </p:cNvPicPr>
          <p:nvPr/>
        </p:nvPicPr>
        <p:blipFill>
          <a:blip r:embed="rId2" cstate="print">
            <a:extLst>
              <a:ext uri="{28A0092B-C50C-407E-A947-70E740481C1C}">
                <a14:useLocalDpi xmlns:a14="http://schemas.microsoft.com/office/drawing/2010/main" val="0"/>
              </a:ext>
            </a:extLst>
          </a:blip>
          <a:srcRect l="43794" t="34074" r="30000" b="31871"/>
          <a:stretch>
            <a:fillRect/>
          </a:stretch>
        </p:blipFill>
        <p:spPr bwMode="auto">
          <a:xfrm>
            <a:off x="0" y="2730500"/>
            <a:ext cx="3297767"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2792" y="5257800"/>
            <a:ext cx="159061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116668" y="1670815"/>
            <a:ext cx="8686801" cy="1704096"/>
          </a:xfrm>
        </p:spPr>
        <p:txBody>
          <a:bodyPr>
            <a:noAutofit/>
          </a:bodyPr>
          <a:lstStyle>
            <a:lvl1pPr algn="l">
              <a:defRPr sz="2800" b="0" cap="none"/>
            </a:lvl1pPr>
          </a:lstStyle>
          <a:p>
            <a:r>
              <a:rPr lang="en-US"/>
              <a:t>Click to edit Master title style</a:t>
            </a:r>
            <a:endParaRPr lang="en-US" dirty="0"/>
          </a:p>
        </p:txBody>
      </p:sp>
      <p:sp>
        <p:nvSpPr>
          <p:cNvPr id="11" name="Text Placeholder 2"/>
          <p:cNvSpPr>
            <a:spLocks noGrp="1"/>
          </p:cNvSpPr>
          <p:nvPr>
            <p:ph type="body" idx="1"/>
          </p:nvPr>
        </p:nvSpPr>
        <p:spPr>
          <a:xfrm>
            <a:off x="2116668" y="797986"/>
            <a:ext cx="8686801" cy="871247"/>
          </a:xfrm>
        </p:spPr>
        <p:txBody>
          <a:bodyPr anchor="ctr"/>
          <a:lstStyle>
            <a:lvl1pPr marL="0" indent="0">
              <a:buNone/>
              <a:defRPr sz="1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899602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89766"/>
            <a:ext cx="53848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89766"/>
            <a:ext cx="53848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lvl1pPr>
              <a:defRPr/>
            </a:lvl1pPr>
          </a:lstStyle>
          <a:p>
            <a:pPr>
              <a:defRPr/>
            </a:pPr>
            <a:r>
              <a:rPr lang="en-US">
                <a:solidFill>
                  <a:prstClr val="black">
                    <a:tint val="75000"/>
                  </a:prstClr>
                </a:solidFill>
              </a:rPr>
              <a:t>Title of Presentation Here</a:t>
            </a:r>
          </a:p>
        </p:txBody>
      </p:sp>
      <p:sp>
        <p:nvSpPr>
          <p:cNvPr id="7" name="Slide Number Placeholder 6"/>
          <p:cNvSpPr>
            <a:spLocks noGrp="1"/>
          </p:cNvSpPr>
          <p:nvPr>
            <p:ph type="sldNum" sz="quarter" idx="11"/>
          </p:nvPr>
        </p:nvSpPr>
        <p:spPr/>
        <p:txBody>
          <a:bodyPr/>
          <a:lstStyle>
            <a:lvl1pPr>
              <a:defRPr/>
            </a:lvl1pPr>
          </a:lstStyle>
          <a:p>
            <a:pPr>
              <a:defRPr/>
            </a:pPr>
            <a:fld id="{38CD60C0-7A89-4366-B837-B0DFBA4E3F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7211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77430"/>
            <a:ext cx="5386917" cy="639763"/>
          </a:xfrm>
        </p:spPr>
        <p:txBody>
          <a:bodyPr anchor="b">
            <a:normAutofit/>
          </a:bodyPr>
          <a:lstStyle>
            <a:lvl1pPr marL="0" indent="0">
              <a:buNone/>
              <a:defRPr sz="20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4439"/>
            <a:ext cx="5386917" cy="3951288"/>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0" y="1277430"/>
            <a:ext cx="5389033" cy="639763"/>
          </a:xfrm>
        </p:spPr>
        <p:txBody>
          <a:bodyPr anchor="b">
            <a:normAutofit/>
          </a:bodyPr>
          <a:lstStyle>
            <a:lvl1pPr marL="0" indent="0">
              <a:buNone/>
              <a:defRPr sz="20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064439"/>
            <a:ext cx="5389033" cy="3951288"/>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0"/>
          </p:nvPr>
        </p:nvSpPr>
        <p:spPr/>
        <p:txBody>
          <a:bodyPr/>
          <a:lstStyle>
            <a:lvl1pPr>
              <a:defRPr/>
            </a:lvl1pPr>
          </a:lstStyle>
          <a:p>
            <a:pPr>
              <a:defRPr/>
            </a:pPr>
            <a:r>
              <a:rPr lang="en-US">
                <a:solidFill>
                  <a:prstClr val="black">
                    <a:tint val="75000"/>
                  </a:prstClr>
                </a:solidFill>
              </a:rPr>
              <a:t>Title of Presentation Here</a:t>
            </a:r>
            <a:endParaRPr lang="en-US" dirty="0">
              <a:solidFill>
                <a:prstClr val="black">
                  <a:tint val="75000"/>
                </a:prstClr>
              </a:solidFill>
            </a:endParaRPr>
          </a:p>
        </p:txBody>
      </p:sp>
      <p:sp>
        <p:nvSpPr>
          <p:cNvPr id="9" name="Slide Number Placeholder 8"/>
          <p:cNvSpPr>
            <a:spLocks noGrp="1"/>
          </p:cNvSpPr>
          <p:nvPr>
            <p:ph type="sldNum" sz="quarter" idx="11"/>
          </p:nvPr>
        </p:nvSpPr>
        <p:spPr/>
        <p:txBody>
          <a:bodyPr/>
          <a:lstStyle>
            <a:lvl1pPr>
              <a:defRPr/>
            </a:lvl1pPr>
          </a:lstStyle>
          <a:p>
            <a:pPr>
              <a:defRPr/>
            </a:pPr>
            <a:fld id="{3C15BBE0-63FA-4D6B-AD1D-EDA3CC7FF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9695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F39735-D46A-334B-BD07-8B6C97DD589E}"/>
              </a:ext>
            </a:extLst>
          </p:cNvPr>
          <p:cNvSpPr>
            <a:spLocks noGrp="1"/>
          </p:cNvSpPr>
          <p:nvPr>
            <p:ph sz="half" idx="1"/>
          </p:nvPr>
        </p:nvSpPr>
        <p:spPr>
          <a:xfrm>
            <a:off x="0" y="0"/>
            <a:ext cx="5192027" cy="6564429"/>
          </a:xfrm>
        </p:spPr>
        <p:txBody>
          <a:bodyPr/>
          <a:lstStyle>
            <a:lvl1pPr marL="0" indent="0">
              <a:buNone/>
              <a:defRPr/>
            </a:lvl1pPr>
          </a:lstStyle>
          <a:p>
            <a:pPr lvl="0"/>
            <a:endParaRPr lang="en-US" dirty="0"/>
          </a:p>
        </p:txBody>
      </p:sp>
      <p:pic>
        <p:nvPicPr>
          <p:cNvPr id="8" name="Picture 7">
            <a:extLst>
              <a:ext uri="{FF2B5EF4-FFF2-40B4-BE49-F238E27FC236}">
                <a16:creationId xmlns:a16="http://schemas.microsoft.com/office/drawing/2014/main" id="{53454894-0122-F149-9481-D6E0412A7A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16339" y="5638774"/>
            <a:ext cx="1809364" cy="673126"/>
          </a:xfrm>
          <a:prstGeom prst="rect">
            <a:avLst/>
          </a:prstGeom>
        </p:spPr>
      </p:pic>
      <p:sp>
        <p:nvSpPr>
          <p:cNvPr id="10" name="Title 1">
            <a:extLst>
              <a:ext uri="{FF2B5EF4-FFF2-40B4-BE49-F238E27FC236}">
                <a16:creationId xmlns:a16="http://schemas.microsoft.com/office/drawing/2014/main" id="{198CAC95-3142-AB41-820C-B52352FF205D}"/>
              </a:ext>
            </a:extLst>
          </p:cNvPr>
          <p:cNvSpPr>
            <a:spLocks noGrp="1"/>
          </p:cNvSpPr>
          <p:nvPr>
            <p:ph type="title"/>
          </p:nvPr>
        </p:nvSpPr>
        <p:spPr>
          <a:xfrm>
            <a:off x="5506453" y="288123"/>
            <a:ext cx="6419250" cy="597401"/>
          </a:xfrm>
        </p:spPr>
        <p:txBody>
          <a:bodyPr>
            <a:normAutofit/>
          </a:bodyPr>
          <a:lstStyle>
            <a:lvl1pPr>
              <a:defRPr sz="3400" b="1">
                <a:solidFill>
                  <a:srgbClr val="00308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F26C3A20-4F51-344F-BCC4-5F21202C76A4}"/>
              </a:ext>
            </a:extLst>
          </p:cNvPr>
          <p:cNvSpPr>
            <a:spLocks noGrp="1"/>
          </p:cNvSpPr>
          <p:nvPr>
            <p:ph idx="10"/>
          </p:nvPr>
        </p:nvSpPr>
        <p:spPr>
          <a:xfrm>
            <a:off x="5506453" y="1086480"/>
            <a:ext cx="6419250" cy="4351338"/>
          </a:xfrm>
        </p:spPr>
        <p:txBody>
          <a:bodyPr/>
          <a:lstStyle>
            <a:lvl1pPr marL="2286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1pPr>
            <a:lvl2pPr marL="6858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2pPr>
            <a:lvl3pPr marL="11430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3pPr>
            <a:lvl4pPr marL="16002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4pPr>
            <a:lvl5pPr marL="20574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6180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524"/>
            <a:ext cx="10972800" cy="744538"/>
          </a:xfrm>
        </p:spPr>
        <p:txBody>
          <a:bodyPr/>
          <a:lstStyle/>
          <a:p>
            <a:r>
              <a:rPr lang="en-US"/>
              <a:t>Click to edit Master title style</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D9178BBB-BF99-4324-95B8-1B3CA4266C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59177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defRPr/>
            </a:pPr>
            <a:r>
              <a:rPr lang="en-US">
                <a:solidFill>
                  <a:prstClr val="black">
                    <a:tint val="75000"/>
                  </a:prstClr>
                </a:solidFill>
              </a:rPr>
              <a:t>Title of Presentation Here</a:t>
            </a:r>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lvl1pPr>
              <a:defRPr/>
            </a:lvl1pPr>
          </a:lstStyle>
          <a:p>
            <a:pPr>
              <a:defRPr/>
            </a:pPr>
            <a:fld id="{75E048EE-323D-47D1-AA9B-A732B5F716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4094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1"/>
            <a:ext cx="7315200" cy="566739"/>
          </a:xfrm>
        </p:spPr>
        <p:txBody>
          <a:bodyPr anchor="b"/>
          <a:lstStyle>
            <a:lvl1pPr algn="l">
              <a:defRPr sz="2000" b="0">
                <a:solidFill>
                  <a:srgbClr val="0088CE"/>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609600" y="612775"/>
            <a:ext cx="10973491"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0" y="5472902"/>
            <a:ext cx="7315200" cy="6992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0"/>
          </p:nvPr>
        </p:nvSpPr>
        <p:spPr/>
        <p:txBody>
          <a:bodyPr/>
          <a:lstStyle>
            <a:lvl1pPr>
              <a:defRPr/>
            </a:lvl1pPr>
          </a:lstStyle>
          <a:p>
            <a:pPr>
              <a:defRPr/>
            </a:pPr>
            <a:r>
              <a:rPr lang="en-US">
                <a:solidFill>
                  <a:prstClr val="black">
                    <a:tint val="75000"/>
                  </a:prstClr>
                </a:solidFill>
              </a:rPr>
              <a:t>Title of Presentation Here</a:t>
            </a:r>
          </a:p>
        </p:txBody>
      </p:sp>
      <p:sp>
        <p:nvSpPr>
          <p:cNvPr id="7" name="Slide Number Placeholder 6"/>
          <p:cNvSpPr>
            <a:spLocks noGrp="1"/>
          </p:cNvSpPr>
          <p:nvPr>
            <p:ph type="sldNum" sz="quarter" idx="11"/>
          </p:nvPr>
        </p:nvSpPr>
        <p:spPr/>
        <p:txBody>
          <a:bodyPr/>
          <a:lstStyle>
            <a:lvl1pPr>
              <a:defRPr/>
            </a:lvl1pPr>
          </a:lstStyle>
          <a:p>
            <a:pPr>
              <a:defRPr/>
            </a:pPr>
            <a:fld id="{D35D2F9D-5CCD-4A99-8669-7A4761B12B3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89834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155575"/>
            <a:ext cx="12192000" cy="63309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pic>
        <p:nvPicPr>
          <p:cNvPr id="5" name="Picture 8" descr="UCLA_H_RGB.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16518" y="6419851"/>
            <a:ext cx="1517649"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0" y="6170614"/>
            <a:ext cx="12192000" cy="5873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dirty="0">
                <a:solidFill>
                  <a:srgbClr val="000000"/>
                </a:solidFill>
              </a:rPr>
              <a:t> </a:t>
            </a:r>
          </a:p>
        </p:txBody>
      </p:sp>
      <p:sp>
        <p:nvSpPr>
          <p:cNvPr id="5124" name="Rectangle 4"/>
          <p:cNvSpPr>
            <a:spLocks noGrp="1" noChangeArrowheads="1"/>
          </p:cNvSpPr>
          <p:nvPr>
            <p:ph type="ctrTitle"/>
          </p:nvPr>
        </p:nvSpPr>
        <p:spPr>
          <a:xfrm>
            <a:off x="912285" y="2284413"/>
            <a:ext cx="10358967" cy="1371600"/>
          </a:xfrm>
        </p:spPr>
        <p:txBody>
          <a:bodyPr anchor="t"/>
          <a:lstStyle>
            <a:lvl1pPr>
              <a:defRPr sz="4800"/>
            </a:lvl1pPr>
          </a:lstStyle>
          <a:p>
            <a:pPr lvl="0"/>
            <a:r>
              <a:rPr lang="en-US" noProof="0"/>
              <a:t>Click to edit Master title style</a:t>
            </a:r>
          </a:p>
        </p:txBody>
      </p:sp>
      <p:sp>
        <p:nvSpPr>
          <p:cNvPr id="5127" name="Rectangle 7"/>
          <p:cNvSpPr>
            <a:spLocks noGrp="1" noChangeArrowheads="1"/>
          </p:cNvSpPr>
          <p:nvPr>
            <p:ph type="subTitle" idx="1"/>
          </p:nvPr>
        </p:nvSpPr>
        <p:spPr>
          <a:xfrm>
            <a:off x="912285" y="3886200"/>
            <a:ext cx="10358967" cy="2057400"/>
          </a:xfrm>
        </p:spPr>
        <p:txBody>
          <a:bodyPr/>
          <a:lstStyle>
            <a:lvl1pPr>
              <a:defRPr>
                <a:solidFill>
                  <a:schemeClr val="bg1"/>
                </a:solidFill>
              </a:defRPr>
            </a:lvl1pPr>
            <a:lvl2pPr marL="517525" lvl="1" indent="-117475">
              <a:defRPr>
                <a:solidFill>
                  <a:schemeClr val="bg1"/>
                </a:solidFill>
              </a:defRPr>
            </a:lvl2pPr>
            <a:lvl3pPr marL="858838" lvl="2" indent="-119063">
              <a:defRPr>
                <a:solidFill>
                  <a:schemeClr val="bg1"/>
                </a:solidFill>
              </a:defRPr>
            </a:lvl3pPr>
            <a:lvl4pPr marL="1192213" lvl="3" indent="-106363">
              <a:defRPr>
                <a:solidFill>
                  <a:schemeClr val="bg1"/>
                </a:solidFill>
              </a:defRPr>
            </a:lvl4pPr>
            <a:lvl5pPr lvl="4" indent="-111125">
              <a:defRPr>
                <a:solidFill>
                  <a:schemeClr val="bg1"/>
                </a:solidFill>
              </a:defRPr>
            </a:lvl5pPr>
          </a:lstStyle>
          <a:p>
            <a:pPr lvl="0"/>
            <a:r>
              <a:rPr lang="en-US" noProof="0"/>
              <a:t>Click to edit Master subtitle style</a:t>
            </a:r>
          </a:p>
        </p:txBody>
      </p:sp>
      <p:sp>
        <p:nvSpPr>
          <p:cNvPr id="7" name="Rectangle 5"/>
          <p:cNvSpPr>
            <a:spLocks noGrp="1" noChangeArrowheads="1"/>
          </p:cNvSpPr>
          <p:nvPr>
            <p:ph type="sldNum" sz="quarter" idx="10"/>
          </p:nvPr>
        </p:nvSpPr>
        <p:spPr/>
        <p:txBody>
          <a:bodyPr/>
          <a:lstStyle>
            <a:lvl1pPr>
              <a:defRPr/>
            </a:lvl1pPr>
          </a:lstStyle>
          <a:p>
            <a:fld id="{9D12A04E-6F37-854C-AFAF-2002B74ADD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596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221133" y="61976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800">
              <a:solidFill>
                <a:srgbClr val="000000"/>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p:txBody>
          <a:bodyPr/>
          <a:lstStyle>
            <a:lvl1pPr>
              <a:defRPr/>
            </a:lvl1pPr>
          </a:lstStyle>
          <a:p>
            <a:fld id="{A3DE0F47-9B55-6B4D-A2EF-3DE1AC3BE9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1368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fld id="{691B8A30-D551-BF40-8B16-CD80930339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6434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284" y="1598614"/>
            <a:ext cx="5077883" cy="4344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4"/>
            <a:ext cx="5077884" cy="4344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fld id="{CE3B0D3F-63F7-C34C-B505-A0E8B5D354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706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fld id="{D906D407-062B-F747-8BEC-1469A13F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7484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fld id="{A40EA272-5D6F-1B4C-89DE-A4C5F6E6D1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3617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396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0F9DDF-3B17-1940-A640-E8330139FE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16339" y="5638774"/>
            <a:ext cx="1809364" cy="673126"/>
          </a:xfrm>
          <a:prstGeom prst="rect">
            <a:avLst/>
          </a:prstGeom>
        </p:spPr>
      </p:pic>
      <p:sp>
        <p:nvSpPr>
          <p:cNvPr id="6" name="Content Placeholder 2">
            <a:extLst>
              <a:ext uri="{FF2B5EF4-FFF2-40B4-BE49-F238E27FC236}">
                <a16:creationId xmlns:a16="http://schemas.microsoft.com/office/drawing/2014/main" id="{84E4FF6A-0BDD-4C40-9270-B5D08F604D03}"/>
              </a:ext>
            </a:extLst>
          </p:cNvPr>
          <p:cNvSpPr>
            <a:spLocks noGrp="1"/>
          </p:cNvSpPr>
          <p:nvPr>
            <p:ph sz="half" idx="1"/>
          </p:nvPr>
        </p:nvSpPr>
        <p:spPr>
          <a:xfrm>
            <a:off x="0" y="0"/>
            <a:ext cx="12192000" cy="6564429"/>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1975224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fld id="{8A83EDA7-99E6-4141-9D3C-332C954F48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7858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fld id="{2296A4D7-C906-A545-9F73-8F2D0038B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2656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fld id="{7B2A601F-7E02-0A44-807E-FCE9B1C7D4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586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2567" y="225426"/>
            <a:ext cx="2588684" cy="5718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2284" y="225426"/>
            <a:ext cx="7567083" cy="5718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fld id="{4178BF62-BE50-224A-8081-787971EA38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3729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285" y="225425"/>
            <a:ext cx="10358967" cy="1036638"/>
          </a:xfrm>
        </p:spPr>
        <p:txBody>
          <a:bodyPr/>
          <a:lstStyle/>
          <a:p>
            <a:r>
              <a:rPr lang="en-US"/>
              <a:t>Click to edit Master title style</a:t>
            </a:r>
          </a:p>
        </p:txBody>
      </p:sp>
      <p:sp>
        <p:nvSpPr>
          <p:cNvPr id="3" name="Text Placeholder 2"/>
          <p:cNvSpPr>
            <a:spLocks noGrp="1"/>
          </p:cNvSpPr>
          <p:nvPr>
            <p:ph type="body" sz="half" idx="1"/>
          </p:nvPr>
        </p:nvSpPr>
        <p:spPr>
          <a:xfrm>
            <a:off x="912284" y="1598614"/>
            <a:ext cx="5077883" cy="4344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4"/>
            <a:ext cx="5077884" cy="4344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fld id="{FA61B8AB-4405-AD41-A8CC-027E9B9C0A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2661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2285" y="225425"/>
            <a:ext cx="10358967" cy="1036638"/>
          </a:xfrm>
        </p:spPr>
        <p:txBody>
          <a:bodyPr/>
          <a:lstStyle/>
          <a:p>
            <a:r>
              <a:rPr lang="en-US"/>
              <a:t>Click to edit Master title style</a:t>
            </a:r>
          </a:p>
        </p:txBody>
      </p:sp>
      <p:sp>
        <p:nvSpPr>
          <p:cNvPr id="3" name="Content Placeholder 2"/>
          <p:cNvSpPr>
            <a:spLocks noGrp="1"/>
          </p:cNvSpPr>
          <p:nvPr>
            <p:ph sz="half" idx="1"/>
          </p:nvPr>
        </p:nvSpPr>
        <p:spPr>
          <a:xfrm>
            <a:off x="912284" y="1598614"/>
            <a:ext cx="5077883" cy="4344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3367" y="1598614"/>
            <a:ext cx="5077884" cy="4344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fld id="{6AE3EE57-6AE6-DB41-989D-B4DBBC9FB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5871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04145"/>
            <a:ext cx="10515600" cy="483251"/>
          </a:xfrm>
        </p:spPr>
        <p:txBody>
          <a:bodyPr>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E9E886-E322-4A41-B1F4-8BC283FA8748}" type="datetime1">
              <a:rPr lang="en-US" smtClean="0">
                <a:solidFill>
                  <a:srgbClr val="000000"/>
                </a:solidFill>
              </a:rPr>
              <a:pPr/>
              <a:t>8/7/2018</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5A1AF29-76D0-42EC-BFC4-D79D0CE5BAEC}" type="slidenum">
              <a:rPr lang="en-US" smtClean="0">
                <a:solidFill>
                  <a:srgbClr val="000000"/>
                </a:solidFill>
              </a:rPr>
              <a:pPr/>
              <a:t>‹#›</a:t>
            </a:fld>
            <a:endParaRPr lang="en-US">
              <a:solidFill>
                <a:srgbClr val="000000"/>
              </a:solidFill>
            </a:endParaRPr>
          </a:p>
        </p:txBody>
      </p:sp>
      <p:sp>
        <p:nvSpPr>
          <p:cNvPr id="9" name="Text Placeholder 25"/>
          <p:cNvSpPr>
            <a:spLocks noGrp="1"/>
          </p:cNvSpPr>
          <p:nvPr>
            <p:ph type="body" sz="quarter" idx="13" hasCustomPrompt="1"/>
          </p:nvPr>
        </p:nvSpPr>
        <p:spPr>
          <a:xfrm>
            <a:off x="8226856" y="53691"/>
            <a:ext cx="3126945" cy="188913"/>
          </a:xfrm>
        </p:spPr>
        <p:txBody>
          <a:bodyPr>
            <a:noAutofit/>
          </a:bodyPr>
          <a:lstStyle>
            <a:lvl1pPr marL="0" indent="0" algn="r">
              <a:buNone/>
              <a:defRPr sz="1100" baseline="0"/>
            </a:lvl1pPr>
          </a:lstStyle>
          <a:p>
            <a:pPr lvl="0"/>
            <a:r>
              <a:rPr lang="en-US" dirty="0" err="1" smtClean="0"/>
              <a:t>ValU</a:t>
            </a:r>
            <a:r>
              <a:rPr lang="en-US" dirty="0" smtClean="0"/>
              <a:t> Care Redesign Project Name</a:t>
            </a:r>
            <a:endParaRPr lang="en-US" dirty="0"/>
          </a:p>
        </p:txBody>
      </p:sp>
      <p:sp>
        <p:nvSpPr>
          <p:cNvPr id="10" name="Text Placeholder 25"/>
          <p:cNvSpPr>
            <a:spLocks noGrp="1"/>
          </p:cNvSpPr>
          <p:nvPr>
            <p:ph type="body" sz="quarter" idx="14" hasCustomPrompt="1"/>
          </p:nvPr>
        </p:nvSpPr>
        <p:spPr>
          <a:xfrm>
            <a:off x="8226856" y="250842"/>
            <a:ext cx="3126945" cy="188913"/>
          </a:xfrm>
        </p:spPr>
        <p:txBody>
          <a:bodyPr>
            <a:noAutofit/>
          </a:bodyPr>
          <a:lstStyle>
            <a:lvl1pPr marL="0" indent="0" algn="r">
              <a:buNone/>
              <a:defRPr sz="1100" baseline="0"/>
            </a:lvl1pPr>
          </a:lstStyle>
          <a:p>
            <a:pPr lvl="0"/>
            <a:r>
              <a:rPr lang="en-US" dirty="0" smtClean="0"/>
              <a:t>Date</a:t>
            </a:r>
            <a:endParaRPr lang="en-US" dirty="0"/>
          </a:p>
        </p:txBody>
      </p:sp>
    </p:spTree>
    <p:extLst>
      <p:ext uri="{BB962C8B-B14F-4D97-AF65-F5344CB8AC3E}">
        <p14:creationId xmlns:p14="http://schemas.microsoft.com/office/powerpoint/2010/main" val="254093932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5" name="Footer Placeholder 4"/>
          <p:cNvSpPr>
            <a:spLocks noGrp="1"/>
          </p:cNvSpPr>
          <p:nvPr>
            <p:ph type="ftr" sz="quarter" idx="11"/>
          </p:nvPr>
        </p:nvSpPr>
        <p:spPr/>
        <p:txBody>
          <a:bodyPr/>
          <a:lstStyle/>
          <a:p>
            <a:endParaRPr lang="en-US">
              <a:solidFill>
                <a:srgbClr val="1E5155">
                  <a:tint val="75000"/>
                </a:srgbClr>
              </a:solidFill>
            </a:endParaRPr>
          </a:p>
        </p:txBody>
      </p:sp>
      <p:sp>
        <p:nvSpPr>
          <p:cNvPr id="6" name="Slide Number Placeholder 5"/>
          <p:cNvSpPr>
            <a:spLocks noGrp="1"/>
          </p:cNvSpPr>
          <p:nvPr>
            <p:ph type="sldNum" sz="quarter" idx="12"/>
          </p:nvPr>
        </p:nvSpPr>
        <p:spPr/>
        <p:txBody>
          <a:body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4012612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5" name="Footer Placeholder 4"/>
          <p:cNvSpPr>
            <a:spLocks noGrp="1"/>
          </p:cNvSpPr>
          <p:nvPr>
            <p:ph type="ftr" sz="quarter" idx="11"/>
          </p:nvPr>
        </p:nvSpPr>
        <p:spPr/>
        <p:txBody>
          <a:bodyPr/>
          <a:lstStyle/>
          <a:p>
            <a:endParaRPr lang="en-US">
              <a:solidFill>
                <a:srgbClr val="1E5155">
                  <a:tint val="75000"/>
                </a:srgbClr>
              </a:solidFill>
            </a:endParaRPr>
          </a:p>
        </p:txBody>
      </p:sp>
      <p:sp>
        <p:nvSpPr>
          <p:cNvPr id="6" name="Slide Number Placeholder 5"/>
          <p:cNvSpPr>
            <a:spLocks noGrp="1"/>
          </p:cNvSpPr>
          <p:nvPr>
            <p:ph type="sldNum" sz="quarter" idx="12"/>
          </p:nvPr>
        </p:nvSpPr>
        <p:spPr/>
        <p:txBody>
          <a:body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3405139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5" name="Footer Placeholder 4"/>
          <p:cNvSpPr>
            <a:spLocks noGrp="1"/>
          </p:cNvSpPr>
          <p:nvPr>
            <p:ph type="ftr" sz="quarter" idx="11"/>
          </p:nvPr>
        </p:nvSpPr>
        <p:spPr/>
        <p:txBody>
          <a:bodyPr/>
          <a:lstStyle/>
          <a:p>
            <a:endParaRPr lang="en-US">
              <a:solidFill>
                <a:srgbClr val="1E5155">
                  <a:tint val="75000"/>
                </a:srgbClr>
              </a:solidFill>
            </a:endParaRPr>
          </a:p>
        </p:txBody>
      </p:sp>
      <p:sp>
        <p:nvSpPr>
          <p:cNvPr id="6" name="Slide Number Placeholder 5"/>
          <p:cNvSpPr>
            <a:spLocks noGrp="1"/>
          </p:cNvSpPr>
          <p:nvPr>
            <p:ph type="sldNum" sz="quarter" idx="12"/>
          </p:nvPr>
        </p:nvSpPr>
        <p:spPr/>
        <p:txBody>
          <a:body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1122076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0F9DDF-3B17-1940-A640-E8330139FE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16339" y="5638774"/>
            <a:ext cx="1809364" cy="673126"/>
          </a:xfrm>
          <a:prstGeom prst="rect">
            <a:avLst/>
          </a:prstGeom>
        </p:spPr>
      </p:pic>
      <p:sp>
        <p:nvSpPr>
          <p:cNvPr id="6" name="Content Placeholder 2">
            <a:extLst>
              <a:ext uri="{FF2B5EF4-FFF2-40B4-BE49-F238E27FC236}">
                <a16:creationId xmlns:a16="http://schemas.microsoft.com/office/drawing/2014/main" id="{84E4FF6A-0BDD-4C40-9270-B5D08F604D03}"/>
              </a:ext>
            </a:extLst>
          </p:cNvPr>
          <p:cNvSpPr>
            <a:spLocks noGrp="1"/>
          </p:cNvSpPr>
          <p:nvPr>
            <p:ph sz="half" idx="1"/>
          </p:nvPr>
        </p:nvSpPr>
        <p:spPr>
          <a:xfrm>
            <a:off x="731520" y="385012"/>
            <a:ext cx="5111015" cy="5101390"/>
          </a:xfrm>
          <a:ln>
            <a:solidFill>
              <a:schemeClr val="tx1">
                <a:lumMod val="50000"/>
                <a:lumOff val="50000"/>
              </a:schemeClr>
            </a:solidFill>
          </a:ln>
        </p:spPr>
        <p:txBody>
          <a:bodyPr/>
          <a:lstStyle>
            <a:lvl1pPr marL="0" indent="0">
              <a:buNone/>
              <a:defRPr/>
            </a:lvl1pPr>
          </a:lstStyle>
          <a:p>
            <a:pPr lvl="0"/>
            <a:endParaRPr lang="en-US" dirty="0"/>
          </a:p>
        </p:txBody>
      </p:sp>
      <p:sp>
        <p:nvSpPr>
          <p:cNvPr id="4" name="Content Placeholder 2">
            <a:extLst>
              <a:ext uri="{FF2B5EF4-FFF2-40B4-BE49-F238E27FC236}">
                <a16:creationId xmlns:a16="http://schemas.microsoft.com/office/drawing/2014/main" id="{84A3AA8A-1AF5-6B47-B121-FD8243E53D2D}"/>
              </a:ext>
            </a:extLst>
          </p:cNvPr>
          <p:cNvSpPr>
            <a:spLocks noGrp="1"/>
          </p:cNvSpPr>
          <p:nvPr>
            <p:ph sz="half" idx="10"/>
          </p:nvPr>
        </p:nvSpPr>
        <p:spPr>
          <a:xfrm>
            <a:off x="6304642" y="385011"/>
            <a:ext cx="5111015" cy="5101390"/>
          </a:xfrm>
          <a:ln>
            <a:solidFill>
              <a:schemeClr val="tx1">
                <a:lumMod val="50000"/>
                <a:lumOff val="50000"/>
              </a:schemeClr>
            </a:solidFill>
          </a:ln>
        </p:spPr>
        <p:txBody>
          <a:bodyPr/>
          <a:lstStyle>
            <a:lvl1pPr marL="0" indent="0">
              <a:buNone/>
              <a:defRPr/>
            </a:lvl1pPr>
          </a:lstStyle>
          <a:p>
            <a:pPr lvl="0"/>
            <a:endParaRPr lang="en-US" dirty="0"/>
          </a:p>
        </p:txBody>
      </p:sp>
    </p:spTree>
    <p:extLst>
      <p:ext uri="{BB962C8B-B14F-4D97-AF65-F5344CB8AC3E}">
        <p14:creationId xmlns:p14="http://schemas.microsoft.com/office/powerpoint/2010/main" val="4067886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6" name="Footer Placeholder 5"/>
          <p:cNvSpPr>
            <a:spLocks noGrp="1"/>
          </p:cNvSpPr>
          <p:nvPr>
            <p:ph type="ftr" sz="quarter" idx="11"/>
          </p:nvPr>
        </p:nvSpPr>
        <p:spPr/>
        <p:txBody>
          <a:bodyPr/>
          <a:lstStyle/>
          <a:p>
            <a:endParaRPr lang="en-US">
              <a:solidFill>
                <a:srgbClr val="1E5155">
                  <a:tint val="75000"/>
                </a:srgbClr>
              </a:solidFill>
            </a:endParaRPr>
          </a:p>
        </p:txBody>
      </p:sp>
      <p:sp>
        <p:nvSpPr>
          <p:cNvPr id="7" name="Slide Number Placeholder 6"/>
          <p:cNvSpPr>
            <a:spLocks noGrp="1"/>
          </p:cNvSpPr>
          <p:nvPr>
            <p:ph type="sldNum" sz="quarter" idx="12"/>
          </p:nvPr>
        </p:nvSpPr>
        <p:spPr/>
        <p:txBody>
          <a:body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10390279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8" name="Footer Placeholder 7"/>
          <p:cNvSpPr>
            <a:spLocks noGrp="1"/>
          </p:cNvSpPr>
          <p:nvPr>
            <p:ph type="ftr" sz="quarter" idx="11"/>
          </p:nvPr>
        </p:nvSpPr>
        <p:spPr/>
        <p:txBody>
          <a:bodyPr/>
          <a:lstStyle/>
          <a:p>
            <a:endParaRPr lang="en-US">
              <a:solidFill>
                <a:srgbClr val="1E5155">
                  <a:tint val="75000"/>
                </a:srgbClr>
              </a:solidFill>
            </a:endParaRPr>
          </a:p>
        </p:txBody>
      </p:sp>
      <p:sp>
        <p:nvSpPr>
          <p:cNvPr id="9" name="Slide Number Placeholder 8"/>
          <p:cNvSpPr>
            <a:spLocks noGrp="1"/>
          </p:cNvSpPr>
          <p:nvPr>
            <p:ph type="sldNum" sz="quarter" idx="12"/>
          </p:nvPr>
        </p:nvSpPr>
        <p:spPr/>
        <p:txBody>
          <a:body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3907119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4" name="Footer Placeholder 3"/>
          <p:cNvSpPr>
            <a:spLocks noGrp="1"/>
          </p:cNvSpPr>
          <p:nvPr>
            <p:ph type="ftr" sz="quarter" idx="11"/>
          </p:nvPr>
        </p:nvSpPr>
        <p:spPr/>
        <p:txBody>
          <a:bodyPr/>
          <a:lstStyle/>
          <a:p>
            <a:endParaRPr lang="en-US">
              <a:solidFill>
                <a:srgbClr val="1E5155">
                  <a:tint val="75000"/>
                </a:srgbClr>
              </a:solidFill>
            </a:endParaRPr>
          </a:p>
        </p:txBody>
      </p:sp>
      <p:sp>
        <p:nvSpPr>
          <p:cNvPr id="5" name="Slide Number Placeholder 4"/>
          <p:cNvSpPr>
            <a:spLocks noGrp="1"/>
          </p:cNvSpPr>
          <p:nvPr>
            <p:ph type="sldNum" sz="quarter" idx="12"/>
          </p:nvPr>
        </p:nvSpPr>
        <p:spPr/>
        <p:txBody>
          <a:body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2831043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3" name="Footer Placeholder 2"/>
          <p:cNvSpPr>
            <a:spLocks noGrp="1"/>
          </p:cNvSpPr>
          <p:nvPr>
            <p:ph type="ftr" sz="quarter" idx="11"/>
          </p:nvPr>
        </p:nvSpPr>
        <p:spPr/>
        <p:txBody>
          <a:bodyPr/>
          <a:lstStyle/>
          <a:p>
            <a:endParaRPr lang="en-US">
              <a:solidFill>
                <a:srgbClr val="1E5155">
                  <a:tint val="75000"/>
                </a:srgbClr>
              </a:solidFill>
            </a:endParaRPr>
          </a:p>
        </p:txBody>
      </p:sp>
      <p:sp>
        <p:nvSpPr>
          <p:cNvPr id="4" name="Slide Number Placeholder 3"/>
          <p:cNvSpPr>
            <a:spLocks noGrp="1"/>
          </p:cNvSpPr>
          <p:nvPr>
            <p:ph type="sldNum" sz="quarter" idx="12"/>
          </p:nvPr>
        </p:nvSpPr>
        <p:spPr/>
        <p:txBody>
          <a:body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2288521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6" name="Footer Placeholder 5"/>
          <p:cNvSpPr>
            <a:spLocks noGrp="1"/>
          </p:cNvSpPr>
          <p:nvPr>
            <p:ph type="ftr" sz="quarter" idx="11"/>
          </p:nvPr>
        </p:nvSpPr>
        <p:spPr/>
        <p:txBody>
          <a:bodyPr/>
          <a:lstStyle/>
          <a:p>
            <a:endParaRPr lang="en-US">
              <a:solidFill>
                <a:srgbClr val="1E5155">
                  <a:tint val="75000"/>
                </a:srgbClr>
              </a:solidFill>
            </a:endParaRPr>
          </a:p>
        </p:txBody>
      </p:sp>
      <p:sp>
        <p:nvSpPr>
          <p:cNvPr id="7" name="Slide Number Placeholder 6"/>
          <p:cNvSpPr>
            <a:spLocks noGrp="1"/>
          </p:cNvSpPr>
          <p:nvPr>
            <p:ph type="sldNum" sz="quarter" idx="12"/>
          </p:nvPr>
        </p:nvSpPr>
        <p:spPr/>
        <p:txBody>
          <a:body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1618579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6" name="Footer Placeholder 5"/>
          <p:cNvSpPr>
            <a:spLocks noGrp="1"/>
          </p:cNvSpPr>
          <p:nvPr>
            <p:ph type="ftr" sz="quarter" idx="11"/>
          </p:nvPr>
        </p:nvSpPr>
        <p:spPr/>
        <p:txBody>
          <a:bodyPr/>
          <a:lstStyle/>
          <a:p>
            <a:endParaRPr lang="en-US">
              <a:solidFill>
                <a:srgbClr val="1E5155">
                  <a:tint val="75000"/>
                </a:srgbClr>
              </a:solidFill>
            </a:endParaRPr>
          </a:p>
        </p:txBody>
      </p:sp>
      <p:sp>
        <p:nvSpPr>
          <p:cNvPr id="7" name="Slide Number Placeholder 6"/>
          <p:cNvSpPr>
            <a:spLocks noGrp="1"/>
          </p:cNvSpPr>
          <p:nvPr>
            <p:ph type="sldNum" sz="quarter" idx="12"/>
          </p:nvPr>
        </p:nvSpPr>
        <p:spPr/>
        <p:txBody>
          <a:body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1418774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5" name="Footer Placeholder 4"/>
          <p:cNvSpPr>
            <a:spLocks noGrp="1"/>
          </p:cNvSpPr>
          <p:nvPr>
            <p:ph type="ftr" sz="quarter" idx="11"/>
          </p:nvPr>
        </p:nvSpPr>
        <p:spPr/>
        <p:txBody>
          <a:bodyPr/>
          <a:lstStyle/>
          <a:p>
            <a:endParaRPr lang="en-US">
              <a:solidFill>
                <a:srgbClr val="1E5155">
                  <a:tint val="75000"/>
                </a:srgbClr>
              </a:solidFill>
            </a:endParaRPr>
          </a:p>
        </p:txBody>
      </p:sp>
      <p:sp>
        <p:nvSpPr>
          <p:cNvPr id="6" name="Slide Number Placeholder 5"/>
          <p:cNvSpPr>
            <a:spLocks noGrp="1"/>
          </p:cNvSpPr>
          <p:nvPr>
            <p:ph type="sldNum" sz="quarter" idx="12"/>
          </p:nvPr>
        </p:nvSpPr>
        <p:spPr/>
        <p:txBody>
          <a:body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18013214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5" name="Footer Placeholder 4"/>
          <p:cNvSpPr>
            <a:spLocks noGrp="1"/>
          </p:cNvSpPr>
          <p:nvPr>
            <p:ph type="ftr" sz="quarter" idx="11"/>
          </p:nvPr>
        </p:nvSpPr>
        <p:spPr/>
        <p:txBody>
          <a:bodyPr/>
          <a:lstStyle/>
          <a:p>
            <a:endParaRPr lang="en-US">
              <a:solidFill>
                <a:srgbClr val="1E5155">
                  <a:tint val="75000"/>
                </a:srgbClr>
              </a:solidFill>
            </a:endParaRPr>
          </a:p>
        </p:txBody>
      </p:sp>
      <p:sp>
        <p:nvSpPr>
          <p:cNvPr id="6" name="Slide Number Placeholder 5"/>
          <p:cNvSpPr>
            <a:spLocks noGrp="1"/>
          </p:cNvSpPr>
          <p:nvPr>
            <p:ph type="sldNum" sz="quarter" idx="12"/>
          </p:nvPr>
        </p:nvSpPr>
        <p:spPr/>
        <p:txBody>
          <a:body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427369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016220"/>
          </a:xfrm>
        </p:spPr>
        <p:txBody>
          <a:bodyPr>
            <a:normAutofit/>
          </a:bodyPr>
          <a:lstStyle>
            <a:lvl1pPr>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146646"/>
            <a:ext cx="8534400" cy="591330"/>
          </a:xfrm>
        </p:spPr>
        <p:txBody>
          <a:bodyPr/>
          <a:lstStyle>
            <a:lvl1pPr marL="0" indent="0" algn="l">
              <a:buNone/>
              <a:defRPr b="0" i="1">
                <a:solidFill>
                  <a:schemeClr val="tx1">
                    <a:tint val="75000"/>
                  </a:schemeClr>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861616457"/>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41325" y="999395"/>
            <a:ext cx="9249547" cy="762662"/>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marL="342900" indent="-342900">
              <a:buClr>
                <a:srgbClr val="B3931B"/>
              </a:buClr>
              <a:buFont typeface="Arial"/>
              <a:buChar char="•"/>
              <a:defRPr sz="1900" b="0" i="0">
                <a:latin typeface="Franklin Gothic Book"/>
                <a:cs typeface="Franklin Gothic Book"/>
              </a:defRPr>
            </a:lvl1pPr>
            <a:lvl2pPr marL="800100" indent="-342900">
              <a:buClr>
                <a:srgbClr val="B3931B"/>
              </a:buClr>
              <a:buFont typeface="Arial"/>
              <a:buChar char="•"/>
              <a:defRPr sz="1900" b="0" i="0">
                <a:latin typeface="Franklin Gothic Book"/>
                <a:cs typeface="Franklin Gothic Book"/>
              </a:defRPr>
            </a:lvl2pPr>
            <a:lvl3pPr marL="1257300" indent="-342900">
              <a:buClr>
                <a:srgbClr val="B3931B"/>
              </a:buClr>
              <a:buFont typeface="Arial"/>
              <a:buChar char="•"/>
              <a:defRPr sz="1900" b="0" i="0">
                <a:latin typeface="Franklin Gothic Book"/>
                <a:cs typeface="Franklin Gothic Book"/>
              </a:defRPr>
            </a:lvl3pPr>
            <a:lvl4pPr marL="1714500" indent="-342900">
              <a:buClr>
                <a:srgbClr val="B3931B"/>
              </a:buClr>
              <a:buFont typeface="Arial"/>
              <a:buChar char="•"/>
              <a:defRPr sz="1900" b="0" i="0">
                <a:latin typeface="Franklin Gothic Book"/>
                <a:cs typeface="Franklin Gothic Book"/>
              </a:defRPr>
            </a:lvl4pPr>
            <a:lvl5pPr marL="2171700" indent="-342900">
              <a:buClr>
                <a:srgbClr val="B3931B"/>
              </a:buClr>
              <a:buFont typeface="Arial"/>
              <a:buChar char="•"/>
              <a:defRPr sz="1900" b="0" i="0">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076162"/>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43136272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marL="342900" indent="-342900">
              <a:buClr>
                <a:srgbClr val="B3931B"/>
              </a:buClr>
              <a:buFont typeface="Arial"/>
              <a:buChar char="•"/>
              <a:defRPr sz="2800" b="0" i="0">
                <a:latin typeface="Franklin Gothic Book"/>
                <a:cs typeface="Franklin Gothic Book"/>
              </a:defRPr>
            </a:lvl1pPr>
            <a:lvl2pPr marL="742950" indent="-285750">
              <a:buClr>
                <a:srgbClr val="B3931B"/>
              </a:buClr>
              <a:buFont typeface="Arial"/>
              <a:buChar char="•"/>
              <a:defRPr sz="2400" b="0" i="0">
                <a:latin typeface="Franklin Gothic Book"/>
                <a:cs typeface="Franklin Gothic Book"/>
              </a:defRPr>
            </a:lvl2pPr>
            <a:lvl3pPr marL="1143000" indent="-228600">
              <a:buClr>
                <a:srgbClr val="B3931B"/>
              </a:buClr>
              <a:buFont typeface="Arial"/>
              <a:buChar char="•"/>
              <a:defRPr sz="2000" b="0" i="0">
                <a:latin typeface="Franklin Gothic Book"/>
                <a:cs typeface="Franklin Gothic Book"/>
              </a:defRPr>
            </a:lvl3pPr>
            <a:lvl4pPr marL="1600200" indent="-228600">
              <a:buClr>
                <a:srgbClr val="B3931B"/>
              </a:buClr>
              <a:buFont typeface="Arial"/>
              <a:buChar char="•"/>
              <a:defRPr sz="1800" b="0" i="0">
                <a:latin typeface="Franklin Gothic Book"/>
                <a:cs typeface="Franklin Gothic Book"/>
              </a:defRPr>
            </a:lvl4pPr>
            <a:lvl5pPr marL="2057400" indent="-228600">
              <a:buClr>
                <a:srgbClr val="B3931B"/>
              </a:buClr>
              <a:buFont typeface="Arial"/>
              <a:buChar char="•"/>
              <a:defRPr sz="1800" b="0" i="0">
                <a:latin typeface="Franklin Gothic Book"/>
                <a:cs typeface="Franklin Gothic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marL="342900" indent="-342900">
              <a:buClr>
                <a:srgbClr val="B3931B"/>
              </a:buClr>
              <a:buFont typeface="Arial"/>
              <a:buChar char="•"/>
              <a:defRPr sz="2800" b="0" i="0">
                <a:latin typeface="Franklin Gothic Book"/>
                <a:cs typeface="Franklin Gothic Book"/>
              </a:defRPr>
            </a:lvl1pPr>
            <a:lvl2pPr marL="742950" indent="-285750">
              <a:buClr>
                <a:srgbClr val="B3931B"/>
              </a:buClr>
              <a:buFont typeface="Arial"/>
              <a:buChar char="•"/>
              <a:defRPr sz="2400" b="0" i="0">
                <a:latin typeface="Franklin Gothic Book"/>
                <a:cs typeface="Franklin Gothic Book"/>
              </a:defRPr>
            </a:lvl2pPr>
            <a:lvl3pPr marL="1143000" indent="-228600">
              <a:buClr>
                <a:srgbClr val="B3931B"/>
              </a:buClr>
              <a:buFont typeface="Arial"/>
              <a:buChar char="•"/>
              <a:defRPr sz="2000" b="0" i="0">
                <a:latin typeface="Franklin Gothic Book"/>
                <a:cs typeface="Franklin Gothic Book"/>
              </a:defRPr>
            </a:lvl3pPr>
            <a:lvl4pPr marL="1600200" indent="-228600">
              <a:buClr>
                <a:srgbClr val="B3931B"/>
              </a:buClr>
              <a:buFont typeface="Arial"/>
              <a:buChar char="•"/>
              <a:defRPr sz="1800" b="0" i="0">
                <a:latin typeface="Franklin Gothic Book"/>
                <a:cs typeface="Franklin Gothic Book"/>
              </a:defRPr>
            </a:lvl4pPr>
            <a:lvl5pPr marL="2057400" indent="-228600">
              <a:buClr>
                <a:srgbClr val="B3931B"/>
              </a:buClr>
              <a:buFont typeface="Arial"/>
              <a:buChar char="•"/>
              <a:defRPr sz="1800" b="0" i="0">
                <a:latin typeface="Franklin Gothic Book"/>
                <a:cs typeface="Franklin Gothic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2241325" y="999395"/>
            <a:ext cx="9249547" cy="762662"/>
          </a:xfrm>
        </p:spPr>
        <p:txBody>
          <a:bodyPr/>
          <a:lstStyle>
            <a:lvl1pPr algn="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3701518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7.emf"/><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oleObject" Target="../embeddings/oleObject1.bin"/><Relationship Id="rId2" Type="http://schemas.openxmlformats.org/officeDocument/2006/relationships/slideLayout" Target="../slideLayouts/slideLayout21.xml"/><Relationship Id="rId16" Type="http://schemas.openxmlformats.org/officeDocument/2006/relationships/tags" Target="../tags/tag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vmlDrawing" Target="../drawings/vmlDrawing1.v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6.jpe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3B55D-9E35-E344-A03E-816C2734E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7CE61D-9217-4946-907E-FCA90B8ED4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1D130-FB71-A74C-9B64-65CF3F8B2B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3E8B3-3082-1644-A651-3A44346DE2CB}" type="datetimeFigureOut">
              <a:rPr lang="en-US" smtClean="0"/>
              <a:t>8/7/2018</a:t>
            </a:fld>
            <a:endParaRPr lang="en-US"/>
          </a:p>
        </p:txBody>
      </p:sp>
      <p:sp>
        <p:nvSpPr>
          <p:cNvPr id="5" name="Footer Placeholder 4">
            <a:extLst>
              <a:ext uri="{FF2B5EF4-FFF2-40B4-BE49-F238E27FC236}">
                <a16:creationId xmlns:a16="http://schemas.microsoft.com/office/drawing/2014/main" id="{16F38FD6-D98A-804C-8F75-63352A25DF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7F3340-F6E4-D94E-A64A-79B029CA54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21C-C3E7-1448-ADBF-649574C87298}" type="slidenum">
              <a:rPr lang="en-US" smtClean="0"/>
              <a:t>‹#›</a:t>
            </a:fld>
            <a:endParaRPr lang="en-US"/>
          </a:p>
        </p:txBody>
      </p:sp>
      <p:sp>
        <p:nvSpPr>
          <p:cNvPr id="7" name="Rectangle 6">
            <a:extLst>
              <a:ext uri="{FF2B5EF4-FFF2-40B4-BE49-F238E27FC236}">
                <a16:creationId xmlns:a16="http://schemas.microsoft.com/office/drawing/2014/main" id="{5FA16635-74A9-184C-9F65-CA9B97F47C30}"/>
              </a:ext>
            </a:extLst>
          </p:cNvPr>
          <p:cNvSpPr/>
          <p:nvPr userDrawn="1"/>
        </p:nvSpPr>
        <p:spPr>
          <a:xfrm>
            <a:off x="0" y="6566715"/>
            <a:ext cx="12191999" cy="291285"/>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105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5011" y="781997"/>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1" y="1940638"/>
            <a:ext cx="9625012" cy="390313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130401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ransition spd="slow">
    <p:push dir="u"/>
  </p:transition>
  <p:timing>
    <p:tnLst>
      <p:par>
        <p:cTn id="1" dur="indefinite" restart="never" nodeType="tmRoot"/>
      </p:par>
    </p:tnLst>
  </p:timing>
  <p:txStyles>
    <p:titleStyle>
      <a:lvl1pPr algn="ctr" defTabSz="457200" rtl="0" eaLnBrk="1" latinLnBrk="0" hangingPunct="1">
        <a:spcBef>
          <a:spcPct val="0"/>
        </a:spcBef>
        <a:buNone/>
        <a:defRPr sz="3200" b="1" kern="1200">
          <a:solidFill>
            <a:srgbClr val="B3931B"/>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6"/>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55" name="think-cell Slide" r:id="rId17" imgW="270" imgH="270" progId="TCLayout.ActiveDocument.1">
                  <p:embed/>
                </p:oleObj>
              </mc:Choice>
              <mc:Fallback>
                <p:oleObj name="think-cell Slide" r:id="rId17" imgW="270" imgH="270" progId="TCLayout.ActiveDocument.1">
                  <p:embed/>
                  <p:pic>
                    <p:nvPicPr>
                      <p:cNvPr id="0" name=""/>
                      <p:cNvPicPr/>
                      <p:nvPr/>
                    </p:nvPicPr>
                    <p:blipFill>
                      <a:blip r:embed="rId18"/>
                      <a:stretch>
                        <a:fillRect/>
                      </a:stretch>
                    </p:blipFill>
                    <p:spPr>
                      <a:xfrm>
                        <a:off x="2118" y="1589"/>
                        <a:ext cx="2116"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127000" y="114300"/>
            <a:ext cx="109728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48907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1325034" y="6356351"/>
            <a:ext cx="6659033" cy="365125"/>
          </a:xfrm>
          <a:prstGeom prst="rect">
            <a:avLst/>
          </a:prstGeom>
        </p:spPr>
        <p:txBody>
          <a:bodyPr vert="horz" lIns="0" tIns="0" rIns="0" bIns="0" rtlCol="0" anchor="ctr"/>
          <a:lstStyle>
            <a:lvl1pPr algn="l" fontAlgn="auto">
              <a:spcBef>
                <a:spcPts val="0"/>
              </a:spcBef>
              <a:spcAft>
                <a:spcPts val="0"/>
              </a:spcAft>
              <a:defRPr sz="900">
                <a:solidFill>
                  <a:schemeClr val="tx1">
                    <a:tint val="75000"/>
                  </a:schemeClr>
                </a:solidFill>
                <a:latin typeface="+mn-lt"/>
                <a:cs typeface="+mn-cs"/>
              </a:defRPr>
            </a:lvl1pPr>
          </a:lstStyle>
          <a:p>
            <a:pPr defTabSz="457200">
              <a:defRPr/>
            </a:pPr>
            <a:r>
              <a:rPr lang="en-US" smtClean="0">
                <a:solidFill>
                  <a:prstClr val="black">
                    <a:tint val="75000"/>
                  </a:prstClr>
                </a:solidFill>
              </a:rPr>
              <a:t>Inpatient Transformation</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09600" y="6356351"/>
            <a:ext cx="482600" cy="365125"/>
          </a:xfrm>
          <a:prstGeom prst="rect">
            <a:avLst/>
          </a:prstGeom>
        </p:spPr>
        <p:txBody>
          <a:bodyPr vert="horz" lIns="0" tIns="0" rIns="0" bIns="0" rtlCol="0" anchor="ctr"/>
          <a:lstStyle>
            <a:lvl1pPr algn="l" fontAlgn="auto">
              <a:spcBef>
                <a:spcPts val="0"/>
              </a:spcBef>
              <a:spcAft>
                <a:spcPts val="0"/>
              </a:spcAft>
              <a:defRPr sz="900">
                <a:solidFill>
                  <a:schemeClr val="tx1">
                    <a:tint val="75000"/>
                  </a:schemeClr>
                </a:solidFill>
                <a:latin typeface="+mn-lt"/>
                <a:cs typeface="+mn-cs"/>
              </a:defRPr>
            </a:lvl1pPr>
          </a:lstStyle>
          <a:p>
            <a:pPr defTabSz="457200">
              <a:defRPr/>
            </a:pPr>
            <a:fld id="{CCCC2F93-E860-4336-9963-D94A3CD2E2E8}"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3364307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dt="0"/>
  <p:txStyles>
    <p:titleStyle>
      <a:lvl1pPr algn="l" defTabSz="457200" rtl="0" eaLnBrk="1" fontAlgn="base" hangingPunct="1">
        <a:spcBef>
          <a:spcPct val="0"/>
        </a:spcBef>
        <a:spcAft>
          <a:spcPct val="0"/>
        </a:spcAft>
        <a:defRPr sz="2000" kern="1200">
          <a:solidFill>
            <a:schemeClr val="accent1"/>
          </a:solidFill>
          <a:latin typeface="+mj-lt"/>
          <a:ea typeface="+mj-ea"/>
          <a:cs typeface="+mj-cs"/>
        </a:defRPr>
      </a:lvl1pPr>
      <a:lvl2pPr algn="l" defTabSz="457200" rtl="0" eaLnBrk="1" fontAlgn="base" hangingPunct="1">
        <a:spcBef>
          <a:spcPct val="0"/>
        </a:spcBef>
        <a:spcAft>
          <a:spcPct val="0"/>
        </a:spcAft>
        <a:defRPr sz="2000">
          <a:solidFill>
            <a:schemeClr val="accent1"/>
          </a:solidFill>
          <a:latin typeface="Arial" pitchFamily="34" charset="0"/>
        </a:defRPr>
      </a:lvl2pPr>
      <a:lvl3pPr algn="l" defTabSz="457200" rtl="0" eaLnBrk="1" fontAlgn="base" hangingPunct="1">
        <a:spcBef>
          <a:spcPct val="0"/>
        </a:spcBef>
        <a:spcAft>
          <a:spcPct val="0"/>
        </a:spcAft>
        <a:defRPr sz="2000">
          <a:solidFill>
            <a:schemeClr val="accent1"/>
          </a:solidFill>
          <a:latin typeface="Arial" pitchFamily="34" charset="0"/>
        </a:defRPr>
      </a:lvl3pPr>
      <a:lvl4pPr algn="l" defTabSz="457200" rtl="0" eaLnBrk="1" fontAlgn="base" hangingPunct="1">
        <a:spcBef>
          <a:spcPct val="0"/>
        </a:spcBef>
        <a:spcAft>
          <a:spcPct val="0"/>
        </a:spcAft>
        <a:defRPr sz="2000">
          <a:solidFill>
            <a:schemeClr val="accent1"/>
          </a:solidFill>
          <a:latin typeface="Arial" pitchFamily="34" charset="0"/>
        </a:defRPr>
      </a:lvl4pPr>
      <a:lvl5pPr algn="l" defTabSz="457200" rtl="0" eaLnBrk="1" fontAlgn="base" hangingPunct="1">
        <a:spcBef>
          <a:spcPct val="0"/>
        </a:spcBef>
        <a:spcAft>
          <a:spcPct val="0"/>
        </a:spcAft>
        <a:defRPr sz="2000">
          <a:solidFill>
            <a:schemeClr val="accent1"/>
          </a:solidFill>
          <a:latin typeface="Arial" pitchFamily="34" charset="0"/>
        </a:defRPr>
      </a:lvl5pPr>
      <a:lvl6pPr marL="457200" algn="l" defTabSz="457200" rtl="0" eaLnBrk="1" fontAlgn="base" hangingPunct="1">
        <a:spcBef>
          <a:spcPct val="0"/>
        </a:spcBef>
        <a:spcAft>
          <a:spcPct val="0"/>
        </a:spcAft>
        <a:defRPr sz="2000">
          <a:solidFill>
            <a:schemeClr val="accent1"/>
          </a:solidFill>
          <a:latin typeface="Arial" pitchFamily="34" charset="0"/>
        </a:defRPr>
      </a:lvl6pPr>
      <a:lvl7pPr marL="914400" algn="l" defTabSz="457200" rtl="0" eaLnBrk="1" fontAlgn="base" hangingPunct="1">
        <a:spcBef>
          <a:spcPct val="0"/>
        </a:spcBef>
        <a:spcAft>
          <a:spcPct val="0"/>
        </a:spcAft>
        <a:defRPr sz="2000">
          <a:solidFill>
            <a:schemeClr val="accent1"/>
          </a:solidFill>
          <a:latin typeface="Arial" pitchFamily="34" charset="0"/>
        </a:defRPr>
      </a:lvl7pPr>
      <a:lvl8pPr marL="1371600" algn="l" defTabSz="457200" rtl="0" eaLnBrk="1" fontAlgn="base" hangingPunct="1">
        <a:spcBef>
          <a:spcPct val="0"/>
        </a:spcBef>
        <a:spcAft>
          <a:spcPct val="0"/>
        </a:spcAft>
        <a:defRPr sz="2000">
          <a:solidFill>
            <a:schemeClr val="accent1"/>
          </a:solidFill>
          <a:latin typeface="Arial" pitchFamily="34" charset="0"/>
        </a:defRPr>
      </a:lvl8pPr>
      <a:lvl9pPr marL="1828800" algn="l" defTabSz="457200" rtl="0" eaLnBrk="1" fontAlgn="base" hangingPunct="1">
        <a:spcBef>
          <a:spcPct val="0"/>
        </a:spcBef>
        <a:spcAft>
          <a:spcPct val="0"/>
        </a:spcAft>
        <a:defRPr sz="2000">
          <a:solidFill>
            <a:schemeClr val="accent1"/>
          </a:solidFill>
          <a:latin typeface="Arial" pitchFamily="34" charset="0"/>
        </a:defRPr>
      </a:lvl9pPr>
    </p:titleStyle>
    <p:bodyStyle>
      <a:lvl1pPr marL="230188" indent="-230188" algn="l" defTabSz="457200" rtl="0" eaLnBrk="1" fontAlgn="base" hangingPunct="1">
        <a:lnSpc>
          <a:spcPct val="110000"/>
        </a:lnSpc>
        <a:spcBef>
          <a:spcPts val="1000"/>
        </a:spcBef>
        <a:spcAft>
          <a:spcPct val="0"/>
        </a:spcAft>
        <a:buClr>
          <a:schemeClr val="accent2"/>
        </a:buClr>
        <a:buSzPct val="80000"/>
        <a:buFont typeface="Wingdings" pitchFamily="2" charset="2"/>
        <a:buChar char="§"/>
        <a:defRPr sz="1400" kern="1200">
          <a:solidFill>
            <a:schemeClr val="tx2"/>
          </a:solidFill>
          <a:latin typeface="+mn-lt"/>
          <a:ea typeface="+mn-ea"/>
          <a:cs typeface="+mn-cs"/>
        </a:defRPr>
      </a:lvl1pPr>
      <a:lvl2pPr marL="460375" indent="-230188" algn="l" defTabSz="457200" rtl="0" eaLnBrk="1" fontAlgn="base" hangingPunct="1">
        <a:lnSpc>
          <a:spcPct val="110000"/>
        </a:lnSpc>
        <a:spcBef>
          <a:spcPts val="1000"/>
        </a:spcBef>
        <a:spcAft>
          <a:spcPct val="0"/>
        </a:spcAft>
        <a:buClr>
          <a:schemeClr val="accent2"/>
        </a:buClr>
        <a:buSzPct val="40000"/>
        <a:buFont typeface="Wingdings" pitchFamily="2" charset="2"/>
        <a:buChar char=""/>
        <a:defRPr sz="1200" kern="1200">
          <a:solidFill>
            <a:schemeClr val="tx2"/>
          </a:solidFill>
          <a:latin typeface="+mn-lt"/>
          <a:ea typeface="+mn-ea"/>
          <a:cs typeface="+mn-cs"/>
        </a:defRPr>
      </a:lvl2pPr>
      <a:lvl3pPr marL="690563" indent="-230188" algn="l" defTabSz="457200" rtl="0" eaLnBrk="1" fontAlgn="base" hangingPunct="1">
        <a:lnSpc>
          <a:spcPct val="110000"/>
        </a:lnSpc>
        <a:spcBef>
          <a:spcPts val="1000"/>
        </a:spcBef>
        <a:spcAft>
          <a:spcPct val="0"/>
        </a:spcAft>
        <a:buClr>
          <a:schemeClr val="accent2"/>
        </a:buClr>
        <a:buFont typeface="Lucida Grande"/>
        <a:buChar char="–"/>
        <a:defRPr sz="1000" kern="1200">
          <a:solidFill>
            <a:schemeClr val="tx2"/>
          </a:solidFill>
          <a:latin typeface="+mn-lt"/>
          <a:ea typeface="+mn-ea"/>
          <a:cs typeface="+mn-cs"/>
        </a:defRPr>
      </a:lvl3pPr>
      <a:lvl4pPr marL="911225" indent="-220663" algn="l" defTabSz="457200" rtl="0" eaLnBrk="1" fontAlgn="base" hangingPunct="1">
        <a:lnSpc>
          <a:spcPct val="110000"/>
        </a:lnSpc>
        <a:spcBef>
          <a:spcPts val="1000"/>
        </a:spcBef>
        <a:spcAft>
          <a:spcPct val="0"/>
        </a:spcAft>
        <a:buClr>
          <a:schemeClr val="accent2"/>
        </a:buClr>
        <a:buFont typeface="Wingdings" pitchFamily="2" charset="2"/>
        <a:buChar char="§"/>
        <a:defRPr sz="800" kern="1200">
          <a:solidFill>
            <a:schemeClr val="tx2"/>
          </a:solidFill>
          <a:latin typeface="+mn-lt"/>
          <a:ea typeface="+mn-ea"/>
          <a:cs typeface="+mn-cs"/>
        </a:defRPr>
      </a:lvl4pPr>
      <a:lvl5pPr marL="1141413" indent="-230188" algn="l" defTabSz="457200" rtl="0" eaLnBrk="1" fontAlgn="base" hangingPunct="1">
        <a:lnSpc>
          <a:spcPct val="110000"/>
        </a:lnSpc>
        <a:spcBef>
          <a:spcPts val="1000"/>
        </a:spcBef>
        <a:spcAft>
          <a:spcPct val="0"/>
        </a:spcAft>
        <a:buClr>
          <a:schemeClr val="accent2"/>
        </a:buClr>
        <a:buSzPct val="50000"/>
        <a:buFont typeface="Wingdings" pitchFamily="2" charset="2"/>
        <a:buChar char=""/>
        <a:defRPr sz="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ChangeArrowheads="1"/>
          </p:cNvSpPr>
          <p:nvPr/>
        </p:nvSpPr>
        <p:spPr bwMode="auto">
          <a:xfrm>
            <a:off x="0" y="0"/>
            <a:ext cx="12192000" cy="1371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4101" name="Rectangle 5"/>
          <p:cNvSpPr>
            <a:spLocks noGrp="1" noChangeArrowheads="1"/>
          </p:cNvSpPr>
          <p:nvPr>
            <p:ph type="title"/>
          </p:nvPr>
        </p:nvSpPr>
        <p:spPr bwMode="auto">
          <a:xfrm>
            <a:off x="912285" y="225425"/>
            <a:ext cx="10358967"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4102" name="Rectangle 6"/>
          <p:cNvSpPr>
            <a:spLocks noGrp="1" noChangeArrowheads="1"/>
          </p:cNvSpPr>
          <p:nvPr>
            <p:ph type="body" idx="1"/>
          </p:nvPr>
        </p:nvSpPr>
        <p:spPr bwMode="auto">
          <a:xfrm>
            <a:off x="912285" y="1598614"/>
            <a:ext cx="10358967" cy="434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3" name="Rectangle 7"/>
          <p:cNvSpPr>
            <a:spLocks noGrp="1" noChangeArrowheads="1"/>
          </p:cNvSpPr>
          <p:nvPr>
            <p:ph type="sldNum" sz="quarter" idx="4"/>
          </p:nvPr>
        </p:nvSpPr>
        <p:spPr bwMode="auto">
          <a:xfrm>
            <a:off x="9444567" y="6346826"/>
            <a:ext cx="24384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000"/>
            </a:lvl1pPr>
          </a:lstStyle>
          <a:p>
            <a:fld id="{0FBE5FE7-7A96-1942-AF0D-93C407984786}" type="slidenum">
              <a:rPr lang="en-US">
                <a:solidFill>
                  <a:srgbClr val="000000"/>
                </a:solidFill>
              </a:rPr>
              <a:pPr/>
              <a:t>‹#›</a:t>
            </a:fld>
            <a:endParaRPr lang="en-US">
              <a:solidFill>
                <a:srgbClr val="000000"/>
              </a:solidFill>
            </a:endParaRPr>
          </a:p>
        </p:txBody>
      </p:sp>
      <p:pic>
        <p:nvPicPr>
          <p:cNvPr id="1030" name="Picture 1" descr="UCLA_H_RGB.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6518" y="6419851"/>
            <a:ext cx="1517649"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p:cNvSpPr>
            <a:spLocks noChangeArrowheads="1"/>
          </p:cNvSpPr>
          <p:nvPr/>
        </p:nvSpPr>
        <p:spPr bwMode="auto">
          <a:xfrm>
            <a:off x="0" y="6170614"/>
            <a:ext cx="12192000" cy="5873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dirty="0">
                <a:solidFill>
                  <a:srgbClr val="000000"/>
                </a:solidFill>
              </a:rPr>
              <a:t> </a:t>
            </a:r>
          </a:p>
        </p:txBody>
      </p:sp>
    </p:spTree>
    <p:extLst>
      <p:ext uri="{BB962C8B-B14F-4D97-AF65-F5344CB8AC3E}">
        <p14:creationId xmlns:p14="http://schemas.microsoft.com/office/powerpoint/2010/main" val="28129984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hf hdr="0" ftr="0" dt="0"/>
  <p:txStyles>
    <p:titleStyle>
      <a:lvl1pPr algn="l" rtl="0" eaLnBrk="1" fontAlgn="base" hangingPunct="1">
        <a:spcBef>
          <a:spcPct val="0"/>
        </a:spcBef>
        <a:spcAft>
          <a:spcPct val="0"/>
        </a:spcAft>
        <a:defRPr sz="3600">
          <a:solidFill>
            <a:schemeClr val="bg1"/>
          </a:solidFill>
          <a:latin typeface="+mj-lt"/>
          <a:ea typeface="+mj-ea"/>
          <a:cs typeface="ＭＳ Ｐゴシック" charset="0"/>
        </a:defRPr>
      </a:lvl1pPr>
      <a:lvl2pPr algn="l" rtl="0" eaLnBrk="1" fontAlgn="base" hangingPunct="1">
        <a:spcBef>
          <a:spcPct val="0"/>
        </a:spcBef>
        <a:spcAft>
          <a:spcPct val="0"/>
        </a:spcAft>
        <a:defRPr sz="3600">
          <a:solidFill>
            <a:schemeClr val="bg1"/>
          </a:solidFill>
          <a:latin typeface="Times" charset="0"/>
          <a:ea typeface="ＭＳ Ｐゴシック" charset="0"/>
          <a:cs typeface="ＭＳ Ｐゴシック" charset="0"/>
        </a:defRPr>
      </a:lvl2pPr>
      <a:lvl3pPr algn="l" rtl="0" eaLnBrk="1" fontAlgn="base" hangingPunct="1">
        <a:spcBef>
          <a:spcPct val="0"/>
        </a:spcBef>
        <a:spcAft>
          <a:spcPct val="0"/>
        </a:spcAft>
        <a:defRPr sz="3600">
          <a:solidFill>
            <a:schemeClr val="bg1"/>
          </a:solidFill>
          <a:latin typeface="Times" charset="0"/>
          <a:ea typeface="ＭＳ Ｐゴシック" charset="0"/>
          <a:cs typeface="ＭＳ Ｐゴシック" charset="0"/>
        </a:defRPr>
      </a:lvl3pPr>
      <a:lvl4pPr algn="l" rtl="0" eaLnBrk="1" fontAlgn="base" hangingPunct="1">
        <a:spcBef>
          <a:spcPct val="0"/>
        </a:spcBef>
        <a:spcAft>
          <a:spcPct val="0"/>
        </a:spcAft>
        <a:defRPr sz="3600">
          <a:solidFill>
            <a:schemeClr val="bg1"/>
          </a:solidFill>
          <a:latin typeface="Times" charset="0"/>
          <a:ea typeface="ＭＳ Ｐゴシック" charset="0"/>
          <a:cs typeface="ＭＳ Ｐゴシック" charset="0"/>
        </a:defRPr>
      </a:lvl4pPr>
      <a:lvl5pPr algn="l" rtl="0" eaLnBrk="1" fontAlgn="base" hangingPunct="1">
        <a:spcBef>
          <a:spcPct val="0"/>
        </a:spcBef>
        <a:spcAft>
          <a:spcPct val="0"/>
        </a:spcAft>
        <a:defRPr sz="3600">
          <a:solidFill>
            <a:schemeClr val="bg1"/>
          </a:solidFill>
          <a:latin typeface="Times" charset="0"/>
          <a:ea typeface="ＭＳ Ｐゴシック" charset="0"/>
          <a:cs typeface="ＭＳ Ｐゴシック" charset="0"/>
        </a:defRPr>
      </a:lvl5pPr>
      <a:lvl6pPr marL="457200" algn="l" rtl="0" eaLnBrk="1" fontAlgn="base" hangingPunct="1">
        <a:spcBef>
          <a:spcPct val="0"/>
        </a:spcBef>
        <a:spcAft>
          <a:spcPct val="0"/>
        </a:spcAft>
        <a:defRPr sz="3600">
          <a:solidFill>
            <a:schemeClr val="bg1"/>
          </a:solidFill>
          <a:latin typeface="Times" charset="0"/>
          <a:ea typeface="ＭＳ Ｐゴシック" charset="0"/>
        </a:defRPr>
      </a:lvl6pPr>
      <a:lvl7pPr marL="914400" algn="l" rtl="0" eaLnBrk="1" fontAlgn="base" hangingPunct="1">
        <a:spcBef>
          <a:spcPct val="0"/>
        </a:spcBef>
        <a:spcAft>
          <a:spcPct val="0"/>
        </a:spcAft>
        <a:defRPr sz="3600">
          <a:solidFill>
            <a:schemeClr val="bg1"/>
          </a:solidFill>
          <a:latin typeface="Times" charset="0"/>
          <a:ea typeface="ＭＳ Ｐゴシック" charset="0"/>
        </a:defRPr>
      </a:lvl7pPr>
      <a:lvl8pPr marL="1371600" algn="l" rtl="0" eaLnBrk="1" fontAlgn="base" hangingPunct="1">
        <a:spcBef>
          <a:spcPct val="0"/>
        </a:spcBef>
        <a:spcAft>
          <a:spcPct val="0"/>
        </a:spcAft>
        <a:defRPr sz="3600">
          <a:solidFill>
            <a:schemeClr val="bg1"/>
          </a:solidFill>
          <a:latin typeface="Times" charset="0"/>
          <a:ea typeface="ＭＳ Ｐゴシック" charset="0"/>
        </a:defRPr>
      </a:lvl8pPr>
      <a:lvl9pPr marL="1828800" algn="l" rtl="0" eaLnBrk="1" fontAlgn="base" hangingPunct="1">
        <a:spcBef>
          <a:spcPct val="0"/>
        </a:spcBef>
        <a:spcAft>
          <a:spcPct val="0"/>
        </a:spcAft>
        <a:defRPr sz="3600">
          <a:solidFill>
            <a:schemeClr val="bg1"/>
          </a:solidFill>
          <a:latin typeface="Times" charset="0"/>
          <a:ea typeface="ＭＳ Ｐゴシック" charset="0"/>
        </a:defRPr>
      </a:lvl9pPr>
    </p:titleStyle>
    <p:bodyStyle>
      <a:lvl1pPr marL="176213" indent="-176213" algn="l" rtl="0" eaLnBrk="1" fontAlgn="base" hangingPunct="1">
        <a:lnSpc>
          <a:spcPts val="2800"/>
        </a:lnSpc>
        <a:spcBef>
          <a:spcPct val="0"/>
        </a:spcBef>
        <a:spcAft>
          <a:spcPct val="30000"/>
        </a:spcAft>
        <a:buChar char="•"/>
        <a:defRPr sz="2400">
          <a:solidFill>
            <a:schemeClr val="accent1"/>
          </a:solidFill>
          <a:latin typeface="+mn-lt"/>
          <a:ea typeface="+mn-ea"/>
          <a:cs typeface="ＭＳ Ｐゴシック" charset="0"/>
        </a:defRPr>
      </a:lvl1pPr>
      <a:lvl2pPr marL="514350" indent="-114300" algn="l" rtl="0" eaLnBrk="1" fontAlgn="base" hangingPunct="1">
        <a:lnSpc>
          <a:spcPts val="2200"/>
        </a:lnSpc>
        <a:spcBef>
          <a:spcPct val="10000"/>
        </a:spcBef>
        <a:spcAft>
          <a:spcPct val="30000"/>
        </a:spcAft>
        <a:buSzPct val="80000"/>
        <a:buChar char="•"/>
        <a:defRPr sz="2000">
          <a:solidFill>
            <a:schemeClr val="tx1"/>
          </a:solidFill>
          <a:latin typeface="+mn-lt"/>
          <a:ea typeface="+mn-ea"/>
        </a:defRPr>
      </a:lvl2pPr>
      <a:lvl3pPr marL="855663" indent="-117475" algn="l" rtl="0" eaLnBrk="1" fontAlgn="base" hangingPunct="1">
        <a:lnSpc>
          <a:spcPts val="2000"/>
        </a:lnSpc>
        <a:spcBef>
          <a:spcPct val="10000"/>
        </a:spcBef>
        <a:spcAft>
          <a:spcPct val="30000"/>
        </a:spcAft>
        <a:buSzPct val="80000"/>
        <a:buChar char="•"/>
        <a:defRPr>
          <a:solidFill>
            <a:schemeClr val="accent2"/>
          </a:solidFill>
          <a:latin typeface="+mn-lt"/>
          <a:ea typeface="+mn-ea"/>
        </a:defRPr>
      </a:lvl3pPr>
      <a:lvl4pPr marL="1200150" indent="-114300" algn="l" rtl="0" eaLnBrk="1" fontAlgn="base" hangingPunct="1">
        <a:lnSpc>
          <a:spcPts val="1800"/>
        </a:lnSpc>
        <a:spcBef>
          <a:spcPct val="10000"/>
        </a:spcBef>
        <a:spcAft>
          <a:spcPct val="30000"/>
        </a:spcAft>
        <a:buSzPct val="80000"/>
        <a:buChar char="•"/>
        <a:defRPr sz="1600">
          <a:solidFill>
            <a:schemeClr val="accent2"/>
          </a:solidFill>
          <a:latin typeface="+mn-lt"/>
          <a:ea typeface="+mn-ea"/>
        </a:defRPr>
      </a:lvl4pPr>
      <a:lvl5pPr marL="1543050" indent="-114300" algn="l" rtl="0" eaLnBrk="1" fontAlgn="base" hangingPunct="1">
        <a:lnSpc>
          <a:spcPts val="1600"/>
        </a:lnSpc>
        <a:spcBef>
          <a:spcPct val="10000"/>
        </a:spcBef>
        <a:spcAft>
          <a:spcPct val="30000"/>
        </a:spcAft>
        <a:buSzPct val="80000"/>
        <a:buChar char="•"/>
        <a:defRPr sz="1400">
          <a:solidFill>
            <a:schemeClr val="accent2"/>
          </a:solidFill>
          <a:latin typeface="+mn-lt"/>
          <a:ea typeface="+mn-ea"/>
        </a:defRPr>
      </a:lvl5pPr>
      <a:lvl6pPr marL="2000250" indent="-114300" algn="l" rtl="0" eaLnBrk="1" fontAlgn="base" hangingPunct="1">
        <a:lnSpc>
          <a:spcPts val="1600"/>
        </a:lnSpc>
        <a:spcBef>
          <a:spcPct val="10000"/>
        </a:spcBef>
        <a:spcAft>
          <a:spcPct val="30000"/>
        </a:spcAft>
        <a:buSzPct val="80000"/>
        <a:buChar char="•"/>
        <a:defRPr sz="1400">
          <a:solidFill>
            <a:schemeClr val="accent2"/>
          </a:solidFill>
          <a:latin typeface="+mn-lt"/>
          <a:ea typeface="+mn-ea"/>
        </a:defRPr>
      </a:lvl6pPr>
      <a:lvl7pPr marL="2457450" indent="-114300" algn="l" rtl="0" eaLnBrk="1" fontAlgn="base" hangingPunct="1">
        <a:lnSpc>
          <a:spcPts val="1600"/>
        </a:lnSpc>
        <a:spcBef>
          <a:spcPct val="10000"/>
        </a:spcBef>
        <a:spcAft>
          <a:spcPct val="30000"/>
        </a:spcAft>
        <a:buSzPct val="80000"/>
        <a:buChar char="•"/>
        <a:defRPr sz="1400">
          <a:solidFill>
            <a:schemeClr val="accent2"/>
          </a:solidFill>
          <a:latin typeface="+mn-lt"/>
          <a:ea typeface="+mn-ea"/>
        </a:defRPr>
      </a:lvl7pPr>
      <a:lvl8pPr marL="2914650" indent="-114300" algn="l" rtl="0" eaLnBrk="1" fontAlgn="base" hangingPunct="1">
        <a:lnSpc>
          <a:spcPts val="1600"/>
        </a:lnSpc>
        <a:spcBef>
          <a:spcPct val="10000"/>
        </a:spcBef>
        <a:spcAft>
          <a:spcPct val="30000"/>
        </a:spcAft>
        <a:buSzPct val="80000"/>
        <a:buChar char="•"/>
        <a:defRPr sz="1400">
          <a:solidFill>
            <a:schemeClr val="accent2"/>
          </a:solidFill>
          <a:latin typeface="+mn-lt"/>
          <a:ea typeface="+mn-ea"/>
        </a:defRPr>
      </a:lvl8pPr>
      <a:lvl9pPr marL="3371850" indent="-114300" algn="l" rtl="0" eaLnBrk="1" fontAlgn="base" hangingPunct="1">
        <a:lnSpc>
          <a:spcPts val="1600"/>
        </a:lnSpc>
        <a:spcBef>
          <a:spcPct val="10000"/>
        </a:spcBef>
        <a:spcAft>
          <a:spcPct val="30000"/>
        </a:spcAft>
        <a:buSzPct val="80000"/>
        <a:buChar char="•"/>
        <a:defRPr sz="1400">
          <a:solidFill>
            <a:schemeClr val="accent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0D9E49-96AB-4959-A61D-D3B46E03AA5F}" type="datetimeFigureOut">
              <a:rPr lang="en-US" smtClean="0">
                <a:solidFill>
                  <a:srgbClr val="1E5155">
                    <a:tint val="75000"/>
                  </a:srgbClr>
                </a:solidFill>
              </a:rPr>
              <a:pPr/>
              <a:t>8/7/2018</a:t>
            </a:fld>
            <a:endParaRPr lang="en-US">
              <a:solidFill>
                <a:srgbClr val="1E5155">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1E5155">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856CA6-D0A8-44F1-AE00-0BED06967BF5}" type="slidenum">
              <a:rPr lang="en-US" smtClean="0">
                <a:solidFill>
                  <a:srgbClr val="1E5155">
                    <a:tint val="75000"/>
                  </a:srgbClr>
                </a:solidFill>
              </a:rPr>
              <a:pPr/>
              <a:t>‹#›</a:t>
            </a:fld>
            <a:endParaRPr lang="en-US">
              <a:solidFill>
                <a:srgbClr val="1E5155">
                  <a:tint val="75000"/>
                </a:srgbClr>
              </a:solidFill>
            </a:endParaRPr>
          </a:p>
        </p:txBody>
      </p:sp>
    </p:spTree>
    <p:extLst>
      <p:ext uri="{BB962C8B-B14F-4D97-AF65-F5344CB8AC3E}">
        <p14:creationId xmlns:p14="http://schemas.microsoft.com/office/powerpoint/2010/main" val="89868661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jp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hyperlink" Target="mailto:krand@abim.org" TargetMode="External"/><Relationship Id="rId4" Type="http://schemas.openxmlformats.org/officeDocument/2006/relationships/hyperlink" Target="mailto:tlynch@abim.org" TargetMode="External"/><Relationship Id="rId9" Type="http://schemas.openxmlformats.org/officeDocument/2006/relationships/image" Target="../media/image61.jpg"/></Relationships>
</file>

<file path=ppt/slides/_rels/slide25.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hyperlink" Target="mailto:r44gupta@ucla.edu" TargetMode="External"/><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mailto:Rosina.Pradhananga@AcademyHealth.org" TargetMode="External"/><Relationship Id="rId5" Type="http://schemas.openxmlformats.org/officeDocument/2006/relationships/image" Target="../media/image62.jpg"/><Relationship Id="rId4" Type="http://schemas.openxmlformats.org/officeDocument/2006/relationships/image" Target="../media/image34.png"/><Relationship Id="rId9" Type="http://schemas.openxmlformats.org/officeDocument/2006/relationships/image" Target="../media/image65.jp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70.png"/><Relationship Id="rId7" Type="http://schemas.openxmlformats.org/officeDocument/2006/relationships/image" Target="../media/image73.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34.png"/><Relationship Id="rId4" Type="http://schemas.openxmlformats.org/officeDocument/2006/relationships/image" Target="../media/image71.jpg"/><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83.jpeg"/><Relationship Id="rId5" Type="http://schemas.openxmlformats.org/officeDocument/2006/relationships/image" Target="../media/image86.jp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8.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s://www.aha.org/high-value-care-resources" TargetMode="External"/><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hyperlink" Target="https://www.aha.org/high-value-care-webinar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53.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52.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52.xml"/><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9.xml"/><Relationship Id="rId1" Type="http://schemas.openxmlformats.org/officeDocument/2006/relationships/slideLayout" Target="../slideLayouts/slideLayout52.xml"/><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0.xml"/><Relationship Id="rId1" Type="http://schemas.openxmlformats.org/officeDocument/2006/relationships/slideLayout" Target="../slideLayouts/slideLayout52.xm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2.xml"/><Relationship Id="rId1" Type="http://schemas.openxmlformats.org/officeDocument/2006/relationships/slideLayout" Target="../slideLayouts/slideLayout52.xml"/><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4.xml"/><Relationship Id="rId1" Type="http://schemas.openxmlformats.org/officeDocument/2006/relationships/slideLayout" Target="../slideLayouts/slideLayout52.xml"/><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6.xml"/><Relationship Id="rId1" Type="http://schemas.openxmlformats.org/officeDocument/2006/relationships/slideLayout" Target="../slideLayouts/slideLayout52.xml"/><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mailto:elisa@aha.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10F9-48B6-044E-A736-DF738D45AABE}"/>
              </a:ext>
            </a:extLst>
          </p:cNvPr>
          <p:cNvSpPr>
            <a:spLocks noGrp="1"/>
          </p:cNvSpPr>
          <p:nvPr>
            <p:ph type="ctrTitle"/>
          </p:nvPr>
        </p:nvSpPr>
        <p:spPr>
          <a:xfrm>
            <a:off x="569066" y="3038709"/>
            <a:ext cx="9246141" cy="2387600"/>
          </a:xfrm>
        </p:spPr>
        <p:txBody>
          <a:bodyPr/>
          <a:lstStyle/>
          <a:p>
            <a:pPr>
              <a:lnSpc>
                <a:spcPts val="5200"/>
              </a:lnSpc>
            </a:pPr>
            <a:r>
              <a:rPr lang="en-US" dirty="0" smtClean="0"/>
              <a:t>High Value Care Collaborative</a:t>
            </a:r>
            <a:endParaRPr lang="en-US" dirty="0"/>
          </a:p>
        </p:txBody>
      </p:sp>
      <p:sp>
        <p:nvSpPr>
          <p:cNvPr id="4" name="Subtitle 2">
            <a:extLst>
              <a:ext uri="{FF2B5EF4-FFF2-40B4-BE49-F238E27FC236}">
                <a16:creationId xmlns:a16="http://schemas.microsoft.com/office/drawing/2014/main" id="{A337E1B9-4788-484A-A54F-38637802BD0E}"/>
              </a:ext>
            </a:extLst>
          </p:cNvPr>
          <p:cNvSpPr>
            <a:spLocks noGrp="1"/>
          </p:cNvSpPr>
          <p:nvPr>
            <p:ph type="subTitle" idx="1"/>
          </p:nvPr>
        </p:nvSpPr>
        <p:spPr>
          <a:xfrm>
            <a:off x="569066" y="4598428"/>
            <a:ext cx="10515600" cy="1655762"/>
          </a:xfrm>
        </p:spPr>
        <p:txBody>
          <a:bodyPr/>
          <a:lstStyle/>
          <a:p>
            <a:r>
              <a:rPr lang="en-US" dirty="0" smtClean="0"/>
              <a:t>August 2018</a:t>
            </a:r>
            <a:endParaRPr lang="en-US" dirty="0"/>
          </a:p>
        </p:txBody>
      </p:sp>
    </p:spTree>
    <p:extLst>
      <p:ext uri="{BB962C8B-B14F-4D97-AF65-F5344CB8AC3E}">
        <p14:creationId xmlns:p14="http://schemas.microsoft.com/office/powerpoint/2010/main" val="3089208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a:stretch>
        </a:blipFill>
        <a:effectLst/>
      </p:bgPr>
    </p:bg>
    <p:spTree>
      <p:nvGrpSpPr>
        <p:cNvPr id="1" name=""/>
        <p:cNvGrpSpPr/>
        <p:nvPr/>
      </p:nvGrpSpPr>
      <p:grpSpPr>
        <a:xfrm>
          <a:off x="0" y="0"/>
          <a:ext cx="0" cy="0"/>
          <a:chOff x="0" y="0"/>
          <a:chExt cx="0" cy="0"/>
        </a:xfrm>
      </p:grpSpPr>
      <p:pic>
        <p:nvPicPr>
          <p:cNvPr id="2" name="Picture 1" descr="A physicians charter-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993" y="1832160"/>
            <a:ext cx="4117019" cy="4069085"/>
          </a:xfrm>
          <a:prstGeom prst="rect">
            <a:avLst/>
          </a:prstGeom>
          <a:effectLst>
            <a:outerShdw blurRad="50800" dist="38100" dir="5400000" algn="t" rotWithShape="0">
              <a:prstClr val="black">
                <a:alpha val="40000"/>
              </a:prstClr>
            </a:outerShdw>
          </a:effectLst>
        </p:spPr>
      </p:pic>
      <p:sp>
        <p:nvSpPr>
          <p:cNvPr id="3" name="TextBox 2"/>
          <p:cNvSpPr txBox="1"/>
          <p:nvPr/>
        </p:nvSpPr>
        <p:spPr>
          <a:xfrm>
            <a:off x="6328627" y="3054329"/>
            <a:ext cx="3882173" cy="3508653"/>
          </a:xfrm>
          <a:prstGeom prst="rect">
            <a:avLst/>
          </a:prstGeom>
          <a:noFill/>
        </p:spPr>
        <p:txBody>
          <a:bodyPr wrap="square" numCol="1" rtlCol="0">
            <a:spAutoFit/>
          </a:bodyPr>
          <a:lstStyle/>
          <a:p>
            <a:pPr defTabSz="457200">
              <a:defRPr/>
            </a:pPr>
            <a:r>
              <a:rPr lang="en-US" sz="2400" b="1" dirty="0">
                <a:solidFill>
                  <a:prstClr val="black"/>
                </a:solidFill>
                <a:latin typeface="Franklin Gothic Book"/>
                <a:cs typeface="Franklin Gothic Book"/>
              </a:rPr>
              <a:t>10 Commitments </a:t>
            </a:r>
          </a:p>
          <a:p>
            <a:pPr marL="285750" indent="-285750" defTabSz="457200">
              <a:buClr>
                <a:srgbClr val="B3931B"/>
              </a:buClr>
              <a:buFont typeface="Arial"/>
              <a:buChar char="•"/>
              <a:defRPr/>
            </a:pPr>
            <a:r>
              <a:rPr lang="en-US" sz="2200" dirty="0">
                <a:solidFill>
                  <a:prstClr val="black"/>
                </a:solidFill>
                <a:latin typeface="Franklin Gothic Book"/>
                <a:cs typeface="Franklin Gothic Book"/>
              </a:rPr>
              <a:t>Professional competence </a:t>
            </a:r>
          </a:p>
          <a:p>
            <a:pPr marL="285750" indent="-285750" defTabSz="457200">
              <a:buClr>
                <a:srgbClr val="B3931B"/>
              </a:buClr>
              <a:buFont typeface="Arial"/>
              <a:buChar char="•"/>
              <a:defRPr/>
            </a:pPr>
            <a:r>
              <a:rPr lang="en-US" sz="2200" dirty="0">
                <a:solidFill>
                  <a:prstClr val="black"/>
                </a:solidFill>
                <a:latin typeface="Franklin Gothic Book"/>
                <a:cs typeface="Franklin Gothic Book"/>
              </a:rPr>
              <a:t>Honesty, confidentiality and appropriate patient relations</a:t>
            </a:r>
          </a:p>
          <a:p>
            <a:pPr marL="285750" indent="-285750" defTabSz="457200">
              <a:buClr>
                <a:srgbClr val="B3931B"/>
              </a:buClr>
              <a:buFont typeface="Arial"/>
              <a:buChar char="•"/>
              <a:defRPr/>
            </a:pPr>
            <a:r>
              <a:rPr lang="en-US" sz="2200" dirty="0">
                <a:solidFill>
                  <a:prstClr val="black"/>
                </a:solidFill>
                <a:latin typeface="Franklin Gothic Book"/>
                <a:cs typeface="Franklin Gothic Book"/>
              </a:rPr>
              <a:t>Improving quality of care</a:t>
            </a:r>
          </a:p>
          <a:p>
            <a:pPr marL="285750" indent="-285750" defTabSz="457200">
              <a:buClr>
                <a:srgbClr val="B3931B"/>
              </a:buClr>
              <a:buFont typeface="Arial"/>
              <a:buChar char="•"/>
              <a:defRPr/>
            </a:pPr>
            <a:r>
              <a:rPr lang="en-US" sz="2200" dirty="0">
                <a:solidFill>
                  <a:prstClr val="black"/>
                </a:solidFill>
                <a:latin typeface="Franklin Gothic Book"/>
                <a:cs typeface="Franklin Gothic Book"/>
              </a:rPr>
              <a:t>Improving access to care</a:t>
            </a:r>
          </a:p>
          <a:p>
            <a:pPr marL="285750" indent="-285750" defTabSz="457200">
              <a:buClr>
                <a:srgbClr val="B3931B"/>
              </a:buClr>
              <a:buFont typeface="Arial"/>
              <a:buChar char="•"/>
              <a:defRPr/>
            </a:pPr>
            <a:r>
              <a:rPr lang="en-US" sz="2200" b="1" dirty="0">
                <a:solidFill>
                  <a:srgbClr val="F79646">
                    <a:lumMod val="75000"/>
                  </a:srgbClr>
                </a:solidFill>
                <a:latin typeface="Franklin Gothic Book"/>
                <a:cs typeface="Franklin Gothic Book"/>
              </a:rPr>
              <a:t>Just distribution of resources</a:t>
            </a:r>
          </a:p>
          <a:p>
            <a:pPr marL="285750" indent="-285750" defTabSz="457200">
              <a:buClr>
                <a:srgbClr val="B3931B"/>
              </a:buClr>
              <a:buFont typeface="Arial"/>
              <a:buChar char="•"/>
              <a:defRPr/>
            </a:pPr>
            <a:r>
              <a:rPr lang="en-US" sz="2200" dirty="0">
                <a:solidFill>
                  <a:prstClr val="black"/>
                </a:solidFill>
                <a:latin typeface="Franklin Gothic Book"/>
                <a:cs typeface="Franklin Gothic Book"/>
              </a:rPr>
              <a:t>Scientific knowledge</a:t>
            </a:r>
          </a:p>
          <a:p>
            <a:pPr marL="285750" indent="-285750" defTabSz="457200">
              <a:buClr>
                <a:srgbClr val="B3931B"/>
              </a:buClr>
              <a:buFont typeface="Arial"/>
              <a:buChar char="•"/>
              <a:defRPr/>
            </a:pPr>
            <a:r>
              <a:rPr lang="en-US" sz="2200" dirty="0">
                <a:solidFill>
                  <a:prstClr val="black"/>
                </a:solidFill>
                <a:latin typeface="Franklin Gothic Book"/>
                <a:cs typeface="Franklin Gothic Book"/>
              </a:rPr>
              <a:t>Avoiding conflict of interest</a:t>
            </a:r>
          </a:p>
          <a:p>
            <a:pPr marL="285750" indent="-285750" defTabSz="457200">
              <a:buClr>
                <a:srgbClr val="B3931B"/>
              </a:buClr>
              <a:buFont typeface="Arial"/>
              <a:buChar char="•"/>
              <a:defRPr/>
            </a:pPr>
            <a:r>
              <a:rPr lang="en-US" sz="2200" dirty="0">
                <a:solidFill>
                  <a:prstClr val="black"/>
                </a:solidFill>
                <a:latin typeface="Franklin Gothic Book"/>
                <a:cs typeface="Franklin Gothic Book"/>
              </a:rPr>
              <a:t>Professional code of conduct</a:t>
            </a:r>
            <a:endParaRPr lang="en-US" sz="2200" dirty="0">
              <a:solidFill>
                <a:prstClr val="black"/>
              </a:solidFill>
            </a:endParaRPr>
          </a:p>
        </p:txBody>
      </p:sp>
      <p:sp>
        <p:nvSpPr>
          <p:cNvPr id="4" name="TextBox 3"/>
          <p:cNvSpPr txBox="1"/>
          <p:nvPr/>
        </p:nvSpPr>
        <p:spPr>
          <a:xfrm>
            <a:off x="6328625" y="1577000"/>
            <a:ext cx="3882175" cy="1477328"/>
          </a:xfrm>
          <a:prstGeom prst="rect">
            <a:avLst/>
          </a:prstGeom>
          <a:noFill/>
        </p:spPr>
        <p:txBody>
          <a:bodyPr wrap="square" rtlCol="0">
            <a:spAutoFit/>
          </a:bodyPr>
          <a:lstStyle/>
          <a:p>
            <a:pPr defTabSz="457200">
              <a:defRPr/>
            </a:pPr>
            <a:r>
              <a:rPr lang="en-US" sz="2400" b="1" dirty="0">
                <a:solidFill>
                  <a:prstClr val="black"/>
                </a:solidFill>
                <a:latin typeface="Franklin Gothic Book"/>
                <a:cs typeface="Franklin Gothic Book"/>
              </a:rPr>
              <a:t>3 Fundamental Principles</a:t>
            </a:r>
          </a:p>
          <a:p>
            <a:pPr marL="285750" indent="-285750" defTabSz="457200">
              <a:buClr>
                <a:srgbClr val="B3931B"/>
              </a:buClr>
              <a:buFont typeface="Arial"/>
              <a:buChar char="•"/>
              <a:defRPr/>
            </a:pPr>
            <a:r>
              <a:rPr lang="en-US" sz="2200" dirty="0">
                <a:solidFill>
                  <a:prstClr val="black"/>
                </a:solidFill>
                <a:latin typeface="Franklin Gothic Book"/>
                <a:cs typeface="Franklin Gothic Book"/>
              </a:rPr>
              <a:t>Primacy of patient welfare </a:t>
            </a:r>
          </a:p>
          <a:p>
            <a:pPr marL="285750" indent="-285750" defTabSz="457200">
              <a:buClr>
                <a:srgbClr val="B3931B"/>
              </a:buClr>
              <a:buFont typeface="Arial"/>
              <a:buChar char="•"/>
              <a:defRPr/>
            </a:pPr>
            <a:r>
              <a:rPr lang="en-US" sz="2200" dirty="0">
                <a:solidFill>
                  <a:prstClr val="black"/>
                </a:solidFill>
                <a:latin typeface="Franklin Gothic Book"/>
                <a:cs typeface="Franklin Gothic Book"/>
              </a:rPr>
              <a:t>Patient autonomy </a:t>
            </a:r>
          </a:p>
          <a:p>
            <a:pPr marL="285750" indent="-285750" defTabSz="457200">
              <a:buClr>
                <a:srgbClr val="B3931B"/>
              </a:buClr>
              <a:buFont typeface="Arial"/>
              <a:buChar char="•"/>
              <a:defRPr/>
            </a:pPr>
            <a:r>
              <a:rPr lang="en-US" sz="2200" dirty="0">
                <a:solidFill>
                  <a:prstClr val="black"/>
                </a:solidFill>
                <a:latin typeface="Franklin Gothic Book"/>
                <a:cs typeface="Franklin Gothic Book"/>
              </a:rPr>
              <a:t>Social justice</a:t>
            </a:r>
          </a:p>
        </p:txBody>
      </p:sp>
      <p:sp>
        <p:nvSpPr>
          <p:cNvPr id="5" name="Title 1"/>
          <p:cNvSpPr txBox="1">
            <a:spLocks/>
          </p:cNvSpPr>
          <p:nvPr/>
        </p:nvSpPr>
        <p:spPr>
          <a:xfrm>
            <a:off x="2061993" y="814338"/>
            <a:ext cx="7703639" cy="762662"/>
          </a:xfrm>
          <a:prstGeom prst="rect">
            <a:avLst/>
          </a:prstGeom>
        </p:spPr>
        <p:txBody>
          <a:bodyPr>
            <a:normAutofit/>
          </a:bodyPr>
          <a:lstStyle>
            <a:lvl1pPr algn="ctr" defTabSz="457200" rtl="0" eaLnBrk="1" latinLnBrk="0" hangingPunct="1">
              <a:spcBef>
                <a:spcPct val="0"/>
              </a:spcBef>
              <a:buNone/>
              <a:defRPr sz="3200" b="1" kern="1200">
                <a:solidFill>
                  <a:srgbClr val="B3931B"/>
                </a:solidFill>
                <a:latin typeface="Franklin Gothic Medium"/>
                <a:ea typeface="+mj-ea"/>
                <a:cs typeface="Franklin Gothic Medium"/>
              </a:defRPr>
            </a:lvl1pPr>
          </a:lstStyle>
          <a:p>
            <a:pPr algn="l">
              <a:defRPr/>
            </a:pPr>
            <a:r>
              <a:rPr lang="en-US" sz="3600" dirty="0"/>
              <a:t>The Guide Star of Professionalism</a:t>
            </a:r>
          </a:p>
        </p:txBody>
      </p:sp>
    </p:spTree>
    <p:extLst>
      <p:ext uri="{BB962C8B-B14F-4D97-AF65-F5344CB8AC3E}">
        <p14:creationId xmlns:p14="http://schemas.microsoft.com/office/powerpoint/2010/main" val="2284004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1933" y="699272"/>
            <a:ext cx="5145549" cy="817976"/>
          </a:xfrm>
        </p:spPr>
        <p:txBody>
          <a:bodyPr>
            <a:normAutofit/>
          </a:bodyPr>
          <a:lstStyle/>
          <a:p>
            <a:r>
              <a:rPr lang="en-US" sz="3600" dirty="0"/>
              <a:t>Lessons Learned</a:t>
            </a:r>
          </a:p>
        </p:txBody>
      </p:sp>
      <p:sp>
        <p:nvSpPr>
          <p:cNvPr id="3" name="Content Placeholder 2"/>
          <p:cNvSpPr>
            <a:spLocks noGrp="1"/>
          </p:cNvSpPr>
          <p:nvPr>
            <p:ph idx="1"/>
          </p:nvPr>
        </p:nvSpPr>
        <p:spPr>
          <a:xfrm>
            <a:off x="2061990" y="1880494"/>
            <a:ext cx="7876958" cy="635403"/>
          </a:xfrm>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a:normAutofit lnSpcReduction="10000"/>
          </a:bodyPr>
          <a:lstStyle/>
          <a:p>
            <a:r>
              <a:rPr lang="en-US" sz="3600" dirty="0"/>
              <a:t>Power of messaging and framing</a:t>
            </a:r>
          </a:p>
          <a:p>
            <a:endParaRPr lang="en-US" sz="3600" dirty="0"/>
          </a:p>
        </p:txBody>
      </p:sp>
      <p:sp>
        <p:nvSpPr>
          <p:cNvPr id="4" name="Content Placeholder 2"/>
          <p:cNvSpPr txBox="1">
            <a:spLocks/>
          </p:cNvSpPr>
          <p:nvPr/>
        </p:nvSpPr>
        <p:spPr>
          <a:xfrm>
            <a:off x="2061991" y="2757107"/>
            <a:ext cx="7876959" cy="635403"/>
          </a:xfrm>
          <a:prstGeom prst="rect">
            <a:avLst/>
          </a:prstGeom>
          <a:scene3d>
            <a:camera prst="orthographicFront"/>
            <a:lightRig rig="threePt" dir="t"/>
          </a:scene3d>
          <a:sp3d>
            <a:bevelT w="152400" h="50800" prst="softRound"/>
          </a:sp3d>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lnSpcReduction="10000"/>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r>
              <a:rPr lang="en-US" sz="3600" dirty="0">
                <a:solidFill>
                  <a:prstClr val="white"/>
                </a:solidFill>
              </a:rPr>
              <a:t>Simple rules</a:t>
            </a:r>
          </a:p>
          <a:p>
            <a:endParaRPr lang="en-US" sz="3600" dirty="0">
              <a:solidFill>
                <a:prstClr val="white"/>
              </a:solidFill>
            </a:endParaRPr>
          </a:p>
        </p:txBody>
      </p:sp>
      <p:sp>
        <p:nvSpPr>
          <p:cNvPr id="5" name="Content Placeholder 2"/>
          <p:cNvSpPr txBox="1">
            <a:spLocks/>
          </p:cNvSpPr>
          <p:nvPr/>
        </p:nvSpPr>
        <p:spPr>
          <a:xfrm>
            <a:off x="2061990" y="3631258"/>
            <a:ext cx="7876960" cy="635403"/>
          </a:xfrm>
          <a:prstGeom prst="rect">
            <a:avLst/>
          </a:prstGeom>
          <a:solidFill>
            <a:srgbClr val="008C99"/>
          </a:solidFill>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ormAutofit lnSpcReduction="10000"/>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r>
              <a:rPr lang="en-US" sz="3600" dirty="0">
                <a:solidFill>
                  <a:prstClr val="white"/>
                </a:solidFill>
              </a:rPr>
              <a:t>Engagement and partnership</a:t>
            </a:r>
          </a:p>
          <a:p>
            <a:endParaRPr lang="en-US" sz="3600" dirty="0">
              <a:solidFill>
                <a:prstClr val="white"/>
              </a:solidFill>
            </a:endParaRPr>
          </a:p>
        </p:txBody>
      </p:sp>
      <p:sp>
        <p:nvSpPr>
          <p:cNvPr id="6" name="Content Placeholder 2"/>
          <p:cNvSpPr txBox="1">
            <a:spLocks/>
          </p:cNvSpPr>
          <p:nvPr/>
        </p:nvSpPr>
        <p:spPr>
          <a:xfrm>
            <a:off x="2061993" y="4505409"/>
            <a:ext cx="7876958" cy="635403"/>
          </a:xfrm>
          <a:prstGeom prst="rect">
            <a:avLst/>
          </a:prstGeom>
          <a:solidFill>
            <a:srgbClr val="006495"/>
          </a:solidFill>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lnSpcReduction="10000"/>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r>
              <a:rPr lang="en-US" sz="3600" dirty="0">
                <a:solidFill>
                  <a:prstClr val="white"/>
                </a:solidFill>
              </a:rPr>
              <a:t>Bottom-up approach with support</a:t>
            </a:r>
          </a:p>
          <a:p>
            <a:endParaRPr lang="en-US" sz="3600" dirty="0">
              <a:solidFill>
                <a:prstClr val="white"/>
              </a:solidFill>
            </a:endParaRPr>
          </a:p>
        </p:txBody>
      </p:sp>
      <p:sp>
        <p:nvSpPr>
          <p:cNvPr id="7" name="Content Placeholder 2"/>
          <p:cNvSpPr txBox="1">
            <a:spLocks/>
          </p:cNvSpPr>
          <p:nvPr/>
        </p:nvSpPr>
        <p:spPr>
          <a:xfrm>
            <a:off x="2061991" y="5348302"/>
            <a:ext cx="7876961" cy="943461"/>
          </a:xfrm>
          <a:prstGeom prst="rect">
            <a:avLst/>
          </a:prstGeom>
          <a:solidFill>
            <a:srgbClr val="6C217E"/>
          </a:solidFill>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r>
              <a:rPr lang="en-US" sz="3600" dirty="0">
                <a:solidFill>
                  <a:prstClr val="white"/>
                </a:solidFill>
              </a:rPr>
              <a:t>Need for system and performance improvement approaches</a:t>
            </a:r>
          </a:p>
          <a:p>
            <a:endParaRPr lang="en-US" sz="3600" dirty="0">
              <a:solidFill>
                <a:prstClr val="white"/>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994" y="378753"/>
            <a:ext cx="1714831" cy="1126712"/>
          </a:xfrm>
          <a:prstGeom prst="rect">
            <a:avLst/>
          </a:prstGeom>
        </p:spPr>
      </p:pic>
    </p:spTree>
    <p:extLst>
      <p:ext uri="{BB962C8B-B14F-4D97-AF65-F5344CB8AC3E}">
        <p14:creationId xmlns:p14="http://schemas.microsoft.com/office/powerpoint/2010/main" val="1900333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824" y="827214"/>
            <a:ext cx="6662576" cy="775986"/>
          </a:xfrm>
        </p:spPr>
        <p:txBody>
          <a:bodyPr>
            <a:noAutofit/>
          </a:bodyPr>
          <a:lstStyle/>
          <a:p>
            <a:r>
              <a:rPr lang="en-US" sz="3600" dirty="0"/>
              <a:t>Multi-Component Intervention</a:t>
            </a:r>
          </a:p>
        </p:txBody>
      </p:sp>
      <p:sp>
        <p:nvSpPr>
          <p:cNvPr id="3" name="Content Placeholder 2"/>
          <p:cNvSpPr>
            <a:spLocks noGrp="1"/>
          </p:cNvSpPr>
          <p:nvPr>
            <p:ph idx="1"/>
          </p:nvPr>
        </p:nvSpPr>
        <p:spPr>
          <a:xfrm>
            <a:off x="2305184" y="1837361"/>
            <a:ext cx="7156869" cy="607805"/>
          </a:xfrm>
          <a:prstGeom prst="roundRect">
            <a:avLst/>
          </a:prstGeom>
          <a:effectLst>
            <a:innerShdw blurRad="63500" dist="50800" dir="27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500" dirty="0"/>
              <a:t>Identify </a:t>
            </a:r>
            <a:r>
              <a:rPr lang="en-US" sz="2500" b="1" dirty="0"/>
              <a:t>targeted</a:t>
            </a:r>
            <a:r>
              <a:rPr lang="en-US" sz="2500" dirty="0"/>
              <a:t> </a:t>
            </a:r>
            <a:r>
              <a:rPr lang="en-US" sz="2500" b="1" dirty="0"/>
              <a:t>recommendations</a:t>
            </a:r>
            <a:r>
              <a:rPr lang="en-US" sz="2500" dirty="0"/>
              <a:t> &amp; </a:t>
            </a:r>
            <a:r>
              <a:rPr lang="en-US" sz="2500" b="1" dirty="0"/>
              <a:t>clinicians</a:t>
            </a:r>
            <a:endParaRPr lang="en-US" sz="2500" dirty="0"/>
          </a:p>
          <a:p>
            <a:endParaRPr lang="en-US" sz="2700" dirty="0"/>
          </a:p>
        </p:txBody>
      </p:sp>
      <p:sp>
        <p:nvSpPr>
          <p:cNvPr id="4" name="Content Placeholder 2"/>
          <p:cNvSpPr txBox="1">
            <a:spLocks/>
          </p:cNvSpPr>
          <p:nvPr/>
        </p:nvSpPr>
        <p:spPr>
          <a:xfrm>
            <a:off x="2305187" y="2570478"/>
            <a:ext cx="5301563" cy="542855"/>
          </a:xfrm>
          <a:prstGeom prst="roundRect">
            <a:avLst/>
          </a:prstGeom>
          <a:effectLst>
            <a:innerShdw blurRad="63500" dist="50800" dir="2700000">
              <a:prstClr val="black">
                <a:alpha val="50000"/>
              </a:prstClr>
            </a:innerShdw>
          </a:effectLst>
        </p:spPr>
        <p:style>
          <a:lnRef idx="1">
            <a:schemeClr val="accent3"/>
          </a:lnRef>
          <a:fillRef idx="2">
            <a:schemeClr val="accent3"/>
          </a:fillRef>
          <a:effectRef idx="1">
            <a:schemeClr val="accent3"/>
          </a:effectRef>
          <a:fontRef idx="minor">
            <a:schemeClr val="dk1"/>
          </a:fontRef>
        </p:style>
        <p:txBody>
          <a:bodyPr vert="horz" lIns="68580" tIns="34290" rIns="68580" bIns="34290" rtlCol="0">
            <a:normAutofit/>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500" dirty="0">
                <a:solidFill>
                  <a:prstClr val="black"/>
                </a:solidFill>
              </a:rPr>
              <a:t>Identify</a:t>
            </a:r>
            <a:r>
              <a:rPr lang="en-US" sz="2500" b="1" dirty="0">
                <a:solidFill>
                  <a:prstClr val="black"/>
                </a:solidFill>
              </a:rPr>
              <a:t> metric </a:t>
            </a:r>
            <a:r>
              <a:rPr lang="en-US" sz="2500" dirty="0">
                <a:solidFill>
                  <a:prstClr val="black"/>
                </a:solidFill>
              </a:rPr>
              <a:t>to be used</a:t>
            </a:r>
          </a:p>
          <a:p>
            <a:endParaRPr lang="en-US" sz="2700" dirty="0">
              <a:solidFill>
                <a:prstClr val="white"/>
              </a:solidFill>
            </a:endParaRPr>
          </a:p>
        </p:txBody>
      </p:sp>
      <p:sp>
        <p:nvSpPr>
          <p:cNvPr id="5" name="Content Placeholder 2"/>
          <p:cNvSpPr txBox="1">
            <a:spLocks/>
          </p:cNvSpPr>
          <p:nvPr/>
        </p:nvSpPr>
        <p:spPr>
          <a:xfrm>
            <a:off x="2305187" y="5324719"/>
            <a:ext cx="7156867" cy="529765"/>
          </a:xfrm>
          <a:prstGeom prst="roundRect">
            <a:avLst/>
          </a:prstGeom>
          <a:effectLst>
            <a:innerShdw blurRad="63500" dist="50800" dir="27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vert="horz" lIns="68580" tIns="34290" rIns="68580" bIns="34290" rtlCol="0">
            <a:normAutofit/>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500" b="1" dirty="0">
                <a:solidFill>
                  <a:prstClr val="black"/>
                </a:solidFill>
              </a:rPr>
              <a:t>Align rewards</a:t>
            </a:r>
            <a:r>
              <a:rPr lang="en-US" sz="2500" dirty="0">
                <a:solidFill>
                  <a:prstClr val="black"/>
                </a:solidFill>
              </a:rPr>
              <a:t>, financial &amp; non-financial </a:t>
            </a:r>
          </a:p>
          <a:p>
            <a:endParaRPr lang="en-US" sz="2700" dirty="0">
              <a:solidFill>
                <a:prstClr val="white"/>
              </a:solidFill>
            </a:endParaRPr>
          </a:p>
        </p:txBody>
      </p:sp>
      <p:sp>
        <p:nvSpPr>
          <p:cNvPr id="6" name="Content Placeholder 2"/>
          <p:cNvSpPr txBox="1">
            <a:spLocks/>
          </p:cNvSpPr>
          <p:nvPr/>
        </p:nvSpPr>
        <p:spPr>
          <a:xfrm>
            <a:off x="2305187" y="3220696"/>
            <a:ext cx="7156866" cy="609997"/>
          </a:xfrm>
          <a:prstGeom prst="roundRect">
            <a:avLst/>
          </a:prstGeom>
          <a:effectLst>
            <a:innerShdw blurRad="63500" dist="50800" dir="27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vert="horz" lIns="68580" tIns="34290" rIns="68580" bIns="34290" rtlCol="0">
            <a:normAutofit/>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500" b="1" dirty="0">
                <a:solidFill>
                  <a:prstClr val="black"/>
                </a:solidFill>
              </a:rPr>
              <a:t>Education</a:t>
            </a:r>
            <a:r>
              <a:rPr lang="en-US" sz="2500" dirty="0">
                <a:solidFill>
                  <a:prstClr val="black"/>
                </a:solidFill>
              </a:rPr>
              <a:t> on recommendations &amp; clinical pathways</a:t>
            </a:r>
          </a:p>
        </p:txBody>
      </p:sp>
      <p:sp>
        <p:nvSpPr>
          <p:cNvPr id="7" name="Content Placeholder 2"/>
          <p:cNvSpPr txBox="1">
            <a:spLocks/>
          </p:cNvSpPr>
          <p:nvPr/>
        </p:nvSpPr>
        <p:spPr>
          <a:xfrm>
            <a:off x="2305188" y="3918026"/>
            <a:ext cx="6374987" cy="654879"/>
          </a:xfrm>
          <a:prstGeom prst="roundRect">
            <a:avLst/>
          </a:prstGeom>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vert="horz" lIns="68580" tIns="34290" rIns="68580" bIns="34290" rtlCol="0">
            <a:noAutofit/>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500" b="1" dirty="0">
                <a:solidFill>
                  <a:prstClr val="black"/>
                </a:solidFill>
              </a:rPr>
              <a:t>Peer-to-peer </a:t>
            </a:r>
            <a:r>
              <a:rPr lang="en-US" sz="2500" dirty="0">
                <a:solidFill>
                  <a:prstClr val="black"/>
                </a:solidFill>
              </a:rPr>
              <a:t>comparison/ academic detailing</a:t>
            </a:r>
            <a:endParaRPr lang="en-US" sz="2500" b="1" dirty="0">
              <a:solidFill>
                <a:prstClr val="black"/>
              </a:solidFill>
            </a:endParaRPr>
          </a:p>
        </p:txBody>
      </p:sp>
      <p:sp>
        <p:nvSpPr>
          <p:cNvPr id="8" name="Content Placeholder 2"/>
          <p:cNvSpPr txBox="1">
            <a:spLocks/>
          </p:cNvSpPr>
          <p:nvPr/>
        </p:nvSpPr>
        <p:spPr>
          <a:xfrm>
            <a:off x="2305185" y="4656551"/>
            <a:ext cx="5685876" cy="584520"/>
          </a:xfrm>
          <a:prstGeom prst="roundRect">
            <a:avLst/>
          </a:prstGeom>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vert="horz" lIns="68580" tIns="34290" rIns="68580" bIns="34290" rtlCol="0">
            <a:normAutofit/>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500" dirty="0">
                <a:solidFill>
                  <a:prstClr val="black"/>
                </a:solidFill>
              </a:rPr>
              <a:t>Clinical </a:t>
            </a:r>
            <a:r>
              <a:rPr lang="en-US" sz="2500" b="1" dirty="0">
                <a:solidFill>
                  <a:prstClr val="black"/>
                </a:solidFill>
              </a:rPr>
              <a:t>decision support </a:t>
            </a:r>
            <a:r>
              <a:rPr lang="en-US" sz="2500" dirty="0">
                <a:solidFill>
                  <a:prstClr val="black"/>
                </a:solidFill>
              </a:rPr>
              <a:t>&amp;</a:t>
            </a:r>
            <a:r>
              <a:rPr lang="en-US" sz="2500" b="1" dirty="0">
                <a:solidFill>
                  <a:prstClr val="black"/>
                </a:solidFill>
              </a:rPr>
              <a:t> order sets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993" y="643782"/>
            <a:ext cx="1714831" cy="1126712"/>
          </a:xfrm>
          <a:prstGeom prst="rect">
            <a:avLst/>
          </a:prstGeom>
        </p:spPr>
      </p:pic>
      <p:sp>
        <p:nvSpPr>
          <p:cNvPr id="13" name="Content Placeholder 2"/>
          <p:cNvSpPr txBox="1">
            <a:spLocks/>
          </p:cNvSpPr>
          <p:nvPr/>
        </p:nvSpPr>
        <p:spPr>
          <a:xfrm>
            <a:off x="2305187" y="5973287"/>
            <a:ext cx="7700205" cy="520278"/>
          </a:xfrm>
          <a:prstGeom prst="roundRect">
            <a:avLst/>
          </a:prstGeom>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vert="horz" lIns="68580" tIns="34290" rIns="68580" bIns="34290" rtlCol="0">
            <a:normAutofit fontScale="77500" lnSpcReduction="20000"/>
          </a:bodyPr>
          <a:lstStyle>
            <a:lvl1pPr marL="3429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lt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3200" b="1" dirty="0">
                <a:solidFill>
                  <a:prstClr val="black"/>
                </a:solidFill>
              </a:rPr>
              <a:t>Prepare patient </a:t>
            </a:r>
            <a:r>
              <a:rPr lang="en-US" sz="3200" dirty="0">
                <a:solidFill>
                  <a:prstClr val="black"/>
                </a:solidFill>
              </a:rPr>
              <a:t>– materials in exam room, waiting room</a:t>
            </a:r>
          </a:p>
          <a:p>
            <a:pPr marL="0" indent="0">
              <a:buNone/>
            </a:pPr>
            <a:endParaRPr lang="en-US" sz="2700" dirty="0">
              <a:solidFill>
                <a:prstClr val="black"/>
              </a:solidFill>
            </a:endParaRPr>
          </a:p>
        </p:txBody>
      </p:sp>
    </p:spTree>
    <p:extLst>
      <p:ext uri="{BB962C8B-B14F-4D97-AF65-F5344CB8AC3E}">
        <p14:creationId xmlns:p14="http://schemas.microsoft.com/office/powerpoint/2010/main" val="40829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153" y="195926"/>
            <a:ext cx="7221240" cy="6662074"/>
          </a:xfrm>
          <a:prstGeom prst="rect">
            <a:avLst/>
          </a:prstGeom>
        </p:spPr>
      </p:pic>
    </p:spTree>
    <p:extLst>
      <p:ext uri="{BB962C8B-B14F-4D97-AF65-F5344CB8AC3E}">
        <p14:creationId xmlns:p14="http://schemas.microsoft.com/office/powerpoint/2010/main" val="2817748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59520" y="6268720"/>
            <a:ext cx="1625600" cy="369332"/>
          </a:xfrm>
          <a:prstGeom prst="rect">
            <a:avLst/>
          </a:prstGeom>
          <a:noFill/>
        </p:spPr>
        <p:txBody>
          <a:bodyPr wrap="square" rtlCol="0">
            <a:spAutoFit/>
          </a:bodyPr>
          <a:lstStyle/>
          <a:p>
            <a:pPr defTabSz="457200">
              <a:defRPr/>
            </a:pPr>
            <a:r>
              <a:rPr lang="en-US" dirty="0">
                <a:solidFill>
                  <a:prstClr val="white"/>
                </a:solidFill>
                <a:latin typeface="Avenir Light" charset="0"/>
                <a:ea typeface="Avenir Light" charset="0"/>
                <a:cs typeface="Avenir Light" charset="0"/>
              </a:rPr>
              <a:t>April 4, 2012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648" y="1528235"/>
            <a:ext cx="7783032" cy="77830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8649" y="416951"/>
            <a:ext cx="1691351" cy="1111284"/>
          </a:xfrm>
          <a:prstGeom prst="rect">
            <a:avLst/>
          </a:prstGeom>
        </p:spPr>
      </p:pic>
    </p:spTree>
    <p:extLst>
      <p:ext uri="{BB962C8B-B14F-4D97-AF65-F5344CB8AC3E}">
        <p14:creationId xmlns:p14="http://schemas.microsoft.com/office/powerpoint/2010/main" val="2866549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289505"/>
            <a:ext cx="9028259" cy="7599852"/>
          </a:xfrm>
          <a:prstGeom prst="rect">
            <a:avLst/>
          </a:prstGeom>
        </p:spPr>
      </p:pic>
    </p:spTree>
    <p:extLst>
      <p:ext uri="{BB962C8B-B14F-4D97-AF65-F5344CB8AC3E}">
        <p14:creationId xmlns:p14="http://schemas.microsoft.com/office/powerpoint/2010/main" val="1411147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591" y="618148"/>
            <a:ext cx="4434644" cy="531004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592780" y="6187044"/>
            <a:ext cx="3004457" cy="369332"/>
          </a:xfrm>
          <a:prstGeom prst="rect">
            <a:avLst/>
          </a:prstGeom>
          <a:noFill/>
        </p:spPr>
        <p:txBody>
          <a:bodyPr wrap="square" rtlCol="0">
            <a:spAutoFit/>
          </a:bodyPr>
          <a:lstStyle/>
          <a:p>
            <a:pPr defTabSz="457200"/>
            <a:endParaRPr lang="en-US" dirty="0">
              <a:solidFill>
                <a:prstClr val="black"/>
              </a:solidFill>
            </a:endParaRPr>
          </a:p>
        </p:txBody>
      </p:sp>
      <p:sp>
        <p:nvSpPr>
          <p:cNvPr id="6" name="TextBox 5"/>
          <p:cNvSpPr txBox="1"/>
          <p:nvPr/>
        </p:nvSpPr>
        <p:spPr>
          <a:xfrm>
            <a:off x="2441207" y="6014253"/>
            <a:ext cx="3004457" cy="369332"/>
          </a:xfrm>
          <a:prstGeom prst="rect">
            <a:avLst/>
          </a:prstGeom>
          <a:noFill/>
        </p:spPr>
        <p:txBody>
          <a:bodyPr wrap="square" rtlCol="0">
            <a:spAutoFit/>
          </a:bodyPr>
          <a:lstStyle/>
          <a:p>
            <a:pPr algn="ctr" defTabSz="457200"/>
            <a:r>
              <a:rPr lang="en-US" b="1" dirty="0">
                <a:solidFill>
                  <a:prstClr val="black"/>
                </a:solidFill>
              </a:rPr>
              <a:t>Clinical Recommendations</a:t>
            </a:r>
          </a:p>
        </p:txBody>
      </p:sp>
      <p:sp>
        <p:nvSpPr>
          <p:cNvPr id="7" name="TextBox 6"/>
          <p:cNvSpPr txBox="1"/>
          <p:nvPr/>
        </p:nvSpPr>
        <p:spPr>
          <a:xfrm>
            <a:off x="6879152" y="6020189"/>
            <a:ext cx="3004457" cy="369332"/>
          </a:xfrm>
          <a:prstGeom prst="rect">
            <a:avLst/>
          </a:prstGeom>
          <a:noFill/>
        </p:spPr>
        <p:txBody>
          <a:bodyPr wrap="square" rtlCol="0">
            <a:spAutoFit/>
          </a:bodyPr>
          <a:lstStyle/>
          <a:p>
            <a:pPr algn="ctr" defTabSz="457200"/>
            <a:r>
              <a:rPr lang="en-US" b="1" dirty="0">
                <a:solidFill>
                  <a:prstClr val="black"/>
                </a:solidFill>
              </a:rPr>
              <a:t>Consumer Translation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279" y="445357"/>
            <a:ext cx="4303598" cy="5568897"/>
          </a:xfrm>
          <a:prstGeom prst="rect">
            <a:avLst/>
          </a:prstGeom>
          <a:ln w="3175">
            <a:solidFill>
              <a:schemeClr val="tx1"/>
            </a:solidFill>
          </a:ln>
        </p:spPr>
      </p:pic>
    </p:spTree>
    <p:extLst>
      <p:ext uri="{BB962C8B-B14F-4D97-AF65-F5344CB8AC3E}">
        <p14:creationId xmlns:p14="http://schemas.microsoft.com/office/powerpoint/2010/main" val="3036680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682" y="552539"/>
            <a:ext cx="1714831" cy="11267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465" y="4214234"/>
            <a:ext cx="3200400" cy="1828800"/>
          </a:xfrm>
          <a:prstGeom prst="rect">
            <a:avLst/>
          </a:prstGeom>
          <a:ln w="3175">
            <a:solidFill>
              <a:schemeClr val="tx1"/>
            </a:solidFill>
          </a:ln>
        </p:spPr>
      </p:pic>
      <p:pic>
        <p:nvPicPr>
          <p:cNvPr id="8" name="Picture 7"/>
          <p:cNvPicPr>
            <a:picLocks noChangeAspect="1"/>
          </p:cNvPicPr>
          <p:nvPr/>
        </p:nvPicPr>
        <p:blipFill>
          <a:blip r:embed="rId5"/>
          <a:stretch>
            <a:fillRect/>
          </a:stretch>
        </p:blipFill>
        <p:spPr>
          <a:xfrm>
            <a:off x="7743553" y="1045980"/>
            <a:ext cx="2787520" cy="4958069"/>
          </a:xfrm>
          <a:prstGeom prst="rect">
            <a:avLst/>
          </a:prstGeom>
          <a:ln w="3175">
            <a:solidFill>
              <a:schemeClr val="tx1"/>
            </a:solidFill>
          </a:ln>
        </p:spPr>
      </p:pic>
      <p:pic>
        <p:nvPicPr>
          <p:cNvPr id="9" name="Picture 13" descr="choosing wisely site visit 04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1553" y="615400"/>
            <a:ext cx="3423961" cy="3453350"/>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823852" y="2208278"/>
            <a:ext cx="1924493"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defTabSz="457200"/>
            <a:r>
              <a:rPr lang="en-US" b="1" dirty="0">
                <a:solidFill>
                  <a:prstClr val="white"/>
                </a:solidFill>
              </a:rPr>
              <a:t>Patient Brochures</a:t>
            </a:r>
          </a:p>
          <a:p>
            <a:pPr defTabSz="457200"/>
            <a:r>
              <a:rPr lang="en-US" b="1" dirty="0">
                <a:solidFill>
                  <a:prstClr val="white"/>
                </a:solidFill>
              </a:rPr>
              <a:t>Wallet Cards</a:t>
            </a:r>
          </a:p>
          <a:p>
            <a:pPr defTabSz="457200"/>
            <a:r>
              <a:rPr lang="en-US" b="1" dirty="0">
                <a:solidFill>
                  <a:prstClr val="white"/>
                </a:solidFill>
              </a:rPr>
              <a:t>Mobile App</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4133" y="4908698"/>
            <a:ext cx="3200400" cy="1828800"/>
          </a:xfrm>
          <a:prstGeom prst="rect">
            <a:avLst/>
          </a:prstGeom>
          <a:ln w="3175">
            <a:solidFill>
              <a:schemeClr val="tx1"/>
            </a:solidFill>
          </a:ln>
        </p:spPr>
      </p:pic>
    </p:spTree>
    <p:extLst>
      <p:ext uri="{BB962C8B-B14F-4D97-AF65-F5344CB8AC3E}">
        <p14:creationId xmlns:p14="http://schemas.microsoft.com/office/powerpoint/2010/main" val="1574490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344" y="4776433"/>
            <a:ext cx="4525166" cy="1139636"/>
          </a:xfrm>
          <a:prstGeom prst="rect">
            <a:avLst/>
          </a:prstGeom>
        </p:spPr>
      </p:pic>
      <p:sp>
        <p:nvSpPr>
          <p:cNvPr id="9" name="TextBox 8"/>
          <p:cNvSpPr txBox="1"/>
          <p:nvPr/>
        </p:nvSpPr>
        <p:spPr>
          <a:xfrm>
            <a:off x="3429907" y="429993"/>
            <a:ext cx="5321300" cy="584775"/>
          </a:xfrm>
          <a:prstGeom prst="rect">
            <a:avLst/>
          </a:prstGeom>
          <a:noFill/>
        </p:spPr>
        <p:txBody>
          <a:bodyPr wrap="square" rtlCol="0">
            <a:spAutoFit/>
          </a:bodyPr>
          <a:lstStyle/>
          <a:p>
            <a:pPr algn="ctr" defTabSz="457200"/>
            <a:r>
              <a:rPr lang="en-US" sz="3200" b="1" dirty="0">
                <a:solidFill>
                  <a:srgbClr val="B3931B"/>
                </a:solidFill>
                <a:latin typeface="Franklin Gothic Medium" panose="020B0603020102020204" pitchFamily="34" charset="0"/>
              </a:rPr>
              <a:t>Choosing Wisely Website </a:t>
            </a: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62778" y="1054402"/>
            <a:ext cx="8882690" cy="36153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4581" y="5763294"/>
            <a:ext cx="4538180" cy="95684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4344" y="4943487"/>
            <a:ext cx="4250370" cy="92662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0558" y="5739481"/>
            <a:ext cx="4401975" cy="1041328"/>
          </a:xfrm>
          <a:prstGeom prst="rect">
            <a:avLst/>
          </a:prstGeom>
        </p:spPr>
      </p:pic>
      <p:sp>
        <p:nvSpPr>
          <p:cNvPr id="11" name="TextBox 10"/>
          <p:cNvSpPr txBox="1"/>
          <p:nvPr/>
        </p:nvSpPr>
        <p:spPr>
          <a:xfrm>
            <a:off x="3968387" y="4584109"/>
            <a:ext cx="4244340" cy="400110"/>
          </a:xfrm>
          <a:prstGeom prst="rect">
            <a:avLst/>
          </a:prstGeom>
          <a:noFill/>
        </p:spPr>
        <p:txBody>
          <a:bodyPr wrap="square" rtlCol="0">
            <a:spAutoFit/>
          </a:bodyPr>
          <a:lstStyle/>
          <a:p>
            <a:pPr algn="ctr" defTabSz="457200"/>
            <a:r>
              <a:rPr lang="en-US" sz="2000" dirty="0">
                <a:solidFill>
                  <a:srgbClr val="B3931B"/>
                </a:solidFill>
              </a:rPr>
              <a:t>www.ChoosingWisely.org/Resources</a:t>
            </a:r>
          </a:p>
        </p:txBody>
      </p:sp>
      <p:sp>
        <p:nvSpPr>
          <p:cNvPr id="13" name="Left Arrow 12"/>
          <p:cNvSpPr/>
          <p:nvPr/>
        </p:nvSpPr>
        <p:spPr>
          <a:xfrm rot="16200000">
            <a:off x="9506446" y="5681704"/>
            <a:ext cx="252401" cy="168970"/>
          </a:xfrm>
          <a:prstGeom prst="lef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TextBox 11"/>
          <p:cNvSpPr txBox="1"/>
          <p:nvPr/>
        </p:nvSpPr>
        <p:spPr>
          <a:xfrm>
            <a:off x="9016417" y="4916910"/>
            <a:ext cx="1232452"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defTabSz="457200"/>
            <a:r>
              <a:rPr lang="en-US" dirty="0">
                <a:solidFill>
                  <a:prstClr val="white"/>
                </a:solidFill>
              </a:rPr>
              <a:t>Tools for clinicians</a:t>
            </a:r>
          </a:p>
        </p:txBody>
      </p:sp>
    </p:spTree>
    <p:extLst>
      <p:ext uri="{BB962C8B-B14F-4D97-AF65-F5344CB8AC3E}">
        <p14:creationId xmlns:p14="http://schemas.microsoft.com/office/powerpoint/2010/main" val="1692773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689" y="255181"/>
            <a:ext cx="7754833" cy="6602819"/>
          </a:xfrm>
          <a:prstGeom prst="rect">
            <a:avLst/>
          </a:prstGeom>
        </p:spPr>
      </p:pic>
      <p:sp>
        <p:nvSpPr>
          <p:cNvPr id="3" name="Left Arrow 2"/>
          <p:cNvSpPr/>
          <p:nvPr/>
        </p:nvSpPr>
        <p:spPr>
          <a:xfrm rot="10800000">
            <a:off x="2270749" y="5242781"/>
            <a:ext cx="951054" cy="318047"/>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00000"/>
              </a:solidFill>
            </a:endParaRPr>
          </a:p>
        </p:txBody>
      </p:sp>
    </p:spTree>
    <p:extLst>
      <p:ext uri="{BB962C8B-B14F-4D97-AF65-F5344CB8AC3E}">
        <p14:creationId xmlns:p14="http://schemas.microsoft.com/office/powerpoint/2010/main" val="3095506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D72C57-CF73-624E-A6EB-D89B17F7A828}"/>
              </a:ext>
            </a:extLst>
          </p:cNvPr>
          <p:cNvPicPr>
            <a:picLocks noChangeAspect="1"/>
          </p:cNvPicPr>
          <p:nvPr/>
        </p:nvPicPr>
        <p:blipFill>
          <a:blip r:embed="rId3"/>
          <a:stretch>
            <a:fillRect/>
          </a:stretch>
        </p:blipFill>
        <p:spPr>
          <a:xfrm>
            <a:off x="1481609" y="420130"/>
            <a:ext cx="9228782" cy="1989438"/>
          </a:xfrm>
          <a:prstGeom prst="rect">
            <a:avLst/>
          </a:prstGeom>
        </p:spPr>
      </p:pic>
      <p:pic>
        <p:nvPicPr>
          <p:cNvPr id="11" name="Picture 10">
            <a:extLst>
              <a:ext uri="{FF2B5EF4-FFF2-40B4-BE49-F238E27FC236}">
                <a16:creationId xmlns:a16="http://schemas.microsoft.com/office/drawing/2014/main" id="{61CD3309-7918-DC49-8EC1-02F6FB673B8B}"/>
              </a:ext>
            </a:extLst>
          </p:cNvPr>
          <p:cNvPicPr>
            <a:picLocks noChangeAspect="1"/>
          </p:cNvPicPr>
          <p:nvPr/>
        </p:nvPicPr>
        <p:blipFill>
          <a:blip r:embed="rId4"/>
          <a:stretch>
            <a:fillRect/>
          </a:stretch>
        </p:blipFill>
        <p:spPr>
          <a:xfrm>
            <a:off x="2623752" y="2996414"/>
            <a:ext cx="6944497" cy="1416677"/>
          </a:xfrm>
          <a:prstGeom prst="rect">
            <a:avLst/>
          </a:prstGeom>
        </p:spPr>
      </p:pic>
      <p:pic>
        <p:nvPicPr>
          <p:cNvPr id="13" name="Picture 12">
            <a:extLst>
              <a:ext uri="{FF2B5EF4-FFF2-40B4-BE49-F238E27FC236}">
                <a16:creationId xmlns:a16="http://schemas.microsoft.com/office/drawing/2014/main" id="{F008D51C-5C6C-7543-8E93-7B46695BC4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57600" y="4999937"/>
            <a:ext cx="4876800" cy="495300"/>
          </a:xfrm>
          <a:prstGeom prst="rect">
            <a:avLst/>
          </a:prstGeom>
        </p:spPr>
      </p:pic>
    </p:spTree>
    <p:extLst>
      <p:ext uri="{BB962C8B-B14F-4D97-AF65-F5344CB8AC3E}">
        <p14:creationId xmlns:p14="http://schemas.microsoft.com/office/powerpoint/2010/main" val="2065424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060" y="212803"/>
            <a:ext cx="6432267" cy="56071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074" y="4508205"/>
            <a:ext cx="6548450" cy="2255958"/>
          </a:xfrm>
          <a:prstGeom prst="rect">
            <a:avLst/>
          </a:prstGeom>
          <a:ln w="19050">
            <a:solidFill>
              <a:schemeClr val="tx1"/>
            </a:solidFill>
          </a:ln>
        </p:spPr>
      </p:pic>
      <p:sp>
        <p:nvSpPr>
          <p:cNvPr id="4" name="TextBox 3"/>
          <p:cNvSpPr txBox="1"/>
          <p:nvPr/>
        </p:nvSpPr>
        <p:spPr>
          <a:xfrm>
            <a:off x="1949304" y="5819920"/>
            <a:ext cx="2234748"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defTabSz="457200"/>
            <a:r>
              <a:rPr lang="en-US" dirty="0">
                <a:solidFill>
                  <a:prstClr val="white"/>
                </a:solidFill>
              </a:rPr>
              <a:t>Interactive instructional modules</a:t>
            </a:r>
          </a:p>
        </p:txBody>
      </p:sp>
    </p:spTree>
    <p:extLst>
      <p:ext uri="{BB962C8B-B14F-4D97-AF65-F5344CB8AC3E}">
        <p14:creationId xmlns:p14="http://schemas.microsoft.com/office/powerpoint/2010/main" val="451321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71" y="552111"/>
            <a:ext cx="7352607" cy="6071973"/>
          </a:xfrm>
          <a:prstGeom prst="rect">
            <a:avLst/>
          </a:prstGeom>
        </p:spPr>
      </p:pic>
    </p:spTree>
    <p:extLst>
      <p:ext uri="{BB962C8B-B14F-4D97-AF65-F5344CB8AC3E}">
        <p14:creationId xmlns:p14="http://schemas.microsoft.com/office/powerpoint/2010/main" val="3219747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39390" y="370116"/>
            <a:ext cx="6929150" cy="574887"/>
          </a:xfrm>
          <a:prstGeom prst="rect">
            <a:avLst/>
          </a:prstGeom>
        </p:spPr>
        <p:txBody>
          <a:bodyPr>
            <a:noAutofit/>
          </a:bodyPr>
          <a:lstStyle>
            <a:lvl1pPr algn="ctr" defTabSz="457200" rtl="0" eaLnBrk="1" latinLnBrk="0" hangingPunct="1">
              <a:spcBef>
                <a:spcPct val="0"/>
              </a:spcBef>
              <a:buNone/>
              <a:defRPr sz="3200" b="1" kern="1200">
                <a:solidFill>
                  <a:srgbClr val="B3931B"/>
                </a:solidFill>
                <a:latin typeface="Franklin Gothic Medium"/>
                <a:ea typeface="+mj-ea"/>
                <a:cs typeface="Franklin Gothic Medium"/>
              </a:defRPr>
            </a:lvl1pPr>
          </a:lstStyle>
          <a:p>
            <a:r>
              <a:rPr lang="en-US" sz="3600" dirty="0"/>
              <a:t>Interactive Instruction Modules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450" y="1979635"/>
            <a:ext cx="7346158" cy="448095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532" y="1030020"/>
            <a:ext cx="6184880" cy="94961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428" y="1237114"/>
            <a:ext cx="1628415" cy="4089799"/>
          </a:xfrm>
          <a:prstGeom prst="rect">
            <a:avLst/>
          </a:prstGeom>
        </p:spPr>
      </p:pic>
      <p:sp>
        <p:nvSpPr>
          <p:cNvPr id="7" name="Left Arrow 6"/>
          <p:cNvSpPr/>
          <p:nvPr/>
        </p:nvSpPr>
        <p:spPr>
          <a:xfrm rot="10800000">
            <a:off x="2964686" y="2532530"/>
            <a:ext cx="473855" cy="187423"/>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00000"/>
              </a:solidFill>
            </a:endParaRPr>
          </a:p>
        </p:txBody>
      </p:sp>
    </p:spTree>
    <p:extLst>
      <p:ext uri="{BB962C8B-B14F-4D97-AF65-F5344CB8AC3E}">
        <p14:creationId xmlns:p14="http://schemas.microsoft.com/office/powerpoint/2010/main" val="2440385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056" y="476734"/>
            <a:ext cx="7591646" cy="6160940"/>
          </a:xfrm>
          <a:prstGeom prst="rect">
            <a:avLst/>
          </a:prstGeom>
        </p:spPr>
      </p:pic>
      <p:sp>
        <p:nvSpPr>
          <p:cNvPr id="3" name="TextBox 2"/>
          <p:cNvSpPr txBox="1"/>
          <p:nvPr/>
        </p:nvSpPr>
        <p:spPr>
          <a:xfrm>
            <a:off x="5617538" y="1545632"/>
            <a:ext cx="1382231"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defTabSz="457200"/>
            <a:r>
              <a:rPr lang="en-US" dirty="0">
                <a:solidFill>
                  <a:prstClr val="white"/>
                </a:solidFill>
              </a:rPr>
              <a:t>Monthly</a:t>
            </a:r>
            <a:br>
              <a:rPr lang="en-US" dirty="0">
                <a:solidFill>
                  <a:prstClr val="white"/>
                </a:solidFill>
              </a:rPr>
            </a:br>
            <a:r>
              <a:rPr lang="en-US" dirty="0">
                <a:solidFill>
                  <a:prstClr val="white"/>
                </a:solidFill>
              </a:rPr>
              <a:t>E-newsletter</a:t>
            </a:r>
          </a:p>
        </p:txBody>
      </p:sp>
    </p:spTree>
    <p:extLst>
      <p:ext uri="{BB962C8B-B14F-4D97-AF65-F5344CB8AC3E}">
        <p14:creationId xmlns:p14="http://schemas.microsoft.com/office/powerpoint/2010/main" val="2350267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107" y="3595978"/>
            <a:ext cx="2992867" cy="1993052"/>
          </a:xfrm>
          <a:prstGeom prst="rect">
            <a:avLst/>
          </a:prstGeom>
          <a:effectLst>
            <a:glow rad="228600">
              <a:schemeClr val="accent1">
                <a:satMod val="175000"/>
                <a:alpha val="40000"/>
              </a:schemeClr>
            </a:glow>
          </a:effectLst>
        </p:spPr>
      </p:pic>
      <p:sp>
        <p:nvSpPr>
          <p:cNvPr id="2" name="Title 1"/>
          <p:cNvSpPr>
            <a:spLocks noGrp="1"/>
          </p:cNvSpPr>
          <p:nvPr>
            <p:ph type="title"/>
          </p:nvPr>
        </p:nvSpPr>
        <p:spPr>
          <a:xfrm>
            <a:off x="2211425" y="1356720"/>
            <a:ext cx="7655351" cy="762662"/>
          </a:xfrm>
        </p:spPr>
        <p:txBody>
          <a:bodyPr>
            <a:noAutofit/>
          </a:bodyPr>
          <a:lstStyle/>
          <a:p>
            <a:r>
              <a:rPr lang="en-US" sz="3600" dirty="0"/>
              <a:t>Learning Networks and Communities</a:t>
            </a:r>
          </a:p>
        </p:txBody>
      </p:sp>
      <p:sp>
        <p:nvSpPr>
          <p:cNvPr id="3" name="Content Placeholder 2"/>
          <p:cNvSpPr>
            <a:spLocks noGrp="1"/>
          </p:cNvSpPr>
          <p:nvPr>
            <p:ph idx="1"/>
          </p:nvPr>
        </p:nvSpPr>
        <p:spPr>
          <a:xfrm>
            <a:off x="2326850" y="5621656"/>
            <a:ext cx="7655351" cy="1024572"/>
          </a:xfrm>
        </p:spPr>
        <p:txBody>
          <a:bodyPr numCol="2">
            <a:noAutofit/>
          </a:bodyPr>
          <a:lstStyle/>
          <a:p>
            <a:r>
              <a:rPr lang="en-US" sz="1800" b="1" dirty="0"/>
              <a:t>Health System Leaders </a:t>
            </a:r>
            <a:r>
              <a:rPr lang="en-US" sz="1800" dirty="0"/>
              <a:t>– Tim Lynch, Senior Director of Programs, at </a:t>
            </a:r>
            <a:r>
              <a:rPr lang="en-US" sz="1800" dirty="0">
                <a:hlinkClick r:id="rId4"/>
              </a:rPr>
              <a:t>tlynch@abim.org</a:t>
            </a:r>
            <a:r>
              <a:rPr lang="en-US" sz="1800" dirty="0"/>
              <a:t> </a:t>
            </a:r>
          </a:p>
          <a:p>
            <a:r>
              <a:rPr lang="en-US" sz="1800" b="1" dirty="0"/>
              <a:t>Choosing Wisely Learning Network </a:t>
            </a:r>
            <a:r>
              <a:rPr lang="en-US" sz="1800" dirty="0"/>
              <a:t>– Kelly Rand, Program </a:t>
            </a:r>
            <a:r>
              <a:rPr lang="en-US" sz="1800" dirty="0" smtClean="0"/>
              <a:t>Manager, </a:t>
            </a:r>
            <a:r>
              <a:rPr lang="en-US" sz="1800" dirty="0"/>
              <a:t>at </a:t>
            </a:r>
            <a:r>
              <a:rPr lang="en-US" sz="1800" dirty="0">
                <a:hlinkClick r:id="rId5"/>
              </a:rPr>
              <a:t>krand@abim.org</a:t>
            </a:r>
            <a:r>
              <a:rPr lang="en-US" sz="1800" dirty="0"/>
              <a:t>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4213" y="229934"/>
            <a:ext cx="1665288" cy="109416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1164" y="2080744"/>
            <a:ext cx="2421104" cy="2421104"/>
          </a:xfrm>
          <a:prstGeom prst="rect">
            <a:avLst/>
          </a:prstGeom>
        </p:spPr>
      </p:pic>
      <p:sp>
        <p:nvSpPr>
          <p:cNvPr id="8" name="Rectangle 7"/>
          <p:cNvSpPr/>
          <p:nvPr/>
        </p:nvSpPr>
        <p:spPr>
          <a:xfrm>
            <a:off x="7183351" y="4035475"/>
            <a:ext cx="3278013" cy="646331"/>
          </a:xfrm>
          <a:prstGeom prst="rect">
            <a:avLst/>
          </a:prstGeom>
          <a:ln/>
          <a:scene3d>
            <a:camera prst="isometricOffAxis1Right"/>
            <a:lightRig rig="threePt" dir="t"/>
          </a:scene3d>
        </p:spPr>
        <p:style>
          <a:lnRef idx="3">
            <a:schemeClr val="lt1"/>
          </a:lnRef>
          <a:fillRef idx="1">
            <a:schemeClr val="accent2"/>
          </a:fillRef>
          <a:effectRef idx="1">
            <a:schemeClr val="accent2"/>
          </a:effectRef>
          <a:fontRef idx="minor">
            <a:schemeClr val="lt1"/>
          </a:fontRef>
        </p:style>
        <p:txBody>
          <a:bodyPr wrap="none" lIns="91440" tIns="45720" rIns="91440" bIns="45720">
            <a:spAutoFit/>
          </a:bodyPr>
          <a:lstStyle/>
          <a:p>
            <a:pPr algn="ctr" defTabSz="457200"/>
            <a:r>
              <a:rPr lang="en-US" sz="3600" b="1" dirty="0">
                <a:ln w="6600">
                  <a:solidFill>
                    <a:srgbClr val="C0504D"/>
                  </a:solidFill>
                  <a:prstDash val="solid"/>
                </a:ln>
                <a:solidFill>
                  <a:srgbClr val="FFFFFF"/>
                </a:solidFill>
                <a:effectLst>
                  <a:outerShdw dist="38100" dir="2700000" algn="tl" rotWithShape="0">
                    <a:srgbClr val="C0504D"/>
                  </a:outerShdw>
                </a:effectLst>
              </a:rPr>
              <a:t>Resource Emails</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120" y="3666550"/>
            <a:ext cx="1698231" cy="174911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6469" y="2177548"/>
            <a:ext cx="4172737" cy="1418431"/>
          </a:xfrm>
          <a:prstGeom prst="rect">
            <a:avLst/>
          </a:prstGeom>
        </p:spPr>
      </p:pic>
    </p:spTree>
    <p:extLst>
      <p:ext uri="{BB962C8B-B14F-4D97-AF65-F5344CB8AC3E}">
        <p14:creationId xmlns:p14="http://schemas.microsoft.com/office/powerpoint/2010/main" val="466323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849" y="1371670"/>
            <a:ext cx="7713830" cy="762662"/>
          </a:xfrm>
        </p:spPr>
        <p:txBody>
          <a:bodyPr>
            <a:normAutofit/>
          </a:bodyPr>
          <a:lstStyle/>
          <a:p>
            <a:r>
              <a:rPr lang="en-US" sz="3600" dirty="0"/>
              <a:t>Learning and Research Communities</a:t>
            </a:r>
          </a:p>
        </p:txBody>
      </p:sp>
      <p:sp>
        <p:nvSpPr>
          <p:cNvPr id="3" name="Content Placeholder 2"/>
          <p:cNvSpPr>
            <a:spLocks noGrp="1"/>
          </p:cNvSpPr>
          <p:nvPr>
            <p:ph idx="1"/>
          </p:nvPr>
        </p:nvSpPr>
        <p:spPr>
          <a:xfrm>
            <a:off x="2133879" y="5049277"/>
            <a:ext cx="3636335" cy="1082984"/>
          </a:xfrm>
        </p:spPr>
        <p:txBody>
          <a:bodyPr numCol="1">
            <a:noAutofit/>
          </a:bodyPr>
          <a:lstStyle/>
          <a:p>
            <a:pPr marL="0" indent="0">
              <a:buNone/>
            </a:pPr>
            <a:r>
              <a:rPr lang="en-US" sz="1800" b="1" dirty="0"/>
              <a:t>Teaching Value in Health Care/</a:t>
            </a:r>
            <a:br>
              <a:rPr lang="en-US" sz="1800" b="1" dirty="0"/>
            </a:br>
            <a:r>
              <a:rPr lang="en-US" sz="1800" b="1" dirty="0"/>
              <a:t>Costs of Care </a:t>
            </a:r>
            <a:r>
              <a:rPr lang="en-US" sz="1800" dirty="0"/>
              <a:t>– </a:t>
            </a:r>
            <a:r>
              <a:rPr lang="en-US" sz="1800" dirty="0" err="1" smtClean="0"/>
              <a:t>Reshma</a:t>
            </a:r>
            <a:r>
              <a:rPr lang="en-US" sz="1800" dirty="0" smtClean="0"/>
              <a:t> </a:t>
            </a:r>
            <a:r>
              <a:rPr lang="en-US" sz="1800" dirty="0"/>
              <a:t>Gupta at </a:t>
            </a:r>
            <a:r>
              <a:rPr lang="en-US" sz="1800" dirty="0">
                <a:hlinkClick r:id="rId3"/>
              </a:rPr>
              <a:t>r44gupta@ucla.edu</a:t>
            </a:r>
            <a:r>
              <a:rPr lang="en-US" sz="1800" dirty="0"/>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5104" y="165649"/>
            <a:ext cx="2066613" cy="135784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3076" y="3898041"/>
            <a:ext cx="2897281" cy="994707"/>
          </a:xfrm>
          <a:prstGeom prst="rect">
            <a:avLst/>
          </a:prstGeom>
        </p:spPr>
      </p:pic>
      <p:sp>
        <p:nvSpPr>
          <p:cNvPr id="7" name="TextBox 6"/>
          <p:cNvSpPr txBox="1"/>
          <p:nvPr/>
        </p:nvSpPr>
        <p:spPr>
          <a:xfrm>
            <a:off x="5922058" y="5049277"/>
            <a:ext cx="4320640" cy="923330"/>
          </a:xfrm>
          <a:prstGeom prst="rect">
            <a:avLst/>
          </a:prstGeom>
          <a:noFill/>
        </p:spPr>
        <p:txBody>
          <a:bodyPr wrap="square" rtlCol="0">
            <a:spAutoFit/>
          </a:bodyPr>
          <a:lstStyle/>
          <a:p>
            <a:pPr defTabSz="457200"/>
            <a:r>
              <a:rPr lang="en-US" b="1" dirty="0">
                <a:solidFill>
                  <a:prstClr val="black"/>
                </a:solidFill>
                <a:latin typeface="Franklin Gothic Book" panose="020B0503020102020204" pitchFamily="34" charset="0"/>
              </a:rPr>
              <a:t>Research Community on Low-Value Care </a:t>
            </a:r>
            <a:r>
              <a:rPr lang="en-US" dirty="0">
                <a:solidFill>
                  <a:prstClr val="black"/>
                </a:solidFill>
                <a:latin typeface="Franklin Gothic Book" panose="020B0503020102020204" pitchFamily="34" charset="0"/>
              </a:rPr>
              <a:t>– Rosina Pradhananga at </a:t>
            </a:r>
            <a:r>
              <a:rPr lang="en-US" dirty="0">
                <a:solidFill>
                  <a:prstClr val="black"/>
                </a:solidFill>
                <a:latin typeface="Franklin Gothic Book" panose="020B0503020102020204" pitchFamily="34" charset="0"/>
                <a:hlinkClick r:id="rId6"/>
              </a:rPr>
              <a:t>Rosina.Pradhananga@AcademyHealth.org</a:t>
            </a:r>
            <a:r>
              <a:rPr lang="en-US" dirty="0">
                <a:solidFill>
                  <a:prstClr val="black"/>
                </a:solidFill>
                <a:latin typeface="Franklin Gothic Book" panose="020B0503020102020204" pitchFamily="34" charset="0"/>
              </a:rPr>
              <a:t> </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2516" y="3135207"/>
            <a:ext cx="3208042" cy="1757541"/>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1813" y="2076429"/>
            <a:ext cx="3112318" cy="163026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1869" y="2430651"/>
            <a:ext cx="1559164" cy="1693575"/>
          </a:xfrm>
          <a:prstGeom prst="rect">
            <a:avLst/>
          </a:prstGeom>
        </p:spPr>
      </p:pic>
    </p:spTree>
    <p:extLst>
      <p:ext uri="{BB962C8B-B14F-4D97-AF65-F5344CB8AC3E}">
        <p14:creationId xmlns:p14="http://schemas.microsoft.com/office/powerpoint/2010/main" val="275270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cott Weingar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9114" y="1561466"/>
            <a:ext cx="2698086" cy="26980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84476" y="4464974"/>
            <a:ext cx="3222724" cy="1077218"/>
          </a:xfrm>
          <a:prstGeom prst="rect">
            <a:avLst/>
          </a:prstGeom>
          <a:noFill/>
        </p:spPr>
        <p:txBody>
          <a:bodyPr wrap="square" rtlCol="0">
            <a:spAutoFit/>
          </a:bodyPr>
          <a:lstStyle/>
          <a:p>
            <a:pPr algn="r" defTabSz="457200"/>
            <a:r>
              <a:rPr lang="en-US" sz="1600" b="1" dirty="0">
                <a:solidFill>
                  <a:prstClr val="black"/>
                </a:solidFill>
                <a:latin typeface="Avenir Heavy" charset="0"/>
                <a:ea typeface="Avenir Heavy" charset="0"/>
                <a:cs typeface="Avenir Heavy" charset="0"/>
              </a:rPr>
              <a:t>Scott Weingarten, MD</a:t>
            </a:r>
          </a:p>
          <a:p>
            <a:pPr algn="r" defTabSz="457200"/>
            <a:r>
              <a:rPr lang="en-US" sz="1600" dirty="0">
                <a:solidFill>
                  <a:prstClr val="black"/>
                </a:solidFill>
                <a:latin typeface="Avenir Book" charset="0"/>
                <a:ea typeface="Avenir Book" charset="0"/>
                <a:cs typeface="Avenir Book" charset="0"/>
              </a:rPr>
              <a:t>Senior Vice President </a:t>
            </a:r>
          </a:p>
          <a:p>
            <a:pPr algn="r" defTabSz="457200"/>
            <a:r>
              <a:rPr lang="en-US" sz="1600" dirty="0">
                <a:solidFill>
                  <a:prstClr val="black"/>
                </a:solidFill>
                <a:latin typeface="Avenir Book" charset="0"/>
                <a:ea typeface="Avenir Book" charset="0"/>
                <a:cs typeface="Avenir Book" charset="0"/>
              </a:rPr>
              <a:t>Chief Clinical Transformation Officer</a:t>
            </a:r>
          </a:p>
        </p:txBody>
      </p:sp>
      <p:pic>
        <p:nvPicPr>
          <p:cNvPr id="3074" name="Picture 2" descr="http://www.mycslink.org/images/cedars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1040" y="5664436"/>
            <a:ext cx="4725232" cy="8699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37602" y="1407259"/>
            <a:ext cx="5046874" cy="4216539"/>
          </a:xfrm>
          <a:prstGeom prst="rect">
            <a:avLst/>
          </a:prstGeom>
          <a:noFill/>
        </p:spPr>
        <p:txBody>
          <a:bodyPr wrap="square" rtlCol="0">
            <a:spAutoFit/>
          </a:bodyPr>
          <a:lstStyle/>
          <a:p>
            <a:pPr marL="285750" indent="-285750" defTabSz="457200">
              <a:buFont typeface="Arial" panose="020B0604020202020204" pitchFamily="34" charset="0"/>
              <a:buChar char="•"/>
            </a:pPr>
            <a:r>
              <a:rPr lang="en-US" sz="2400" dirty="0">
                <a:solidFill>
                  <a:prstClr val="black"/>
                </a:solidFill>
              </a:rPr>
              <a:t>Programmed 180 Choosing Wisely recommendations into EHR</a:t>
            </a:r>
          </a:p>
          <a:p>
            <a:pPr marL="285750" indent="-285750" defTabSz="457200">
              <a:buFont typeface="Arial" panose="020B0604020202020204" pitchFamily="34" charset="0"/>
              <a:buChar char="•"/>
            </a:pPr>
            <a:r>
              <a:rPr lang="en-US" sz="2400" dirty="0">
                <a:solidFill>
                  <a:prstClr val="black"/>
                </a:solidFill>
              </a:rPr>
              <a:t>Alerted physicians who attempted to order test or treatment referenced by Choosing Wisely</a:t>
            </a:r>
          </a:p>
          <a:p>
            <a:pPr marL="285750" indent="-285750" defTabSz="457200">
              <a:buFont typeface="Arial" panose="020B0604020202020204" pitchFamily="34" charset="0"/>
              <a:buChar char="•"/>
            </a:pPr>
            <a:r>
              <a:rPr lang="en-US" sz="2400" dirty="0">
                <a:solidFill>
                  <a:prstClr val="black"/>
                </a:solidFill>
              </a:rPr>
              <a:t>Links to society recommendation and Consumer Reports materials</a:t>
            </a:r>
          </a:p>
          <a:p>
            <a:pPr marL="285750" indent="-285750" defTabSz="457200">
              <a:buFont typeface="Arial" panose="020B0604020202020204" pitchFamily="34" charset="0"/>
              <a:buChar char="•"/>
            </a:pPr>
            <a:r>
              <a:rPr lang="en-US" sz="2800" b="1" dirty="0">
                <a:solidFill>
                  <a:prstClr val="black"/>
                </a:solidFill>
              </a:rPr>
              <a:t>$6 million </a:t>
            </a:r>
            <a:r>
              <a:rPr lang="en-US" sz="2400" dirty="0">
                <a:solidFill>
                  <a:prstClr val="black"/>
                </a:solidFill>
              </a:rPr>
              <a:t>in annual cost savings in aggregate from implementing Choosing Wisely recommendations across system</a:t>
            </a:r>
          </a:p>
        </p:txBody>
      </p:sp>
      <p:sp>
        <p:nvSpPr>
          <p:cNvPr id="7" name="Title 1"/>
          <p:cNvSpPr>
            <a:spLocks noGrp="1"/>
          </p:cNvSpPr>
          <p:nvPr>
            <p:ph type="title"/>
          </p:nvPr>
        </p:nvSpPr>
        <p:spPr>
          <a:xfrm>
            <a:off x="2037605" y="442413"/>
            <a:ext cx="8269597" cy="762662"/>
          </a:xfrm>
        </p:spPr>
        <p:txBody>
          <a:bodyPr>
            <a:noAutofit/>
          </a:bodyPr>
          <a:lstStyle/>
          <a:p>
            <a:r>
              <a:rPr lang="en-US" sz="3600" dirty="0"/>
              <a:t>System and Performance Improvement </a:t>
            </a:r>
          </a:p>
        </p:txBody>
      </p:sp>
    </p:spTree>
    <p:extLst>
      <p:ext uri="{BB962C8B-B14F-4D97-AF65-F5344CB8AC3E}">
        <p14:creationId xmlns:p14="http://schemas.microsoft.com/office/powerpoint/2010/main" val="195213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2255" y="820344"/>
            <a:ext cx="8383137" cy="415485"/>
          </a:xfrm>
        </p:spPr>
        <p:txBody>
          <a:bodyPr/>
          <a:lstStyle/>
          <a:p>
            <a:pPr marL="0" indent="0" algn="ctr">
              <a:buNone/>
            </a:pPr>
            <a:r>
              <a:rPr lang="en-US" sz="2100" b="1" dirty="0"/>
              <a:t>From why didn’t you order that test to why did you order that test?</a:t>
            </a:r>
          </a:p>
          <a:p>
            <a:pPr marL="0" indent="0" algn="ctr">
              <a:buNone/>
            </a:pPr>
            <a:endParaRPr lang="en-US" sz="2100" b="1" dirty="0"/>
          </a:p>
          <a:p>
            <a:pPr marL="0" indent="0" algn="ctr">
              <a:buNone/>
            </a:pPr>
            <a:endParaRPr lang="en-US" sz="2100" b="1" dirty="0"/>
          </a:p>
          <a:p>
            <a:pPr marL="0" indent="0" algn="ctr">
              <a:buNone/>
            </a:pPr>
            <a:endParaRPr lang="en-US" sz="2100" b="1" dirty="0"/>
          </a:p>
          <a:p>
            <a:pPr marL="0" indent="0" algn="ctr">
              <a:buNone/>
            </a:pPr>
            <a:endParaRPr lang="en-US" sz="2100" b="1" dirty="0"/>
          </a:p>
          <a:p>
            <a:pPr algn="ctr"/>
            <a:endParaRPr lang="en-US" dirty="0"/>
          </a:p>
        </p:txBody>
      </p:sp>
      <p:sp>
        <p:nvSpPr>
          <p:cNvPr id="4" name="Title 1"/>
          <p:cNvSpPr txBox="1">
            <a:spLocks/>
          </p:cNvSpPr>
          <p:nvPr/>
        </p:nvSpPr>
        <p:spPr>
          <a:xfrm>
            <a:off x="2605243" y="545535"/>
            <a:ext cx="6937160" cy="549619"/>
          </a:xfrm>
          <a:prstGeom prst="rect">
            <a:avLst/>
          </a:prstGeom>
        </p:spPr>
        <p:txBody>
          <a:bodyPr vert="horz" lIns="68580" tIns="34290" rIns="68580" bIns="34290" rtlCol="0" anchor="ctr">
            <a:noAutofit/>
          </a:bodyPr>
          <a:lstStyle>
            <a:lvl1pPr algn="l" defTabSz="457200" rtl="0" eaLnBrk="1" latinLnBrk="0" hangingPunct="1">
              <a:spcBef>
                <a:spcPct val="0"/>
              </a:spcBef>
              <a:buNone/>
              <a:defRPr sz="3200" b="1" kern="1200">
                <a:solidFill>
                  <a:srgbClr val="B3931B"/>
                </a:solidFill>
                <a:latin typeface="Franklin Gothic Medium"/>
                <a:ea typeface="+mj-ea"/>
                <a:cs typeface="Franklin Gothic Medium"/>
              </a:defRPr>
            </a:lvl1pPr>
          </a:lstStyle>
          <a:p>
            <a:pPr algn="ctr"/>
            <a:r>
              <a:rPr lang="en-US" sz="3600" dirty="0">
                <a:latin typeface="Franklin Gothic Medium" panose="020B0603020102020204" pitchFamily="34" charset="0"/>
                <a:cs typeface="Calibri Light" panose="020F0302020204030204" pitchFamily="34" charset="0"/>
              </a:rPr>
              <a:t>Evidence of Cultural Change</a:t>
            </a:r>
            <a:r>
              <a:rPr lang="en-US" sz="3600" dirty="0"/>
              <a:t/>
            </a:r>
            <a:br>
              <a:rPr lang="en-US" sz="3600" dirty="0"/>
            </a:br>
            <a:endParaRPr lang="en-US" sz="36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73" r="3888" b="70531"/>
          <a:stretch/>
        </p:blipFill>
        <p:spPr bwMode="auto">
          <a:xfrm>
            <a:off x="1987527" y="1597912"/>
            <a:ext cx="6932428" cy="2542128"/>
          </a:xfrm>
          <a:prstGeom prst="rect">
            <a:avLst/>
          </a:prstGeom>
          <a:noFill/>
          <a:ln w="317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096" y="3987210"/>
            <a:ext cx="6453679" cy="2693060"/>
          </a:xfrm>
          <a:prstGeom prst="rect">
            <a:avLst/>
          </a:prstGeom>
          <a:ln w="31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p:cNvSpPr txBox="1"/>
          <p:nvPr/>
        </p:nvSpPr>
        <p:spPr>
          <a:xfrm>
            <a:off x="2895333" y="1118618"/>
            <a:ext cx="6024623" cy="415498"/>
          </a:xfrm>
          <a:prstGeom prst="rect">
            <a:avLst/>
          </a:prstGeom>
          <a:noFill/>
        </p:spPr>
        <p:txBody>
          <a:bodyPr wrap="square" rtlCol="0">
            <a:spAutoFit/>
          </a:bodyPr>
          <a:lstStyle/>
          <a:p>
            <a:pPr algn="ctr" defTabSz="457200"/>
            <a:r>
              <a:rPr lang="en-US" sz="2100" b="1" i="1" dirty="0">
                <a:solidFill>
                  <a:prstClr val="black"/>
                </a:solidFill>
                <a:latin typeface="Franklin Gothic Book" panose="020B0503020102020204" pitchFamily="34" charset="0"/>
              </a:rPr>
              <a:t>From thoroughness to appropriateness</a:t>
            </a:r>
          </a:p>
        </p:txBody>
      </p:sp>
    </p:spTree>
    <p:extLst>
      <p:ext uri="{BB962C8B-B14F-4D97-AF65-F5344CB8AC3E}">
        <p14:creationId xmlns:p14="http://schemas.microsoft.com/office/powerpoint/2010/main" val="3746682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996" y="3010409"/>
            <a:ext cx="1328911" cy="13112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4925" y="5643059"/>
            <a:ext cx="1949745" cy="9416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994" y="307226"/>
            <a:ext cx="1714831" cy="1126712"/>
          </a:xfrm>
          <a:prstGeom prst="rect">
            <a:avLst/>
          </a:prstGeom>
        </p:spPr>
      </p:pic>
      <p:sp>
        <p:nvSpPr>
          <p:cNvPr id="7" name="TextBox 6"/>
          <p:cNvSpPr txBox="1"/>
          <p:nvPr/>
        </p:nvSpPr>
        <p:spPr>
          <a:xfrm>
            <a:off x="2061993" y="1841783"/>
            <a:ext cx="5568300" cy="4308872"/>
          </a:xfrm>
          <a:prstGeom prst="rect">
            <a:avLst/>
          </a:prstGeom>
          <a:noFill/>
        </p:spPr>
        <p:txBody>
          <a:bodyPr wrap="square" rtlCol="0">
            <a:spAutoFit/>
          </a:bodyPr>
          <a:lstStyle/>
          <a:p>
            <a:pPr defTabSz="457200"/>
            <a:r>
              <a:rPr lang="en-US" sz="2800" b="1" dirty="0">
                <a:solidFill>
                  <a:srgbClr val="B3931B"/>
                </a:solidFill>
                <a:latin typeface="Franklin Gothic Book" panose="020B0503020102020204" pitchFamily="34" charset="0"/>
              </a:rPr>
              <a:t>Interventions</a:t>
            </a:r>
          </a:p>
          <a:p>
            <a:pPr marL="285750" indent="-285750" defTabSz="457200">
              <a:buFont typeface="Arial" panose="020B0604020202020204" pitchFamily="34" charset="0"/>
              <a:buChar char="•"/>
            </a:pPr>
            <a:r>
              <a:rPr lang="en-US" sz="2000" dirty="0">
                <a:solidFill>
                  <a:prstClr val="black"/>
                </a:solidFill>
                <a:latin typeface="Franklin Gothic Book" panose="020B0503020102020204" pitchFamily="34" charset="0"/>
              </a:rPr>
              <a:t>Clinical decision support</a:t>
            </a:r>
          </a:p>
          <a:p>
            <a:pPr marL="285750" indent="-285750" defTabSz="457200">
              <a:buFont typeface="Arial" panose="020B0604020202020204" pitchFamily="34" charset="0"/>
              <a:buChar char="•"/>
            </a:pPr>
            <a:r>
              <a:rPr lang="en-US" sz="2000" dirty="0">
                <a:solidFill>
                  <a:prstClr val="black"/>
                </a:solidFill>
                <a:latin typeface="Franklin Gothic Book" panose="020B0503020102020204" pitchFamily="34" charset="0"/>
              </a:rPr>
              <a:t>Comparative performance feedback</a:t>
            </a:r>
          </a:p>
          <a:p>
            <a:pPr marL="285750" indent="-285750" defTabSz="457200">
              <a:buFont typeface="Arial" panose="020B0604020202020204" pitchFamily="34" charset="0"/>
              <a:buChar char="•"/>
            </a:pPr>
            <a:r>
              <a:rPr lang="en-US" sz="2000" dirty="0">
                <a:solidFill>
                  <a:prstClr val="black"/>
                </a:solidFill>
                <a:latin typeface="Franklin Gothic Book" panose="020B0503020102020204" pitchFamily="34" charset="0"/>
              </a:rPr>
              <a:t>Best practice alerts</a:t>
            </a:r>
          </a:p>
          <a:p>
            <a:pPr marL="285750" indent="-285750" defTabSz="457200">
              <a:buFont typeface="Arial" panose="020B0604020202020204" pitchFamily="34" charset="0"/>
              <a:buChar char="•"/>
            </a:pPr>
            <a:r>
              <a:rPr lang="en-US" sz="2000" dirty="0">
                <a:solidFill>
                  <a:prstClr val="black"/>
                </a:solidFill>
                <a:latin typeface="Franklin Gothic Book" panose="020B0503020102020204" pitchFamily="34" charset="0"/>
              </a:rPr>
              <a:t>Patient education materials</a:t>
            </a:r>
          </a:p>
          <a:p>
            <a:pPr marL="285750" indent="-285750" defTabSz="457200">
              <a:buFont typeface="Arial" panose="020B0604020202020204" pitchFamily="34" charset="0"/>
              <a:buChar char="•"/>
            </a:pPr>
            <a:r>
              <a:rPr lang="en-US" sz="2000" dirty="0">
                <a:solidFill>
                  <a:prstClr val="black"/>
                </a:solidFill>
                <a:latin typeface="Franklin Gothic Book" panose="020B0503020102020204" pitchFamily="34" charset="0"/>
              </a:rPr>
              <a:t>Physician champions</a:t>
            </a:r>
          </a:p>
          <a:p>
            <a:pPr defTabSz="457200"/>
            <a:endParaRPr lang="en-US" dirty="0">
              <a:solidFill>
                <a:prstClr val="black"/>
              </a:solidFill>
              <a:latin typeface="Franklin Gothic Book" panose="020B0503020102020204" pitchFamily="34" charset="0"/>
            </a:endParaRPr>
          </a:p>
          <a:p>
            <a:pPr defTabSz="457200">
              <a:defRPr/>
            </a:pPr>
            <a:r>
              <a:rPr lang="en-US" sz="2800" b="1" dirty="0">
                <a:solidFill>
                  <a:srgbClr val="B3931B"/>
                </a:solidFill>
                <a:latin typeface="Franklin Gothic Book" panose="020B0503020102020204" pitchFamily="34" charset="0"/>
              </a:rPr>
              <a:t>Results</a:t>
            </a:r>
            <a:r>
              <a:rPr lang="en-US" sz="2800" b="1" dirty="0">
                <a:solidFill>
                  <a:prstClr val="black"/>
                </a:solidFill>
                <a:latin typeface="Franklin Gothic Book" panose="020B0503020102020204" pitchFamily="34" charset="0"/>
              </a:rPr>
              <a:t> </a:t>
            </a:r>
          </a:p>
          <a:p>
            <a:pPr marL="342900" indent="-342900" defTabSz="457200">
              <a:buFont typeface="Arial" panose="020B0604020202020204" pitchFamily="34" charset="0"/>
              <a:buChar char="•"/>
              <a:defRPr/>
            </a:pPr>
            <a:r>
              <a:rPr lang="en-US" sz="2000" dirty="0">
                <a:solidFill>
                  <a:prstClr val="black"/>
                </a:solidFill>
                <a:latin typeface="Franklin Gothic Book" panose="020B0503020102020204" pitchFamily="34" charset="0"/>
              </a:rPr>
              <a:t>Henry Ford</a:t>
            </a:r>
          </a:p>
          <a:p>
            <a:pPr marL="800100" lvl="1" indent="-342900" defTabSz="457200">
              <a:buFont typeface="Arial" panose="020B0604020202020204" pitchFamily="34" charset="0"/>
              <a:buChar char="•"/>
              <a:defRPr/>
            </a:pPr>
            <a:r>
              <a:rPr lang="en-US" sz="2000" dirty="0">
                <a:solidFill>
                  <a:prstClr val="black"/>
                </a:solidFill>
                <a:latin typeface="Franklin Gothic Book" panose="020B0503020102020204" pitchFamily="34" charset="0"/>
              </a:rPr>
              <a:t>57% decrease in Vitamin D tests</a:t>
            </a:r>
          </a:p>
          <a:p>
            <a:pPr marL="800100" lvl="1" indent="-342900" defTabSz="457200">
              <a:buFont typeface="Arial" panose="020B0604020202020204" pitchFamily="34" charset="0"/>
              <a:buChar char="•"/>
              <a:defRPr/>
            </a:pPr>
            <a:r>
              <a:rPr lang="en-US" sz="2000" dirty="0">
                <a:solidFill>
                  <a:prstClr val="black"/>
                </a:solidFill>
                <a:latin typeface="Franklin Gothic Book" panose="020B0503020102020204" pitchFamily="34" charset="0"/>
              </a:rPr>
              <a:t>27% decrease in imaging for low </a:t>
            </a:r>
            <a:r>
              <a:rPr lang="en-US" sz="2000">
                <a:solidFill>
                  <a:prstClr val="black"/>
                </a:solidFill>
                <a:latin typeface="Franklin Gothic Book" panose="020B0503020102020204" pitchFamily="34" charset="0"/>
              </a:rPr>
              <a:t>back pain</a:t>
            </a:r>
            <a:endParaRPr lang="en-US" sz="2000" dirty="0">
              <a:solidFill>
                <a:prstClr val="black"/>
              </a:solidFill>
              <a:latin typeface="Franklin Gothic Book" panose="020B0503020102020204" pitchFamily="34" charset="0"/>
            </a:endParaRPr>
          </a:p>
          <a:p>
            <a:pPr marL="342900" indent="-342900" defTabSz="457200">
              <a:buFont typeface="Arial" panose="020B0604020202020204" pitchFamily="34" charset="0"/>
              <a:buChar char="•"/>
              <a:defRPr/>
            </a:pPr>
            <a:r>
              <a:rPr lang="en-US" sz="2000" dirty="0">
                <a:solidFill>
                  <a:prstClr val="black"/>
                </a:solidFill>
                <a:latin typeface="Franklin Gothic Book" panose="020B0503020102020204" pitchFamily="34" charset="0"/>
              </a:rPr>
              <a:t>Detroit Medical Center</a:t>
            </a:r>
          </a:p>
          <a:p>
            <a:pPr marL="800100" lvl="1" indent="-342900" defTabSz="457200">
              <a:buFont typeface="Arial" panose="020B0604020202020204" pitchFamily="34" charset="0"/>
              <a:buChar char="•"/>
              <a:defRPr/>
            </a:pPr>
            <a:r>
              <a:rPr lang="en-US" sz="2000" dirty="0">
                <a:solidFill>
                  <a:prstClr val="black"/>
                </a:solidFill>
                <a:latin typeface="Franklin Gothic Book" panose="020B0503020102020204" pitchFamily="34" charset="0"/>
              </a:rPr>
              <a:t>33% drop in Vitamin D tests</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0628" y="2223104"/>
            <a:ext cx="834633" cy="83463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9049" y="3293459"/>
            <a:ext cx="934301" cy="934301"/>
          </a:xfrm>
          <a:prstGeom prst="rect">
            <a:avLst/>
          </a:prstGeom>
        </p:spPr>
      </p:pic>
      <p:sp>
        <p:nvSpPr>
          <p:cNvPr id="14" name="Title 1"/>
          <p:cNvSpPr>
            <a:spLocks noGrp="1"/>
          </p:cNvSpPr>
          <p:nvPr>
            <p:ph type="title"/>
          </p:nvPr>
        </p:nvSpPr>
        <p:spPr>
          <a:xfrm>
            <a:off x="3932265" y="389337"/>
            <a:ext cx="6476491" cy="762662"/>
          </a:xfrm>
        </p:spPr>
        <p:txBody>
          <a:bodyPr>
            <a:normAutofit/>
          </a:bodyPr>
          <a:lstStyle/>
          <a:p>
            <a:r>
              <a:rPr lang="en-US" sz="3600" dirty="0">
                <a:latin typeface="Franklin Gothic Medium" panose="020B0603020102020204" pitchFamily="34" charset="0"/>
              </a:rPr>
              <a:t>Reduction</a:t>
            </a:r>
            <a:r>
              <a:rPr lang="en-US" sz="3600" dirty="0"/>
              <a:t> in Lab Work, Imaging</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294" y="2094944"/>
            <a:ext cx="2731142" cy="3534419"/>
          </a:xfrm>
          <a:prstGeom prst="rect">
            <a:avLst/>
          </a:prstGeom>
        </p:spPr>
      </p:pic>
      <p:pic>
        <p:nvPicPr>
          <p:cNvPr id="4" name="Content Placeholder 7"/>
          <p:cNvPicPr>
            <a:picLocks noGrp="1" noChangeAspect="1"/>
          </p:cNvPicPr>
          <p:nvPr>
            <p:ph idx="1"/>
          </p:nvPr>
        </p:nvPicPr>
        <p:blipFill>
          <a:blip r:embed="rId9">
            <a:extLst>
              <a:ext uri="{28A0092B-C50C-407E-A947-70E740481C1C}">
                <a14:useLocalDpi xmlns:a14="http://schemas.microsoft.com/office/drawing/2010/main" val="0"/>
              </a:ext>
            </a:extLst>
          </a:blip>
          <a:srcRect/>
          <a:stretch>
            <a:fillRect/>
          </a:stretch>
        </p:blipFill>
        <p:spPr>
          <a:xfrm>
            <a:off x="5045558" y="1069989"/>
            <a:ext cx="3029366" cy="1153114"/>
          </a:xfrm>
          <a:prstGeom prst="rect">
            <a:avLst/>
          </a:prstGeom>
        </p:spPr>
      </p:pic>
    </p:spTree>
    <p:extLst>
      <p:ext uri="{BB962C8B-B14F-4D97-AF65-F5344CB8AC3E}">
        <p14:creationId xmlns:p14="http://schemas.microsoft.com/office/powerpoint/2010/main" val="3550624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922013" y="4517449"/>
            <a:ext cx="4304573" cy="1895226"/>
          </a:xfrm>
        </p:spPr>
        <p:txBody>
          <a:bodyPr numCol="1" spcCol="0">
            <a:noAutofit/>
          </a:bodyPr>
          <a:lstStyle/>
          <a:p>
            <a:pPr marL="0" indent="0">
              <a:buNone/>
            </a:pPr>
            <a:r>
              <a:rPr lang="en-US" sz="2400" b="1" dirty="0">
                <a:solidFill>
                  <a:srgbClr val="B3931B"/>
                </a:solidFill>
              </a:rPr>
              <a:t>Results</a:t>
            </a:r>
            <a:endParaRPr lang="en-US" sz="2400" dirty="0"/>
          </a:p>
          <a:p>
            <a:pPr>
              <a:buFont typeface="Arial" panose="020B0604020202020204" pitchFamily="34" charset="0"/>
              <a:buChar char="•"/>
            </a:pPr>
            <a:r>
              <a:rPr lang="en-US" sz="2400" dirty="0"/>
              <a:t>37% drop in chest X-rays</a:t>
            </a:r>
          </a:p>
          <a:p>
            <a:pPr>
              <a:buFont typeface="Arial" panose="020B0604020202020204" pitchFamily="34" charset="0"/>
              <a:buChar char="•"/>
            </a:pPr>
            <a:r>
              <a:rPr lang="en-US" sz="2400" dirty="0"/>
              <a:t>83% decrease in EKG testing</a:t>
            </a:r>
          </a:p>
          <a:p>
            <a:pPr>
              <a:buFont typeface="Arial" panose="020B0604020202020204" pitchFamily="34" charset="0"/>
              <a:buChar char="•"/>
            </a:pPr>
            <a:r>
              <a:rPr lang="en-US" sz="2400" dirty="0"/>
              <a:t>87% decrease in lab tests</a:t>
            </a:r>
          </a:p>
        </p:txBody>
      </p:sp>
      <p:sp>
        <p:nvSpPr>
          <p:cNvPr id="7" name="TextBox 6"/>
          <p:cNvSpPr txBox="1"/>
          <p:nvPr/>
        </p:nvSpPr>
        <p:spPr>
          <a:xfrm>
            <a:off x="1922012" y="1893247"/>
            <a:ext cx="4049922" cy="2954655"/>
          </a:xfrm>
          <a:prstGeom prst="rect">
            <a:avLst/>
          </a:prstGeom>
          <a:noFill/>
        </p:spPr>
        <p:txBody>
          <a:bodyPr wrap="square" rtlCol="0">
            <a:spAutoFit/>
          </a:bodyPr>
          <a:lstStyle/>
          <a:p>
            <a:pPr defTabSz="457200"/>
            <a:r>
              <a:rPr lang="en-US" sz="2400" b="1" dirty="0">
                <a:solidFill>
                  <a:srgbClr val="B3931B"/>
                </a:solidFill>
                <a:latin typeface="Franklin Gothic Book" panose="020B0503020102020204" pitchFamily="34" charset="0"/>
              </a:rPr>
              <a:t>Interventions</a:t>
            </a:r>
          </a:p>
          <a:p>
            <a:pPr marL="342900" indent="-342900" defTabSz="457200">
              <a:buClr>
                <a:srgbClr val="B3931B"/>
              </a:buClr>
              <a:buFont typeface="Arial" panose="020B0604020202020204" pitchFamily="34" charset="0"/>
              <a:buChar char="•"/>
            </a:pPr>
            <a:r>
              <a:rPr lang="en-US" sz="2400" dirty="0">
                <a:solidFill>
                  <a:prstClr val="black"/>
                </a:solidFill>
                <a:latin typeface="Franklin Gothic Book" panose="020B0503020102020204" pitchFamily="34" charset="0"/>
              </a:rPr>
              <a:t>Established new guidelines for </a:t>
            </a:r>
            <a:r>
              <a:rPr lang="en-US" sz="2400" b="1" dirty="0">
                <a:solidFill>
                  <a:prstClr val="black"/>
                </a:solidFill>
                <a:latin typeface="Franklin Gothic Book" panose="020B0503020102020204" pitchFamily="34" charset="0"/>
              </a:rPr>
              <a:t>pre-cataract surgery</a:t>
            </a:r>
          </a:p>
          <a:p>
            <a:pPr marL="342900" indent="-342900" defTabSz="457200">
              <a:buClr>
                <a:srgbClr val="B3931B"/>
              </a:buClr>
              <a:buFont typeface="Arial" panose="020B0604020202020204" pitchFamily="34" charset="0"/>
              <a:buChar char="•"/>
            </a:pPr>
            <a:r>
              <a:rPr lang="en-US" sz="2400" dirty="0">
                <a:solidFill>
                  <a:prstClr val="black"/>
                </a:solidFill>
                <a:latin typeface="Franklin Gothic Book" panose="020B0503020102020204" pitchFamily="34" charset="0"/>
              </a:rPr>
              <a:t>Changed workflows, surgery requirements</a:t>
            </a:r>
          </a:p>
          <a:p>
            <a:pPr marL="342900" indent="-342900" defTabSz="457200">
              <a:buClr>
                <a:srgbClr val="B3931B"/>
              </a:buClr>
              <a:buFont typeface="Arial" panose="020B0604020202020204" pitchFamily="34" charset="0"/>
              <a:buChar char="•"/>
            </a:pPr>
            <a:r>
              <a:rPr lang="en-US" sz="2400" dirty="0">
                <a:solidFill>
                  <a:prstClr val="black"/>
                </a:solidFill>
                <a:latin typeface="Franklin Gothic Book" panose="020B0503020102020204" pitchFamily="34" charset="0"/>
              </a:rPr>
              <a:t>Physician champions</a:t>
            </a:r>
          </a:p>
          <a:p>
            <a:pPr marL="342900" indent="-342900" defTabSz="457200">
              <a:buClr>
                <a:srgbClr val="B3931B"/>
              </a:buClr>
              <a:buFont typeface="Arial" panose="020B0604020202020204" pitchFamily="34" charset="0"/>
              <a:buChar char="•"/>
            </a:pPr>
            <a:r>
              <a:rPr lang="en-US" sz="2400" dirty="0">
                <a:solidFill>
                  <a:prstClr val="black"/>
                </a:solidFill>
                <a:latin typeface="Franklin Gothic Book" panose="020B0503020102020204" pitchFamily="34" charset="0"/>
              </a:rPr>
              <a:t>Clinical education</a:t>
            </a:r>
          </a:p>
          <a:p>
            <a:pPr defTabSz="457200"/>
            <a:endParaRPr lang="en-US" dirty="0">
              <a:solidFill>
                <a:prstClr val="black"/>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550" y="1581922"/>
            <a:ext cx="3914761" cy="260509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8571" y="3852430"/>
            <a:ext cx="1330036" cy="133003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3069" y="4403792"/>
            <a:ext cx="1508210" cy="1866597"/>
          </a:xfrm>
          <a:prstGeom prst="rect">
            <a:avLst/>
          </a:prstGeom>
        </p:spPr>
      </p:pic>
      <p:sp>
        <p:nvSpPr>
          <p:cNvPr id="9" name="Content Placeholder 2"/>
          <p:cNvSpPr txBox="1">
            <a:spLocks/>
          </p:cNvSpPr>
          <p:nvPr/>
        </p:nvSpPr>
        <p:spPr>
          <a:xfrm>
            <a:off x="8025930" y="4517449"/>
            <a:ext cx="2321436" cy="2097107"/>
          </a:xfrm>
          <a:prstGeom prst="rect">
            <a:avLst/>
          </a:prstGeom>
        </p:spPr>
        <p:txBody>
          <a:bodyPr vert="horz" lIns="91440" tIns="45720" rIns="91440" bIns="45720" numCol="1" spcCol="0" rtlCol="0">
            <a:noAutofit/>
          </a:bodyPr>
          <a:lstStyle>
            <a:lvl1pPr marL="342900" indent="-342900" algn="l" defTabSz="457200" rtl="0" eaLnBrk="1" latinLnBrk="0" hangingPunct="1">
              <a:spcBef>
                <a:spcPct val="20000"/>
              </a:spcBef>
              <a:buClr>
                <a:srgbClr val="B3931B"/>
              </a:buClr>
              <a:buFont typeface="Arial"/>
              <a:buChar char="•"/>
              <a:defRPr sz="1900" b="0" i="0" kern="1200">
                <a:solidFill>
                  <a:schemeClr val="tx1"/>
                </a:solidFill>
                <a:latin typeface="Franklin Gothic Book"/>
                <a:ea typeface="+mn-ea"/>
                <a:cs typeface="Franklin Gothic Book"/>
              </a:defRPr>
            </a:lvl1pPr>
            <a:lvl2pPr marL="800100" indent="-342900" algn="l" defTabSz="457200" rtl="0" eaLnBrk="1" latinLnBrk="0" hangingPunct="1">
              <a:spcBef>
                <a:spcPct val="20000"/>
              </a:spcBef>
              <a:buClr>
                <a:srgbClr val="B3931B"/>
              </a:buClr>
              <a:buFont typeface="Arial"/>
              <a:buChar char="•"/>
              <a:defRPr sz="1900" b="0" i="0" kern="1200">
                <a:solidFill>
                  <a:schemeClr val="tx1"/>
                </a:solidFill>
                <a:latin typeface="Franklin Gothic Book"/>
                <a:ea typeface="+mn-ea"/>
                <a:cs typeface="Franklin Gothic Book"/>
              </a:defRPr>
            </a:lvl2pPr>
            <a:lvl3pPr marL="1257300" indent="-342900" algn="l" defTabSz="457200" rtl="0" eaLnBrk="1" latinLnBrk="0" hangingPunct="1">
              <a:spcBef>
                <a:spcPct val="20000"/>
              </a:spcBef>
              <a:buClr>
                <a:srgbClr val="B3931B"/>
              </a:buClr>
              <a:buFont typeface="Arial"/>
              <a:buChar char="•"/>
              <a:defRPr sz="1900" b="0" i="0" kern="1200">
                <a:solidFill>
                  <a:schemeClr val="tx1"/>
                </a:solidFill>
                <a:latin typeface="Franklin Gothic Book"/>
                <a:ea typeface="+mn-ea"/>
                <a:cs typeface="Franklin Gothic Book"/>
              </a:defRPr>
            </a:lvl3pPr>
            <a:lvl4pPr marL="1714500" indent="-342900" algn="l" defTabSz="457200" rtl="0" eaLnBrk="1" latinLnBrk="0" hangingPunct="1">
              <a:spcBef>
                <a:spcPct val="20000"/>
              </a:spcBef>
              <a:buClr>
                <a:srgbClr val="B3931B"/>
              </a:buClr>
              <a:buFont typeface="Arial"/>
              <a:buChar char="•"/>
              <a:defRPr sz="1900" b="0" i="0" kern="1200">
                <a:solidFill>
                  <a:schemeClr val="tx1"/>
                </a:solidFill>
                <a:latin typeface="Franklin Gothic Book"/>
                <a:ea typeface="+mn-ea"/>
                <a:cs typeface="Franklin Gothic Book"/>
              </a:defRPr>
            </a:lvl4pPr>
            <a:lvl5pPr marL="2171700" indent="-342900" algn="l" defTabSz="457200" rtl="0" eaLnBrk="1" latinLnBrk="0" hangingPunct="1">
              <a:spcBef>
                <a:spcPct val="20000"/>
              </a:spcBef>
              <a:buClr>
                <a:srgbClr val="B3931B"/>
              </a:buClr>
              <a:buFont typeface="Arial"/>
              <a:buChar char="•"/>
              <a:defRPr sz="19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u="sng" dirty="0">
                <a:solidFill>
                  <a:srgbClr val="C0504D">
                    <a:lumMod val="75000"/>
                  </a:srgbClr>
                </a:solidFill>
                <a:effectLst>
                  <a:outerShdw blurRad="38100" dist="38100" dir="2700000" algn="tl">
                    <a:srgbClr val="000000">
                      <a:alpha val="43137"/>
                    </a:srgbClr>
                  </a:outerShdw>
                </a:effectLst>
              </a:rPr>
              <a:t>VALUE Added</a:t>
            </a:r>
          </a:p>
          <a:p>
            <a:pPr marL="0" indent="0" algn="ctr">
              <a:buNone/>
            </a:pPr>
            <a:r>
              <a:rPr lang="en-US" sz="2800" dirty="0">
                <a:solidFill>
                  <a:prstClr val="black"/>
                </a:solidFill>
              </a:rPr>
              <a:t>6 more mos. of improved vision </a:t>
            </a:r>
          </a:p>
        </p:txBody>
      </p:sp>
      <p:sp>
        <p:nvSpPr>
          <p:cNvPr id="10" name="Title 1"/>
          <p:cNvSpPr>
            <a:spLocks noGrp="1"/>
          </p:cNvSpPr>
          <p:nvPr>
            <p:ph type="title"/>
          </p:nvPr>
        </p:nvSpPr>
        <p:spPr>
          <a:xfrm>
            <a:off x="3946974" y="678400"/>
            <a:ext cx="6476491" cy="762662"/>
          </a:xfrm>
        </p:spPr>
        <p:txBody>
          <a:bodyPr>
            <a:normAutofit/>
          </a:bodyPr>
          <a:lstStyle/>
          <a:p>
            <a:r>
              <a:rPr lang="en-US" sz="3600" dirty="0"/>
              <a:t>Reduction in </a:t>
            </a:r>
            <a:r>
              <a:rPr lang="en-US" sz="3600" dirty="0">
                <a:latin typeface="Franklin Gothic Medium" panose="020B0603020102020204" pitchFamily="34" charset="0"/>
              </a:rPr>
              <a:t>Pre-Op</a:t>
            </a:r>
            <a:r>
              <a:rPr lang="en-US" sz="3600" dirty="0"/>
              <a:t> Screenings</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2143" y="573147"/>
            <a:ext cx="1714831" cy="1126712"/>
          </a:xfrm>
          <a:prstGeom prst="rect">
            <a:avLst/>
          </a:prstGeom>
        </p:spPr>
      </p:pic>
    </p:spTree>
    <p:extLst>
      <p:ext uri="{BB962C8B-B14F-4D97-AF65-F5344CB8AC3E}">
        <p14:creationId xmlns:p14="http://schemas.microsoft.com/office/powerpoint/2010/main" val="2173594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3678B1-01B2-2544-B046-BAFE55A64B37}"/>
              </a:ext>
            </a:extLst>
          </p:cNvPr>
          <p:cNvSpPr txBox="1">
            <a:spLocks/>
          </p:cNvSpPr>
          <p:nvPr/>
        </p:nvSpPr>
        <p:spPr>
          <a:xfrm>
            <a:off x="5113352" y="288123"/>
            <a:ext cx="6322541" cy="5974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003087"/>
                </a:solidFill>
                <a:latin typeface="Arial" panose="020B0604020202020204" pitchFamily="34" charset="0"/>
                <a:ea typeface="+mj-ea"/>
                <a:cs typeface="Arial" panose="020B0604020202020204" pitchFamily="34" charset="0"/>
              </a:defRPr>
            </a:lvl1pPr>
          </a:lstStyle>
          <a:p>
            <a:r>
              <a:rPr lang="en-US" sz="3200" dirty="0" smtClean="0"/>
              <a:t>AGENDA</a:t>
            </a:r>
            <a:endParaRPr lang="en-US" sz="3200" dirty="0"/>
          </a:p>
        </p:txBody>
      </p:sp>
      <p:sp>
        <p:nvSpPr>
          <p:cNvPr id="5" name="Content Placeholder 2">
            <a:extLst>
              <a:ext uri="{FF2B5EF4-FFF2-40B4-BE49-F238E27FC236}">
                <a16:creationId xmlns:a16="http://schemas.microsoft.com/office/drawing/2014/main" id="{30509B9D-CCB4-2F42-8861-C177CC2249E0}"/>
              </a:ext>
            </a:extLst>
          </p:cNvPr>
          <p:cNvSpPr txBox="1">
            <a:spLocks/>
          </p:cNvSpPr>
          <p:nvPr/>
        </p:nvSpPr>
        <p:spPr>
          <a:xfrm>
            <a:off x="5507205" y="1020029"/>
            <a:ext cx="5816075"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00"/>
              </a:lnSpc>
            </a:pPr>
            <a:r>
              <a:rPr lang="en-US" dirty="0" smtClean="0"/>
              <a:t>Welcome</a:t>
            </a:r>
          </a:p>
          <a:p>
            <a:pPr>
              <a:lnSpc>
                <a:spcPts val="3600"/>
              </a:lnSpc>
            </a:pPr>
            <a:r>
              <a:rPr lang="en-US" dirty="0" smtClean="0"/>
              <a:t>Overview</a:t>
            </a:r>
          </a:p>
          <a:p>
            <a:pPr lvl="1">
              <a:lnSpc>
                <a:spcPts val="3600"/>
              </a:lnSpc>
            </a:pPr>
            <a:r>
              <a:rPr lang="en-US" dirty="0" smtClean="0"/>
              <a:t>Curriculum</a:t>
            </a:r>
          </a:p>
          <a:p>
            <a:pPr lvl="1">
              <a:lnSpc>
                <a:spcPts val="3600"/>
              </a:lnSpc>
            </a:pPr>
            <a:r>
              <a:rPr lang="en-US" dirty="0" smtClean="0"/>
              <a:t>Mentors</a:t>
            </a:r>
          </a:p>
          <a:p>
            <a:pPr>
              <a:lnSpc>
                <a:spcPts val="3600"/>
              </a:lnSpc>
            </a:pPr>
            <a:r>
              <a:rPr lang="en-US" dirty="0" smtClean="0"/>
              <a:t>Co-sponsors:</a:t>
            </a:r>
          </a:p>
          <a:p>
            <a:pPr lvl="1">
              <a:lnSpc>
                <a:spcPts val="3600"/>
              </a:lnSpc>
            </a:pPr>
            <a:r>
              <a:rPr lang="en-US" dirty="0" smtClean="0"/>
              <a:t>Costs of Care</a:t>
            </a:r>
          </a:p>
          <a:p>
            <a:pPr lvl="1">
              <a:lnSpc>
                <a:spcPts val="3600"/>
              </a:lnSpc>
            </a:pPr>
            <a:r>
              <a:rPr lang="en-US" dirty="0" smtClean="0"/>
              <a:t>ABIM Foundation (Choosing Wisely)</a:t>
            </a:r>
          </a:p>
          <a:p>
            <a:pPr>
              <a:lnSpc>
                <a:spcPts val="3600"/>
              </a:lnSpc>
            </a:pPr>
            <a:r>
              <a:rPr lang="en-US" dirty="0" smtClean="0"/>
              <a:t>High-Value Care Culture Survey</a:t>
            </a:r>
          </a:p>
          <a:p>
            <a:pPr>
              <a:lnSpc>
                <a:spcPts val="3600"/>
              </a:lnSpc>
            </a:pPr>
            <a:endParaRPr lang="en-US" dirty="0"/>
          </a:p>
          <a:p>
            <a:pPr>
              <a:lnSpc>
                <a:spcPts val="3600"/>
              </a:lnSpc>
            </a:pPr>
            <a:endParaRPr lang="en-US" dirty="0"/>
          </a:p>
          <a:p>
            <a:pPr>
              <a:lnSpc>
                <a:spcPts val="3600"/>
              </a:lnSpc>
            </a:pPr>
            <a:endParaRPr lang="en-US" dirty="0"/>
          </a:p>
        </p:txBody>
      </p:sp>
      <p:pic>
        <p:nvPicPr>
          <p:cNvPr id="6" name="Picture 5">
            <a:extLst>
              <a:ext uri="{FF2B5EF4-FFF2-40B4-BE49-F238E27FC236}">
                <a16:creationId xmlns:a16="http://schemas.microsoft.com/office/drawing/2014/main" id="{9D96B45B-2381-444F-BDC4-57CC8E1C3F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033" y="135766"/>
            <a:ext cx="4696216" cy="6077456"/>
          </a:xfrm>
          <a:prstGeom prst="rect">
            <a:avLst/>
          </a:prstGeom>
          <a:ln>
            <a:solidFill>
              <a:schemeClr val="bg2">
                <a:lumMod val="90000"/>
              </a:schemeClr>
            </a:solidFill>
          </a:ln>
        </p:spPr>
      </p:pic>
    </p:spTree>
    <p:extLst>
      <p:ext uri="{BB962C8B-B14F-4D97-AF65-F5344CB8AC3E}">
        <p14:creationId xmlns:p14="http://schemas.microsoft.com/office/powerpoint/2010/main" val="3016845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6733" y="6043125"/>
            <a:ext cx="8119181" cy="430887"/>
          </a:xfrm>
          <a:prstGeom prst="rect">
            <a:avLst/>
          </a:prstGeom>
          <a:noFill/>
        </p:spPr>
        <p:txBody>
          <a:bodyPr wrap="square" rtlCol="0">
            <a:spAutoFit/>
          </a:bodyPr>
          <a:lstStyle/>
          <a:p>
            <a:pPr algn="ctr" defTabSz="457200">
              <a:lnSpc>
                <a:spcPct val="110000"/>
              </a:lnSpc>
            </a:pPr>
            <a:r>
              <a:rPr lang="en-US" sz="2000" dirty="0">
                <a:solidFill>
                  <a:prstClr val="black">
                    <a:lumMod val="65000"/>
                    <a:lumOff val="35000"/>
                  </a:prstClr>
                </a:solidFill>
                <a:latin typeface="Avenir Roman" charset="0"/>
                <a:ea typeface="Avenir Roman" charset="0"/>
                <a:cs typeface="Avenir Roman" charset="0"/>
              </a:rPr>
              <a:t>@</a:t>
            </a:r>
            <a:r>
              <a:rPr lang="en-US" sz="2000" dirty="0" err="1">
                <a:solidFill>
                  <a:prstClr val="black">
                    <a:lumMod val="65000"/>
                    <a:lumOff val="35000"/>
                  </a:prstClr>
                </a:solidFill>
                <a:latin typeface="Avenir Roman" charset="0"/>
                <a:ea typeface="Avenir Roman" charset="0"/>
                <a:cs typeface="Avenir Roman" charset="0"/>
              </a:rPr>
              <a:t>ABIMFoundation</a:t>
            </a:r>
            <a:r>
              <a:rPr lang="en-US" sz="2000" dirty="0">
                <a:solidFill>
                  <a:prstClr val="black">
                    <a:lumMod val="65000"/>
                    <a:lumOff val="35000"/>
                  </a:prstClr>
                </a:solidFill>
                <a:latin typeface="Avenir Roman" charset="0"/>
                <a:ea typeface="Avenir Roman" charset="0"/>
                <a:cs typeface="Avenir Roman" charset="0"/>
              </a:rPr>
              <a:t>             #</a:t>
            </a:r>
            <a:r>
              <a:rPr lang="en-US" sz="2000" dirty="0" err="1">
                <a:solidFill>
                  <a:prstClr val="black">
                    <a:lumMod val="65000"/>
                    <a:lumOff val="35000"/>
                  </a:prstClr>
                </a:solidFill>
                <a:latin typeface="Avenir Roman" charset="0"/>
                <a:ea typeface="Avenir Roman" charset="0"/>
                <a:cs typeface="Avenir Roman" charset="0"/>
              </a:rPr>
              <a:t>choosingwisely</a:t>
            </a:r>
            <a:r>
              <a:rPr lang="en-US" sz="2000" dirty="0">
                <a:solidFill>
                  <a:prstClr val="black">
                    <a:lumMod val="65000"/>
                    <a:lumOff val="35000"/>
                  </a:prstClr>
                </a:solidFill>
                <a:latin typeface="Avenir Roman" charset="0"/>
                <a:ea typeface="Avenir Roman" charset="0"/>
                <a:cs typeface="Avenir Roman" charset="0"/>
              </a:rPr>
              <a:t>  </a:t>
            </a:r>
          </a:p>
        </p:txBody>
      </p:sp>
      <p:pic>
        <p:nvPicPr>
          <p:cNvPr id="4" name="Picture 3" descr="Gold TW.png"/>
          <p:cNvPicPr>
            <a:picLocks noChangeAspect="1"/>
          </p:cNvPicPr>
          <p:nvPr/>
        </p:nvPicPr>
        <p:blipFill rotWithShape="1">
          <a:blip r:embed="rId3">
            <a:extLst>
              <a:ext uri="{28A0092B-C50C-407E-A947-70E740481C1C}">
                <a14:useLocalDpi xmlns:a14="http://schemas.microsoft.com/office/drawing/2010/main" val="0"/>
              </a:ext>
            </a:extLst>
          </a:blip>
          <a:srcRect l="12905" t="13891" r="36243" b="30880"/>
          <a:stretch/>
        </p:blipFill>
        <p:spPr>
          <a:xfrm>
            <a:off x="5931726" y="5849949"/>
            <a:ext cx="574205" cy="481894"/>
          </a:xfrm>
          <a:prstGeom prst="rect">
            <a:avLst/>
          </a:prstGeom>
          <a:noFill/>
        </p:spPr>
      </p:pic>
    </p:spTree>
    <p:extLst>
      <p:ext uri="{BB962C8B-B14F-4D97-AF65-F5344CB8AC3E}">
        <p14:creationId xmlns:p14="http://schemas.microsoft.com/office/powerpoint/2010/main" val="4077281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89"/>
          <p:cNvPicPr preferRelativeResize="0"/>
          <p:nvPr/>
        </p:nvPicPr>
        <p:blipFill rotWithShape="1">
          <a:blip r:embed="rId2">
            <a:alphaModFix/>
            <a:extLst>
              <a:ext uri="{BEBA8EAE-BF5A-486C-A8C5-ECC9F3942E4B}">
                <a14:imgProps xmlns:a14="http://schemas.microsoft.com/office/drawing/2010/main">
                  <a14:imgLayer r:embed="rId3">
                    <a14:imgEffect>
                      <a14:sharpenSoften amount="-50000"/>
                    </a14:imgEffect>
                    <a14:imgEffect>
                      <a14:brightnessContrast contrast="-72000"/>
                    </a14:imgEffect>
                  </a14:imgLayer>
                </a14:imgProps>
              </a:ext>
            </a:extLst>
          </a:blip>
          <a:srcRect/>
          <a:stretch/>
        </p:blipFill>
        <p:spPr>
          <a:xfrm>
            <a:off x="0" y="0"/>
            <a:ext cx="12192000" cy="6858000"/>
          </a:xfrm>
          <a:prstGeom prst="rect">
            <a:avLst/>
          </a:prstGeom>
          <a:noFill/>
          <a:ln>
            <a:noFill/>
          </a:ln>
        </p:spPr>
      </p:pic>
      <p:sp>
        <p:nvSpPr>
          <p:cNvPr id="15363" name="Subtitle 2"/>
          <p:cNvSpPr>
            <a:spLocks noGrp="1"/>
          </p:cNvSpPr>
          <p:nvPr>
            <p:ph type="subTitle" idx="1"/>
          </p:nvPr>
        </p:nvSpPr>
        <p:spPr>
          <a:xfrm>
            <a:off x="1194100" y="4707188"/>
            <a:ext cx="10090672" cy="1084263"/>
          </a:xfrm>
        </p:spPr>
        <p:txBody>
          <a:bodyPr/>
          <a:lstStyle/>
          <a:p>
            <a:pPr lvl="0" defTabSz="914400">
              <a:lnSpc>
                <a:spcPct val="80000"/>
              </a:lnSpc>
              <a:spcAft>
                <a:spcPct val="30000"/>
              </a:spcAft>
              <a:buClrTx/>
              <a:buSzTx/>
            </a:pPr>
            <a:r>
              <a:rPr lang="en-US" sz="2200" b="1" kern="0" dirty="0" smtClean="0">
                <a:solidFill>
                  <a:srgbClr val="0000FF"/>
                </a:solidFill>
                <a:ea typeface="ＭＳ Ｐゴシック" charset="0"/>
                <a:cs typeface="Calibri"/>
              </a:rPr>
              <a:t>Reshma Gupta, MD, MSHPM </a:t>
            </a:r>
          </a:p>
          <a:p>
            <a:pPr marL="176213" lvl="0" indent="-176213" defTabSz="914400">
              <a:lnSpc>
                <a:spcPct val="80000"/>
              </a:lnSpc>
              <a:spcAft>
                <a:spcPct val="30000"/>
              </a:spcAft>
              <a:buClrTx/>
              <a:buSzTx/>
              <a:buFontTx/>
              <a:buChar char="•"/>
            </a:pPr>
            <a:r>
              <a:rPr lang="en-US" sz="1600" kern="0" dirty="0" smtClean="0">
                <a:solidFill>
                  <a:srgbClr val="FFFFFF"/>
                </a:solidFill>
                <a:ea typeface="ＭＳ Ｐゴシック" charset="0"/>
                <a:cs typeface="Calibri"/>
              </a:rPr>
              <a:t>UCLA </a:t>
            </a:r>
            <a:r>
              <a:rPr lang="en-US" sz="1600" kern="0" dirty="0">
                <a:solidFill>
                  <a:srgbClr val="FFFFFF"/>
                </a:solidFill>
                <a:ea typeface="ＭＳ Ｐゴシック" charset="0"/>
                <a:cs typeface="Calibri"/>
              </a:rPr>
              <a:t>Health, Medical Director for Quality and Value</a:t>
            </a:r>
          </a:p>
          <a:p>
            <a:pPr marL="176213" lvl="0" indent="-176213" defTabSz="914400">
              <a:lnSpc>
                <a:spcPct val="80000"/>
              </a:lnSpc>
              <a:spcAft>
                <a:spcPct val="30000"/>
              </a:spcAft>
              <a:buClrTx/>
              <a:buSzTx/>
              <a:buFontTx/>
              <a:buChar char="•"/>
            </a:pPr>
            <a:r>
              <a:rPr lang="en-US" sz="1600" kern="0" dirty="0" smtClean="0">
                <a:solidFill>
                  <a:srgbClr val="FFFFFF"/>
                </a:solidFill>
                <a:ea typeface="ＭＳ Ｐゴシック" charset="0"/>
                <a:cs typeface="Calibri"/>
              </a:rPr>
              <a:t>Costs </a:t>
            </a:r>
            <a:r>
              <a:rPr lang="en-US" sz="1600" kern="0" dirty="0">
                <a:solidFill>
                  <a:srgbClr val="FFFFFF"/>
                </a:solidFill>
                <a:ea typeface="ＭＳ Ｐゴシック" charset="0"/>
                <a:cs typeface="Calibri"/>
              </a:rPr>
              <a:t>of Care, Outreach and Evaluation Director, Director of Teaching Value in Healthcare Learning Network</a:t>
            </a:r>
          </a:p>
          <a:p>
            <a:pPr marL="176213" lvl="0" indent="-176213" defTabSz="914400">
              <a:lnSpc>
                <a:spcPct val="80000"/>
              </a:lnSpc>
              <a:spcAft>
                <a:spcPct val="30000"/>
              </a:spcAft>
              <a:buClrTx/>
              <a:buSzTx/>
              <a:buFontTx/>
              <a:buChar char="•"/>
            </a:pPr>
            <a:r>
              <a:rPr lang="en-US" sz="1600" kern="0" dirty="0">
                <a:solidFill>
                  <a:srgbClr val="FFFFFF"/>
                </a:solidFill>
                <a:ea typeface="ＭＳ Ｐゴシック" charset="0"/>
                <a:cs typeface="Calibri"/>
              </a:rPr>
              <a:t>Assistant Professor, Division of General Internal Medicine &amp; Health Services Research, UCLA</a:t>
            </a:r>
          </a:p>
        </p:txBody>
      </p:sp>
      <p:sp>
        <p:nvSpPr>
          <p:cNvPr id="6" name="Shape 91"/>
          <p:cNvSpPr txBox="1"/>
          <p:nvPr/>
        </p:nvSpPr>
        <p:spPr>
          <a:xfrm>
            <a:off x="2209800" y="3172222"/>
            <a:ext cx="7772400" cy="806932"/>
          </a:xfrm>
          <a:prstGeom prst="rect">
            <a:avLst/>
          </a:prstGeom>
          <a:noFill/>
          <a:ln>
            <a:noFill/>
          </a:ln>
        </p:spPr>
        <p:txBody>
          <a:bodyPr spcFirstLastPara="1" wrap="square" lIns="91425" tIns="45700" rIns="91425" bIns="45700" anchor="ctr" anchorCtr="0">
            <a:noAutofit/>
          </a:bodyPr>
          <a:lstStyle/>
          <a:p>
            <a:pPr algn="ctr">
              <a:buClr>
                <a:srgbClr val="FFFFFF"/>
              </a:buClr>
              <a:buSzPts val="1800"/>
            </a:pPr>
            <a:r>
              <a:rPr lang="en-US" sz="2000" dirty="0">
                <a:solidFill>
                  <a:prstClr val="white"/>
                </a:solidFill>
              </a:rPr>
              <a:t>Understand how to Measure and </a:t>
            </a:r>
            <a:r>
              <a:rPr lang="en-US" sz="2000" dirty="0" smtClean="0">
                <a:solidFill>
                  <a:prstClr val="white"/>
                </a:solidFill>
              </a:rPr>
              <a:t>Target </a:t>
            </a:r>
            <a:r>
              <a:rPr lang="en-US" sz="2000" dirty="0">
                <a:solidFill>
                  <a:prstClr val="white"/>
                </a:solidFill>
              </a:rPr>
              <a:t>Improvements</a:t>
            </a:r>
            <a:endParaRPr sz="2000" kern="0" dirty="0">
              <a:solidFill>
                <a:srgbClr val="FFFFFF"/>
              </a:solidFill>
              <a:latin typeface="Garamond"/>
              <a:ea typeface="Garamond"/>
              <a:cs typeface="Garamond"/>
              <a:sym typeface="Garamond"/>
            </a:endParaRPr>
          </a:p>
        </p:txBody>
      </p:sp>
      <p:sp>
        <p:nvSpPr>
          <p:cNvPr id="7" name="Shape 92"/>
          <p:cNvSpPr txBox="1"/>
          <p:nvPr/>
        </p:nvSpPr>
        <p:spPr>
          <a:xfrm>
            <a:off x="2209800" y="2396452"/>
            <a:ext cx="7772400" cy="806932"/>
          </a:xfrm>
          <a:prstGeom prst="rect">
            <a:avLst/>
          </a:prstGeom>
          <a:noFill/>
          <a:ln>
            <a:noFill/>
          </a:ln>
        </p:spPr>
        <p:txBody>
          <a:bodyPr spcFirstLastPara="1" wrap="square" lIns="91425" tIns="45700" rIns="91425" bIns="45700" anchor="ctr" anchorCtr="0">
            <a:noAutofit/>
          </a:bodyPr>
          <a:lstStyle/>
          <a:p>
            <a:pPr algn="ctr">
              <a:buClr>
                <a:srgbClr val="FFFFFF"/>
              </a:buClr>
              <a:buSzPts val="2400"/>
            </a:pPr>
            <a:r>
              <a:rPr lang="en-US" sz="3600" b="1" dirty="0">
                <a:solidFill>
                  <a:prstClr val="white"/>
                </a:solidFill>
              </a:rPr>
              <a:t>Creating a High-value Care </a:t>
            </a:r>
            <a:r>
              <a:rPr lang="en-US" sz="3600" b="1" dirty="0" smtClean="0">
                <a:solidFill>
                  <a:prstClr val="white"/>
                </a:solidFill>
              </a:rPr>
              <a:t>Culture</a:t>
            </a:r>
            <a:endParaRPr sz="3600" b="1" kern="0" dirty="0">
              <a:solidFill>
                <a:prstClr val="white"/>
              </a:solidFill>
              <a:latin typeface="Garamond"/>
              <a:ea typeface="Garamond"/>
              <a:cs typeface="Garamond"/>
              <a:sym typeface="Garamond"/>
            </a:endParaRPr>
          </a:p>
        </p:txBody>
      </p:sp>
      <p:cxnSp>
        <p:nvCxnSpPr>
          <p:cNvPr id="9" name="Shape 94"/>
          <p:cNvCxnSpPr/>
          <p:nvPr/>
        </p:nvCxnSpPr>
        <p:spPr>
          <a:xfrm flipV="1">
            <a:off x="3055171" y="3786692"/>
            <a:ext cx="6131859" cy="10758"/>
          </a:xfrm>
          <a:prstGeom prst="straightConnector1">
            <a:avLst/>
          </a:prstGeom>
          <a:noFill/>
          <a:ln w="25400" cap="flat" cmpd="sng">
            <a:solidFill>
              <a:schemeClr val="dk2"/>
            </a:solidFill>
            <a:prstDash val="solid"/>
            <a:round/>
            <a:headEnd type="none" w="sm" len="sm"/>
            <a:tailEnd type="none" w="sm" len="sm"/>
          </a:ln>
          <a:effectLst>
            <a:outerShdw blurRad="40000" dist="20000" dir="5400000" rotWithShape="0">
              <a:srgbClr val="000000">
                <a:alpha val="37647"/>
              </a:srgbClr>
            </a:outerShdw>
          </a:effectLst>
        </p:spPr>
      </p:cxnSp>
      <p:pic>
        <p:nvPicPr>
          <p:cNvPr id="10" name="Shape 90"/>
          <p:cNvPicPr preferRelativeResize="0"/>
          <p:nvPr/>
        </p:nvPicPr>
        <p:blipFill rotWithShape="1">
          <a:blip r:embed="rId4">
            <a:alphaModFix/>
          </a:blip>
          <a:srcRect/>
          <a:stretch/>
        </p:blipFill>
        <p:spPr>
          <a:xfrm>
            <a:off x="1950083" y="360202"/>
            <a:ext cx="2528201" cy="851161"/>
          </a:xfrm>
          <a:prstGeom prst="rect">
            <a:avLst/>
          </a:prstGeom>
          <a:noFill/>
          <a:ln>
            <a:noFill/>
          </a:ln>
        </p:spPr>
      </p:pic>
      <p:sp>
        <p:nvSpPr>
          <p:cNvPr id="3" name="Rectangle 2"/>
          <p:cNvSpPr/>
          <p:nvPr/>
        </p:nvSpPr>
        <p:spPr>
          <a:xfrm>
            <a:off x="2483006" y="6395735"/>
            <a:ext cx="7259443" cy="400110"/>
          </a:xfrm>
          <a:prstGeom prst="rect">
            <a:avLst/>
          </a:prstGeom>
        </p:spPr>
        <p:txBody>
          <a:bodyPr wrap="square">
            <a:spAutoFit/>
          </a:bodyPr>
          <a:lstStyle/>
          <a:p>
            <a:pPr algn="ctr">
              <a:buClr>
                <a:srgbClr val="000000"/>
              </a:buClr>
            </a:pPr>
            <a:r>
              <a:rPr lang="en-US" sz="2000" b="1" kern="0" dirty="0">
                <a:solidFill>
                  <a:prstClr val="white"/>
                </a:solidFill>
                <a:cs typeface="Arial"/>
                <a:sym typeface="Arial"/>
              </a:rPr>
              <a:t>Twitter: </a:t>
            </a:r>
            <a:r>
              <a:rPr lang="en-US" sz="2000" b="1" kern="0" dirty="0">
                <a:solidFill>
                  <a:srgbClr val="0000FF"/>
                </a:solidFill>
                <a:cs typeface="Arial"/>
                <a:sym typeface="Arial"/>
              </a:rPr>
              <a:t>@</a:t>
            </a:r>
            <a:r>
              <a:rPr lang="en-US" sz="2000" b="1" kern="0" dirty="0" err="1" smtClean="0">
                <a:solidFill>
                  <a:srgbClr val="0000FF"/>
                </a:solidFill>
                <a:cs typeface="Arial"/>
                <a:sym typeface="Arial"/>
              </a:rPr>
              <a:t>ReshmaGuptaMD</a:t>
            </a:r>
            <a:endParaRPr lang="en-US" sz="2000" b="1" kern="0" dirty="0">
              <a:solidFill>
                <a:srgbClr val="0000FF"/>
              </a:solidFill>
              <a:cs typeface="Arial"/>
              <a:sym typeface="Arial"/>
            </a:endParaRPr>
          </a:p>
        </p:txBody>
      </p:sp>
      <p:cxnSp>
        <p:nvCxnSpPr>
          <p:cNvPr id="17" name="Shape 94"/>
          <p:cNvCxnSpPr/>
          <p:nvPr/>
        </p:nvCxnSpPr>
        <p:spPr>
          <a:xfrm flipV="1">
            <a:off x="3055170" y="3330712"/>
            <a:ext cx="6131859" cy="10758"/>
          </a:xfrm>
          <a:prstGeom prst="straightConnector1">
            <a:avLst/>
          </a:prstGeom>
          <a:noFill/>
          <a:ln w="25400" cap="flat" cmpd="sng">
            <a:solidFill>
              <a:schemeClr val="dk2"/>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10360153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0" y="-12005994"/>
            <a:ext cx="4572000" cy="3970318"/>
          </a:xfrm>
          <a:prstGeom prst="rect">
            <a:avLst/>
          </a:prstGeom>
        </p:spPr>
        <p:txBody>
          <a:bodyPr>
            <a:spAutoFit/>
          </a:bodyPr>
          <a:lstStyle/>
          <a:p>
            <a:pPr defTabSz="457200">
              <a:defRPr/>
            </a:pPr>
            <a:r>
              <a:rPr lang="en-US" sz="1400" b="1" i="1" dirty="0">
                <a:solidFill>
                  <a:prstClr val="black"/>
                </a:solidFill>
                <a:latin typeface="Calibri"/>
              </a:rPr>
              <a:t>The book is a masterful primer for all clinicians—especially those of us hoping to navigate the transition from volume-based healthcare to value-based healthcare without running aground</a:t>
            </a:r>
            <a:r>
              <a:rPr lang="en-US" sz="1400" b="1" dirty="0">
                <a:solidFill>
                  <a:prstClr val="black"/>
                </a:solidFill>
                <a:latin typeface="Calibri"/>
              </a:rPr>
              <a:t>.</a:t>
            </a:r>
            <a:endParaRPr lang="en-US" sz="1400" dirty="0">
              <a:solidFill>
                <a:prstClr val="black"/>
              </a:solidFill>
              <a:latin typeface="Calibri"/>
            </a:endParaRPr>
          </a:p>
          <a:p>
            <a:pPr defTabSz="457200">
              <a:defRPr/>
            </a:pPr>
            <a:r>
              <a:rPr lang="en-US" sz="1400" dirty="0" err="1">
                <a:solidFill>
                  <a:prstClr val="black"/>
                </a:solidFill>
                <a:latin typeface="Calibri"/>
              </a:rPr>
              <a:t>Atul</a:t>
            </a:r>
            <a:r>
              <a:rPr lang="en-US" sz="1400" dirty="0">
                <a:solidFill>
                  <a:prstClr val="black"/>
                </a:solidFill>
                <a:latin typeface="Calibri"/>
              </a:rPr>
              <a:t> </a:t>
            </a:r>
            <a:r>
              <a:rPr lang="en-US" sz="1400" dirty="0" err="1">
                <a:solidFill>
                  <a:prstClr val="black"/>
                </a:solidFill>
                <a:latin typeface="Calibri"/>
              </a:rPr>
              <a:t>Gawande</a:t>
            </a:r>
            <a:r>
              <a:rPr lang="en-US" sz="1400" dirty="0">
                <a:solidFill>
                  <a:prstClr val="black"/>
                </a:solidFill>
                <a:latin typeface="Calibri"/>
              </a:rPr>
              <a:t>, MD</a:t>
            </a:r>
          </a:p>
          <a:p>
            <a:pPr defTabSz="457200">
              <a:defRPr/>
            </a:pPr>
            <a:r>
              <a:rPr lang="en-US" sz="1400" dirty="0">
                <a:solidFill>
                  <a:prstClr val="black"/>
                </a:solidFill>
                <a:latin typeface="Calibri"/>
              </a:rPr>
              <a:t>Professor of Surgery, Harvard Medical School, author of </a:t>
            </a:r>
            <a:r>
              <a:rPr lang="en-US" sz="1400" i="1" dirty="0">
                <a:solidFill>
                  <a:prstClr val="black"/>
                </a:solidFill>
                <a:latin typeface="Calibri"/>
              </a:rPr>
              <a:t>Being Mortal</a:t>
            </a:r>
            <a:r>
              <a:rPr lang="en-US" sz="1400" dirty="0">
                <a:solidFill>
                  <a:prstClr val="black"/>
                </a:solidFill>
                <a:latin typeface="Calibri"/>
              </a:rPr>
              <a:t> and </a:t>
            </a:r>
            <a:r>
              <a:rPr lang="en-US" sz="1400" i="1" dirty="0">
                <a:solidFill>
                  <a:prstClr val="black"/>
                </a:solidFill>
                <a:latin typeface="Calibri"/>
              </a:rPr>
              <a:t>The Checklist Manifesto</a:t>
            </a:r>
            <a:endParaRPr lang="en-US" sz="1400" dirty="0">
              <a:solidFill>
                <a:prstClr val="black"/>
              </a:solidFill>
              <a:latin typeface="Calibri"/>
            </a:endParaRPr>
          </a:p>
          <a:p>
            <a:pPr defTabSz="457200">
              <a:defRPr/>
            </a:pPr>
            <a:r>
              <a:rPr lang="en-US" sz="1400" dirty="0">
                <a:solidFill>
                  <a:prstClr val="black"/>
                </a:solidFill>
                <a:latin typeface="Calibri"/>
              </a:rPr>
              <a:t> </a:t>
            </a:r>
          </a:p>
          <a:p>
            <a:pPr defTabSz="457200">
              <a:defRPr/>
            </a:pPr>
            <a:r>
              <a:rPr lang="en-US" sz="1400" b="1" dirty="0">
                <a:solidFill>
                  <a:prstClr val="black"/>
                </a:solidFill>
                <a:latin typeface="Calibri"/>
              </a:rPr>
              <a:t> </a:t>
            </a:r>
            <a:endParaRPr lang="en-US" sz="1400" dirty="0">
              <a:solidFill>
                <a:prstClr val="black"/>
              </a:solidFill>
              <a:latin typeface="Calibri"/>
            </a:endParaRPr>
          </a:p>
          <a:p>
            <a:pPr defTabSz="457200">
              <a:defRPr/>
            </a:pPr>
            <a:r>
              <a:rPr lang="en-US" sz="1400" b="1" i="1" dirty="0">
                <a:solidFill>
                  <a:prstClr val="black"/>
                </a:solidFill>
                <a:latin typeface="Calibri"/>
              </a:rPr>
              <a:t>This book is an instant classic.  It masterfully summarizes and makes accessible a mountain of relevant health care delivery research.  And it gives front-line clinicians and other health care leaders a raft of practical ideas to help make care dramatically safer, more patient-focused, and more affordable."</a:t>
            </a:r>
            <a:endParaRPr lang="en-US" sz="1400" dirty="0">
              <a:solidFill>
                <a:prstClr val="black"/>
              </a:solidFill>
              <a:latin typeface="Calibri"/>
            </a:endParaRPr>
          </a:p>
          <a:p>
            <a:pPr defTabSz="457200">
              <a:defRPr/>
            </a:pPr>
            <a:r>
              <a:rPr lang="en-US" sz="1400" dirty="0">
                <a:solidFill>
                  <a:prstClr val="black"/>
                </a:solidFill>
                <a:latin typeface="Calibri"/>
              </a:rPr>
              <a:t>Donald Berwick, MD</a:t>
            </a:r>
          </a:p>
          <a:p>
            <a:pPr defTabSz="457200">
              <a:defRPr/>
            </a:pPr>
            <a:r>
              <a:rPr lang="en-US" sz="1400" dirty="0">
                <a:solidFill>
                  <a:prstClr val="black"/>
                </a:solidFill>
                <a:latin typeface="Calibri"/>
              </a:rPr>
              <a:t>President Emeritus and Senior Fellow, Institute for Healthcare Improvement </a:t>
            </a:r>
          </a:p>
        </p:txBody>
      </p:sp>
      <p:sp>
        <p:nvSpPr>
          <p:cNvPr id="6" name="Title 1"/>
          <p:cNvSpPr txBox="1">
            <a:spLocks/>
          </p:cNvSpPr>
          <p:nvPr/>
        </p:nvSpPr>
        <p:spPr bwMode="auto">
          <a:xfrm>
            <a:off x="1752600" y="257052"/>
            <a:ext cx="8458200" cy="560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2400">
                <a:solidFill>
                  <a:srgbClr val="5F5F5F"/>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2400">
                <a:solidFill>
                  <a:srgbClr val="5F5F5F"/>
                </a:solidFill>
                <a:latin typeface="Arial"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2400">
                <a:solidFill>
                  <a:srgbClr val="5F5F5F"/>
                </a:solidFill>
                <a:latin typeface="Arial"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2400">
                <a:solidFill>
                  <a:srgbClr val="5F5F5F"/>
                </a:solidFill>
                <a:latin typeface="Arial"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2400">
                <a:solidFill>
                  <a:srgbClr val="5F5F5F"/>
                </a:solidFill>
                <a:latin typeface="Arial" charset="0"/>
                <a:ea typeface="ＭＳ Ｐゴシック" pitchFamily="-65" charset="-128"/>
                <a:cs typeface="ＭＳ Ｐゴシック" pitchFamily="-65" charset="-128"/>
              </a:defRPr>
            </a:lvl5pPr>
            <a:lvl6pPr marL="457200" algn="l" rtl="0" eaLnBrk="0" fontAlgn="base" hangingPunct="0">
              <a:lnSpc>
                <a:spcPct val="90000"/>
              </a:lnSpc>
              <a:spcBef>
                <a:spcPct val="0"/>
              </a:spcBef>
              <a:spcAft>
                <a:spcPct val="0"/>
              </a:spcAft>
              <a:defRPr sz="2400">
                <a:solidFill>
                  <a:srgbClr val="5F5F5F"/>
                </a:solidFill>
                <a:latin typeface="Arial" charset="0"/>
              </a:defRPr>
            </a:lvl6pPr>
            <a:lvl7pPr marL="914400" algn="l" rtl="0" eaLnBrk="0" fontAlgn="base" hangingPunct="0">
              <a:lnSpc>
                <a:spcPct val="90000"/>
              </a:lnSpc>
              <a:spcBef>
                <a:spcPct val="0"/>
              </a:spcBef>
              <a:spcAft>
                <a:spcPct val="0"/>
              </a:spcAft>
              <a:defRPr sz="2400">
                <a:solidFill>
                  <a:srgbClr val="5F5F5F"/>
                </a:solidFill>
                <a:latin typeface="Arial" charset="0"/>
              </a:defRPr>
            </a:lvl7pPr>
            <a:lvl8pPr marL="1371600" algn="l" rtl="0" eaLnBrk="0" fontAlgn="base" hangingPunct="0">
              <a:lnSpc>
                <a:spcPct val="90000"/>
              </a:lnSpc>
              <a:spcBef>
                <a:spcPct val="0"/>
              </a:spcBef>
              <a:spcAft>
                <a:spcPct val="0"/>
              </a:spcAft>
              <a:defRPr sz="2400">
                <a:solidFill>
                  <a:srgbClr val="5F5F5F"/>
                </a:solidFill>
                <a:latin typeface="Arial" charset="0"/>
              </a:defRPr>
            </a:lvl8pPr>
            <a:lvl9pPr marL="1828800" algn="l" rtl="0" eaLnBrk="0" fontAlgn="base" hangingPunct="0">
              <a:lnSpc>
                <a:spcPct val="90000"/>
              </a:lnSpc>
              <a:spcBef>
                <a:spcPct val="0"/>
              </a:spcBef>
              <a:spcAft>
                <a:spcPct val="0"/>
              </a:spcAft>
              <a:defRPr sz="2400">
                <a:solidFill>
                  <a:srgbClr val="5F5F5F"/>
                </a:solidFill>
                <a:latin typeface="Arial" charset="0"/>
              </a:defRPr>
            </a:lvl9pPr>
          </a:lstStyle>
          <a:p>
            <a:pPr algn="ctr" defTabSz="457200">
              <a:defRPr/>
            </a:pPr>
            <a:r>
              <a:rPr lang="en-US" sz="3600" b="1" dirty="0" smtClean="0">
                <a:solidFill>
                  <a:srgbClr val="FFFFFF"/>
                </a:solidFill>
                <a:latin typeface="Calibri"/>
              </a:rPr>
              <a:t>Partners</a:t>
            </a:r>
            <a:endParaRPr lang="en-US" sz="3600" b="1" dirty="0">
              <a:solidFill>
                <a:srgbClr val="FFFFFF"/>
              </a:solidFill>
              <a:latin typeface="Calibri"/>
            </a:endParaRPr>
          </a:p>
        </p:txBody>
      </p:sp>
      <p:pic>
        <p:nvPicPr>
          <p:cNvPr id="9" name="Picture 8" descr="Screen Shot 2015-12-05 at 5.49.22 PM.png"/>
          <p:cNvPicPr>
            <a:picLocks noChangeAspect="1"/>
          </p:cNvPicPr>
          <p:nvPr/>
        </p:nvPicPr>
        <p:blipFill rotWithShape="1">
          <a:blip r:embed="rId3">
            <a:extLst>
              <a:ext uri="{28A0092B-C50C-407E-A947-70E740481C1C}">
                <a14:useLocalDpi xmlns:a14="http://schemas.microsoft.com/office/drawing/2010/main"/>
              </a:ext>
            </a:extLst>
          </a:blip>
          <a:srcRect l="7541" t="-2" r="69710" b="84475"/>
          <a:stretch/>
        </p:blipFill>
        <p:spPr>
          <a:xfrm>
            <a:off x="4197349" y="2261843"/>
            <a:ext cx="3568701" cy="1146310"/>
          </a:xfrm>
          <a:prstGeom prst="rect">
            <a:avLst/>
          </a:prstGeom>
        </p:spPr>
      </p:pic>
      <p:pic>
        <p:nvPicPr>
          <p:cNvPr id="7" name="Content Placeholder 9" descr="Screen Shot 2017-02-06 at 7.11.38 PM.png"/>
          <p:cNvPicPr>
            <a:picLocks noGrp="1" noChangeAspect="1"/>
          </p:cNvPicPr>
          <p:nvPr>
            <p:ph idx="1"/>
          </p:nvPr>
        </p:nvPicPr>
        <p:blipFill>
          <a:blip r:embed="rId4" cstate="print">
            <a:extLst>
              <a:ext uri="{28A0092B-C50C-407E-A947-70E740481C1C}">
                <a14:useLocalDpi xmlns:a14="http://schemas.microsoft.com/office/drawing/2010/main" val="0"/>
              </a:ext>
            </a:extLst>
          </a:blip>
          <a:srcRect t="-37321" b="-37321"/>
          <a:stretch>
            <a:fillRect/>
          </a:stretch>
        </p:blipFill>
        <p:spPr>
          <a:xfrm>
            <a:off x="628161" y="1199597"/>
            <a:ext cx="3344393" cy="3270803"/>
          </a:xfrm>
          <a:prstGeom prst="rect">
            <a:avLst/>
          </a:prstGeom>
        </p:spPr>
      </p:pic>
      <p:pic>
        <p:nvPicPr>
          <p:cNvPr id="8" name="Content Placeholder 10" descr="Screen Shot 2017-02-06 at 7.13.20 PM.png"/>
          <p:cNvPicPr>
            <a:picLocks noGrp="1" noChangeAspect="1"/>
          </p:cNvPicPr>
          <p:nvPr>
            <p:ph sz="quarter" idx="4294967295"/>
          </p:nvPr>
        </p:nvPicPr>
        <p:blipFill>
          <a:blip r:embed="rId5" cstate="print">
            <a:extLst>
              <a:ext uri="{28A0092B-C50C-407E-A947-70E740481C1C}">
                <a14:useLocalDpi xmlns:a14="http://schemas.microsoft.com/office/drawing/2010/main" val="0"/>
              </a:ext>
            </a:extLst>
          </a:blip>
          <a:srcRect t="-40444" b="-40444"/>
          <a:stretch>
            <a:fillRect/>
          </a:stretch>
        </p:blipFill>
        <p:spPr>
          <a:xfrm>
            <a:off x="7957393" y="1099201"/>
            <a:ext cx="3447207" cy="3371199"/>
          </a:xfrm>
          <a:prstGeom prst="rect">
            <a:avLst/>
          </a:prstGeom>
        </p:spPr>
      </p:pic>
      <p:pic>
        <p:nvPicPr>
          <p:cNvPr id="3074" name="Picture 2" descr="Image result for costs of c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1306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8" descr="Sphere"/>
          <p:cNvSpPr>
            <a:spLocks noGrp="1" noChangeArrowheads="1"/>
          </p:cNvSpPr>
          <p:nvPr>
            <p:ph type="title"/>
          </p:nvPr>
        </p:nvSpPr>
        <p:spPr>
          <a:xfrm>
            <a:off x="1360170" y="0"/>
            <a:ext cx="9536430" cy="1050388"/>
          </a:xfrm>
        </p:spPr>
        <p:txBody>
          <a:bodyPr>
            <a:normAutofit/>
          </a:bodyPr>
          <a:lstStyle/>
          <a:p>
            <a:pPr algn="ctr"/>
            <a:r>
              <a:rPr lang="en-US" b="1" dirty="0" smtClean="0">
                <a:latin typeface="Arial" charset="0"/>
                <a:ea typeface="ＭＳ Ｐゴシック" charset="0"/>
                <a:cs typeface="ＭＳ Ｐゴシック" charset="0"/>
              </a:rPr>
              <a:t>Objectives</a:t>
            </a:r>
            <a:endParaRPr lang="en-US" dirty="0">
              <a:latin typeface="Arial" charset="0"/>
              <a:ea typeface="ＭＳ Ｐゴシック" charset="0"/>
              <a:cs typeface="ＭＳ Ｐゴシック" charset="0"/>
            </a:endParaRPr>
          </a:p>
        </p:txBody>
      </p:sp>
      <p:sp>
        <p:nvSpPr>
          <p:cNvPr id="36" name="TextBox 35"/>
          <p:cNvSpPr txBox="1">
            <a:spLocks noChangeArrowheads="1"/>
          </p:cNvSpPr>
          <p:nvPr/>
        </p:nvSpPr>
        <p:spPr bwMode="auto">
          <a:xfrm>
            <a:off x="449580" y="1514254"/>
            <a:ext cx="10990148"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pPr>
              <a:buFont typeface="Arial" charset="0"/>
              <a:buChar char="•"/>
            </a:pPr>
            <a:r>
              <a:rPr lang="en-US" sz="3200" dirty="0" smtClean="0">
                <a:solidFill>
                  <a:srgbClr val="0070C0"/>
                </a:solidFill>
              </a:rPr>
              <a:t>Discuss the role of culture in creating a high-value care environment</a:t>
            </a:r>
          </a:p>
          <a:p>
            <a:pPr>
              <a:buFont typeface="Arial" charset="0"/>
              <a:buChar char="•"/>
            </a:pPr>
            <a:endParaRPr lang="en-US" sz="3200" dirty="0" smtClean="0"/>
          </a:p>
          <a:p>
            <a:pPr>
              <a:buFont typeface="Arial" charset="0"/>
              <a:buChar char="•"/>
            </a:pPr>
            <a:r>
              <a:rPr lang="en-US" sz="3200" dirty="0" smtClean="0"/>
              <a:t>Discuss the High-value Care Culture Survey</a:t>
            </a:r>
          </a:p>
          <a:p>
            <a:pPr lvl="1">
              <a:buFont typeface="Arial" charset="0"/>
              <a:buChar char="•"/>
            </a:pPr>
            <a:r>
              <a:rPr lang="en-US" sz="3200" dirty="0" smtClean="0"/>
              <a:t>Purpose</a:t>
            </a:r>
          </a:p>
          <a:p>
            <a:pPr lvl="1">
              <a:buFont typeface="Arial" charset="0"/>
              <a:buChar char="•"/>
            </a:pPr>
            <a:r>
              <a:rPr lang="en-US" sz="3200" dirty="0" smtClean="0"/>
              <a:t>Development</a:t>
            </a:r>
          </a:p>
          <a:p>
            <a:pPr lvl="1">
              <a:buFont typeface="Arial" charset="0"/>
              <a:buChar char="•"/>
            </a:pPr>
            <a:r>
              <a:rPr lang="en-US" sz="3200" dirty="0" smtClean="0"/>
              <a:t>Approach to understand results</a:t>
            </a:r>
          </a:p>
        </p:txBody>
      </p:sp>
      <p:sp>
        <p:nvSpPr>
          <p:cNvPr id="5" name="Rectangle 2" descr="Sphere"/>
          <p:cNvSpPr txBox="1">
            <a:spLocks noChangeArrowheads="1"/>
          </p:cNvSpPr>
          <p:nvPr/>
        </p:nvSpPr>
        <p:spPr>
          <a:xfrm>
            <a:off x="6913724" y="6580812"/>
            <a:ext cx="5021575" cy="2771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200" b="1" dirty="0" smtClean="0">
                <a:solidFill>
                  <a:srgbClr val="000000"/>
                </a:solidFill>
                <a:latin typeface="Arial" charset="0"/>
                <a:cs typeface="ＭＳ Ｐゴシック" charset="0"/>
              </a:rPr>
              <a:t>© </a:t>
            </a:r>
            <a:r>
              <a:rPr lang="en-US" sz="1200" dirty="0" smtClean="0">
                <a:solidFill>
                  <a:srgbClr val="000000"/>
                </a:solidFill>
                <a:latin typeface="Arial" charset="0"/>
                <a:cs typeface="ＭＳ Ｐゴシック" charset="0"/>
              </a:rPr>
              <a:t>Copyright 2017 All Rights Reserved. Costs of Care.</a:t>
            </a:r>
            <a:endParaRPr lang="en-US" sz="1200" dirty="0">
              <a:solidFill>
                <a:srgbClr val="000000"/>
              </a:solidFill>
              <a:latin typeface="Arial" charset="0"/>
              <a:cs typeface="ＭＳ Ｐゴシック" charset="0"/>
            </a:endParaRPr>
          </a:p>
        </p:txBody>
      </p:sp>
      <p:pic>
        <p:nvPicPr>
          <p:cNvPr id="7" name="Picture 2" descr="Image result for costs o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030312"/>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8280" y="43924"/>
            <a:ext cx="9555480" cy="1200329"/>
          </a:xfrm>
          <a:prstGeom prst="rect">
            <a:avLst/>
          </a:prstGeom>
          <a:noFill/>
        </p:spPr>
        <p:txBody>
          <a:bodyPr wrap="square" rtlCol="0">
            <a:spAutoFit/>
          </a:bodyPr>
          <a:lstStyle/>
          <a:p>
            <a:pPr algn="ctr" defTabSz="457200"/>
            <a:r>
              <a:rPr lang="en-US" sz="3600" b="1" dirty="0" smtClean="0">
                <a:solidFill>
                  <a:srgbClr val="FFFFFF"/>
                </a:solidFill>
                <a:latin typeface="Calibri"/>
                <a:cs typeface="Calibri"/>
              </a:rPr>
              <a:t>Culture is the Water We Swim In and </a:t>
            </a:r>
          </a:p>
          <a:p>
            <a:pPr algn="ctr" defTabSz="457200"/>
            <a:r>
              <a:rPr lang="en-US" sz="3600" b="1" dirty="0" smtClean="0">
                <a:solidFill>
                  <a:srgbClr val="FFFFFF"/>
                </a:solidFill>
                <a:latin typeface="Calibri"/>
                <a:cs typeface="Calibri"/>
              </a:rPr>
              <a:t>Takes Time to Change</a:t>
            </a:r>
            <a:endParaRPr lang="en-US" sz="3600" b="1" dirty="0">
              <a:solidFill>
                <a:srgbClr val="FFFFFF"/>
              </a:solidFill>
              <a:latin typeface="Calibri"/>
              <a:cs typeface="Calibri"/>
            </a:endParaRPr>
          </a:p>
        </p:txBody>
      </p:sp>
      <p:sp>
        <p:nvSpPr>
          <p:cNvPr id="6" name="TextBox 5"/>
          <p:cNvSpPr txBox="1"/>
          <p:nvPr/>
        </p:nvSpPr>
        <p:spPr>
          <a:xfrm>
            <a:off x="-1905000" y="4053840"/>
            <a:ext cx="280846" cy="369332"/>
          </a:xfrm>
          <a:prstGeom prst="rect">
            <a:avLst/>
          </a:prstGeom>
          <a:noFill/>
        </p:spPr>
        <p:txBody>
          <a:bodyPr wrap="none" rtlCol="0">
            <a:spAutoFit/>
          </a:bodyPr>
          <a:lstStyle/>
          <a:p>
            <a:r>
              <a:rPr lang="en-US" dirty="0" smtClean="0">
                <a:solidFill>
                  <a:srgbClr val="000000"/>
                </a:solidFill>
              </a:rPr>
              <a:t>“</a:t>
            </a:r>
            <a:endParaRPr lang="en-US" dirty="0">
              <a:solidFill>
                <a:srgbClr val="000000"/>
              </a:solidFill>
            </a:endParaRPr>
          </a:p>
        </p:txBody>
      </p:sp>
      <p:sp>
        <p:nvSpPr>
          <p:cNvPr id="8" name="Rectangle 1028" descr="Sphere"/>
          <p:cNvSpPr>
            <a:spLocks noGrp="1" noChangeArrowheads="1"/>
          </p:cNvSpPr>
          <p:nvPr>
            <p:ph type="title"/>
          </p:nvPr>
        </p:nvSpPr>
        <p:spPr>
          <a:xfrm>
            <a:off x="6345618" y="4346972"/>
            <a:ext cx="5788373" cy="1571228"/>
          </a:xfrm>
        </p:spPr>
        <p:txBody>
          <a:bodyPr/>
          <a:lstStyle/>
          <a:p>
            <a:pPr lvl="2" algn="ctr"/>
            <a:r>
              <a:rPr lang="en-US" sz="3200" dirty="0">
                <a:solidFill>
                  <a:schemeClr val="tx1"/>
                </a:solidFill>
                <a:cs typeface="ＭＳ Ｐゴシック" charset="0"/>
              </a:rPr>
              <a:t>If healthcare </a:t>
            </a:r>
            <a:r>
              <a:rPr lang="en-US" sz="3200" dirty="0" smtClean="0">
                <a:solidFill>
                  <a:schemeClr val="tx1"/>
                </a:solidFill>
                <a:cs typeface="ＭＳ Ｐゴシック" charset="0"/>
              </a:rPr>
              <a:t>practitioners </a:t>
            </a:r>
            <a:r>
              <a:rPr lang="en-US" sz="3200" dirty="0">
                <a:solidFill>
                  <a:schemeClr val="tx1"/>
                </a:solidFill>
                <a:cs typeface="ＭＳ Ｐゴシック" charset="0"/>
              </a:rPr>
              <a:t>are fish, high value care culture is the water we swim in.</a:t>
            </a:r>
            <a:endParaRPr lang="en-US" dirty="0">
              <a:solidFill>
                <a:schemeClr val="tx1"/>
              </a:solidFill>
              <a:ea typeface="ＭＳ Ｐゴシック" charset="0"/>
              <a:cs typeface="ＭＳ Ｐゴシック" charset="0"/>
            </a:endParaRPr>
          </a:p>
        </p:txBody>
      </p:sp>
      <p:pic>
        <p:nvPicPr>
          <p:cNvPr id="4"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168" y="2756913"/>
            <a:ext cx="5639232" cy="3431326"/>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9908"/>
          <a:stretch/>
        </p:blipFill>
        <p:spPr>
          <a:xfrm>
            <a:off x="337807" y="1374063"/>
            <a:ext cx="6017151" cy="1659811"/>
          </a:xfrm>
          <a:prstGeom prst="rect">
            <a:avLst/>
          </a:prstGeom>
        </p:spPr>
      </p:pic>
      <p:sp>
        <p:nvSpPr>
          <p:cNvPr id="7" name="TextBox 6"/>
          <p:cNvSpPr txBox="1"/>
          <p:nvPr/>
        </p:nvSpPr>
        <p:spPr>
          <a:xfrm>
            <a:off x="345644" y="1313366"/>
            <a:ext cx="4893808" cy="369332"/>
          </a:xfrm>
          <a:prstGeom prst="rect">
            <a:avLst/>
          </a:prstGeom>
          <a:noFill/>
        </p:spPr>
        <p:txBody>
          <a:bodyPr wrap="square" rtlCol="0">
            <a:spAutoFit/>
          </a:bodyPr>
          <a:lstStyle/>
          <a:p>
            <a:r>
              <a:rPr lang="en-US" b="1" dirty="0">
                <a:solidFill>
                  <a:srgbClr val="000000"/>
                </a:solidFill>
              </a:rPr>
              <a:t>Academic Medicine</a:t>
            </a:r>
            <a:r>
              <a:rPr lang="en-US" dirty="0">
                <a:solidFill>
                  <a:srgbClr val="000000"/>
                </a:solidFill>
              </a:rPr>
              <a:t>, November 26, 2016</a:t>
            </a:r>
          </a:p>
        </p:txBody>
      </p:sp>
      <p:sp>
        <p:nvSpPr>
          <p:cNvPr id="10" name="TextBox 9"/>
          <p:cNvSpPr txBox="1"/>
          <p:nvPr/>
        </p:nvSpPr>
        <p:spPr>
          <a:xfrm>
            <a:off x="3194875" y="6377680"/>
            <a:ext cx="8971504" cy="461665"/>
          </a:xfrm>
          <a:prstGeom prst="rect">
            <a:avLst/>
          </a:prstGeom>
          <a:noFill/>
        </p:spPr>
        <p:txBody>
          <a:bodyPr wrap="square" rtlCol="0">
            <a:spAutoFit/>
          </a:bodyPr>
          <a:lstStyle/>
          <a:p>
            <a:pPr algn="r"/>
            <a:r>
              <a:rPr lang="en-US" sz="1200" dirty="0" smtClean="0">
                <a:solidFill>
                  <a:srgbClr val="000000"/>
                </a:solidFill>
              </a:rPr>
              <a:t>(Gupta, </a:t>
            </a:r>
            <a:r>
              <a:rPr lang="en-US" sz="1200" dirty="0" err="1" smtClean="0">
                <a:solidFill>
                  <a:srgbClr val="000000"/>
                </a:solidFill>
              </a:rPr>
              <a:t>Moriates</a:t>
            </a:r>
            <a:r>
              <a:rPr lang="en-US" sz="1200" dirty="0" smtClean="0">
                <a:solidFill>
                  <a:srgbClr val="000000"/>
                </a:solidFill>
              </a:rPr>
              <a:t>. “Swimming Upstream: Creating a Culture of High-value Care.” </a:t>
            </a:r>
            <a:r>
              <a:rPr lang="en-US" sz="1200" dirty="0" err="1" smtClean="0">
                <a:solidFill>
                  <a:srgbClr val="000000"/>
                </a:solidFill>
              </a:rPr>
              <a:t>Acad</a:t>
            </a:r>
            <a:r>
              <a:rPr lang="en-US" sz="1200" dirty="0" smtClean="0">
                <a:solidFill>
                  <a:srgbClr val="000000"/>
                </a:solidFill>
              </a:rPr>
              <a:t> Med. 2016.)</a:t>
            </a:r>
          </a:p>
          <a:p>
            <a:pPr algn="r"/>
            <a:r>
              <a:rPr lang="en-US" sz="1200" dirty="0" smtClean="0">
                <a:solidFill>
                  <a:srgbClr val="000000"/>
                </a:solidFill>
              </a:rPr>
              <a:t>(</a:t>
            </a:r>
            <a:r>
              <a:rPr lang="en-US" sz="1200" dirty="0" err="1" smtClean="0">
                <a:solidFill>
                  <a:srgbClr val="000000"/>
                </a:solidFill>
              </a:rPr>
              <a:t>Ravasi</a:t>
            </a:r>
            <a:r>
              <a:rPr lang="en-US" sz="1200" dirty="0">
                <a:solidFill>
                  <a:srgbClr val="000000"/>
                </a:solidFill>
              </a:rPr>
              <a:t>, Shultz. “Responding to organizational identity threats: Exploring the role of organizational culture.” </a:t>
            </a:r>
            <a:r>
              <a:rPr lang="en-US" sz="1200" dirty="0" err="1">
                <a:solidFill>
                  <a:srgbClr val="000000"/>
                </a:solidFill>
              </a:rPr>
              <a:t>Acad</a:t>
            </a:r>
            <a:r>
              <a:rPr lang="en-US" sz="1200" dirty="0">
                <a:solidFill>
                  <a:srgbClr val="000000"/>
                </a:solidFill>
              </a:rPr>
              <a:t> </a:t>
            </a:r>
            <a:r>
              <a:rPr lang="en-US" sz="1200" dirty="0" err="1">
                <a:solidFill>
                  <a:srgbClr val="000000"/>
                </a:solidFill>
              </a:rPr>
              <a:t>Manag</a:t>
            </a:r>
            <a:r>
              <a:rPr lang="en-US" sz="1200" dirty="0">
                <a:solidFill>
                  <a:srgbClr val="000000"/>
                </a:solidFill>
              </a:rPr>
              <a:t> J. 2006.)</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8643" y="1374063"/>
            <a:ext cx="3438525" cy="3028950"/>
          </a:xfrm>
          <a:prstGeom prst="rect">
            <a:avLst/>
          </a:prstGeom>
        </p:spPr>
      </p:pic>
      <p:pic>
        <p:nvPicPr>
          <p:cNvPr id="12" name="Picture 2" descr="Image result for costs of c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0748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55" y="225425"/>
            <a:ext cx="10929770" cy="828824"/>
          </a:xfrm>
        </p:spPr>
        <p:txBody>
          <a:bodyPr/>
          <a:lstStyle/>
          <a:p>
            <a:pPr algn="ctr"/>
            <a:r>
              <a:rPr lang="en-US" b="1" dirty="0" smtClean="0">
                <a:latin typeface="Calibri" panose="020F0502020204030204" pitchFamily="34" charset="0"/>
              </a:rPr>
              <a:t>Culture is Associated with Overuse and Clinical Outcomes</a:t>
            </a:r>
            <a:endParaRPr lang="en-US" b="1" dirty="0">
              <a:latin typeface="Calibri" panose="020F0502020204030204" pitchFamily="34" charset="0"/>
            </a:endParaRPr>
          </a:p>
        </p:txBody>
      </p:sp>
      <p:sp>
        <p:nvSpPr>
          <p:cNvPr id="3" name="Content Placeholder 2"/>
          <p:cNvSpPr>
            <a:spLocks noGrp="1"/>
          </p:cNvSpPr>
          <p:nvPr>
            <p:ph idx="1"/>
          </p:nvPr>
        </p:nvSpPr>
        <p:spPr>
          <a:xfrm>
            <a:off x="645459" y="1409250"/>
            <a:ext cx="10854466" cy="4625788"/>
          </a:xfrm>
        </p:spPr>
        <p:txBody>
          <a:bodyPr/>
          <a:lstStyle/>
          <a:p>
            <a:pPr>
              <a:spcAft>
                <a:spcPts val="3000"/>
              </a:spcAft>
            </a:pPr>
            <a:r>
              <a:rPr lang="en-US" dirty="0" smtClean="0">
                <a:solidFill>
                  <a:schemeClr val="tx1"/>
                </a:solidFill>
              </a:rPr>
              <a:t>97% of emergency medicine physicians reported unnecessary imaging testing. Authors believe reflects a cultural response to uncertainty.</a:t>
            </a:r>
            <a:endParaRPr lang="en-US" sz="1000" dirty="0">
              <a:solidFill>
                <a:schemeClr val="tx1"/>
              </a:solidFill>
            </a:endParaRPr>
          </a:p>
          <a:p>
            <a:pPr>
              <a:spcAft>
                <a:spcPts val="3000"/>
              </a:spcAft>
            </a:pPr>
            <a:r>
              <a:rPr lang="en-US" dirty="0" smtClean="0">
                <a:solidFill>
                  <a:schemeClr val="tx1"/>
                </a:solidFill>
              </a:rPr>
              <a:t>Institutional culture and policies are associated with medical trainees feeling compelled to offer the choice of resuscitation in all clinical situations regardless of whether they believed it was clinically appropriate.</a:t>
            </a:r>
          </a:p>
          <a:p>
            <a:pPr>
              <a:spcAft>
                <a:spcPts val="3000"/>
              </a:spcAft>
            </a:pPr>
            <a:r>
              <a:rPr lang="en-US" dirty="0" smtClean="0">
                <a:solidFill>
                  <a:schemeClr val="tx1"/>
                </a:solidFill>
              </a:rPr>
              <a:t>Systematic review found consistent association between positive organizational culture and outcomes including mortality.</a:t>
            </a:r>
          </a:p>
          <a:p>
            <a:pPr>
              <a:spcAft>
                <a:spcPts val="3000"/>
              </a:spcAft>
            </a:pPr>
            <a:r>
              <a:rPr lang="en-US" dirty="0" smtClean="0">
                <a:solidFill>
                  <a:schemeClr val="tx1"/>
                </a:solidFill>
              </a:rPr>
              <a:t>Higher patient safety culture survey scores are associated with clinical behaviors and improved patient outcomes across health systems</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A3DE0F47-9B55-6B4D-A2EF-3DE1AC3BE920}" type="slidenum">
              <a:rPr lang="en-US" smtClean="0">
                <a:solidFill>
                  <a:srgbClr val="000000"/>
                </a:solidFill>
              </a:rPr>
              <a:pPr/>
              <a:t>35</a:t>
            </a:fld>
            <a:endParaRPr lang="en-US">
              <a:solidFill>
                <a:srgbClr val="000000"/>
              </a:solidFill>
            </a:endParaRPr>
          </a:p>
        </p:txBody>
      </p:sp>
      <p:sp>
        <p:nvSpPr>
          <p:cNvPr id="5" name="TextBox 4"/>
          <p:cNvSpPr txBox="1"/>
          <p:nvPr/>
        </p:nvSpPr>
        <p:spPr>
          <a:xfrm>
            <a:off x="9291670" y="5838994"/>
            <a:ext cx="2900330" cy="1015663"/>
          </a:xfrm>
          <a:prstGeom prst="rect">
            <a:avLst/>
          </a:prstGeom>
          <a:solidFill>
            <a:schemeClr val="bg1"/>
          </a:solidFill>
        </p:spPr>
        <p:txBody>
          <a:bodyPr wrap="square" rtlCol="0">
            <a:spAutoFit/>
          </a:bodyPr>
          <a:lstStyle/>
          <a:p>
            <a:pPr algn="r"/>
            <a:r>
              <a:rPr lang="en-US" sz="1200" dirty="0">
                <a:solidFill>
                  <a:srgbClr val="000000"/>
                </a:solidFill>
              </a:rPr>
              <a:t>(</a:t>
            </a:r>
            <a:r>
              <a:rPr lang="en-US" sz="1200" dirty="0" err="1">
                <a:solidFill>
                  <a:srgbClr val="000000"/>
                </a:solidFill>
              </a:rPr>
              <a:t>Kanzaria</a:t>
            </a:r>
            <a:r>
              <a:rPr lang="en-US" sz="1200" dirty="0">
                <a:solidFill>
                  <a:srgbClr val="000000"/>
                </a:solidFill>
              </a:rPr>
              <a:t> </a:t>
            </a:r>
            <a:r>
              <a:rPr lang="en-US" sz="1200" dirty="0" smtClean="0">
                <a:solidFill>
                  <a:srgbClr val="000000"/>
                </a:solidFill>
              </a:rPr>
              <a:t>HK. </a:t>
            </a:r>
            <a:r>
              <a:rPr lang="en-US" sz="1200" dirty="0" err="1" smtClean="0">
                <a:solidFill>
                  <a:srgbClr val="000000"/>
                </a:solidFill>
              </a:rPr>
              <a:t>Acad</a:t>
            </a:r>
            <a:r>
              <a:rPr lang="en-US" sz="1200" dirty="0" smtClean="0">
                <a:solidFill>
                  <a:srgbClr val="000000"/>
                </a:solidFill>
              </a:rPr>
              <a:t> </a:t>
            </a:r>
            <a:r>
              <a:rPr lang="en-US" sz="1200" dirty="0" err="1">
                <a:solidFill>
                  <a:srgbClr val="000000"/>
                </a:solidFill>
              </a:rPr>
              <a:t>Emerg</a:t>
            </a:r>
            <a:r>
              <a:rPr lang="en-US" sz="1200" dirty="0">
                <a:solidFill>
                  <a:srgbClr val="000000"/>
                </a:solidFill>
              </a:rPr>
              <a:t> Med </a:t>
            </a:r>
            <a:r>
              <a:rPr lang="en-US" sz="1200" dirty="0" smtClean="0">
                <a:solidFill>
                  <a:srgbClr val="000000"/>
                </a:solidFill>
              </a:rPr>
              <a:t>2015.)</a:t>
            </a:r>
            <a:endParaRPr lang="en-US" sz="1200" dirty="0">
              <a:solidFill>
                <a:srgbClr val="000000"/>
              </a:solidFill>
            </a:endParaRPr>
          </a:p>
          <a:p>
            <a:pPr algn="r"/>
            <a:r>
              <a:rPr lang="en-US" sz="1200" dirty="0" smtClean="0">
                <a:solidFill>
                  <a:srgbClr val="000000"/>
                </a:solidFill>
              </a:rPr>
              <a:t>(</a:t>
            </a:r>
            <a:r>
              <a:rPr lang="en-US" sz="1200" dirty="0" err="1">
                <a:solidFill>
                  <a:srgbClr val="000000"/>
                </a:solidFill>
              </a:rPr>
              <a:t>Dzeng</a:t>
            </a:r>
            <a:r>
              <a:rPr lang="en-US" sz="1200" dirty="0">
                <a:solidFill>
                  <a:srgbClr val="000000"/>
                </a:solidFill>
              </a:rPr>
              <a:t> </a:t>
            </a:r>
            <a:r>
              <a:rPr lang="en-US" sz="1200" dirty="0" smtClean="0">
                <a:solidFill>
                  <a:srgbClr val="000000"/>
                </a:solidFill>
              </a:rPr>
              <a:t>E. JAMA </a:t>
            </a:r>
            <a:r>
              <a:rPr lang="en-US" sz="1200" dirty="0">
                <a:solidFill>
                  <a:srgbClr val="000000"/>
                </a:solidFill>
              </a:rPr>
              <a:t>Intern Med </a:t>
            </a:r>
            <a:r>
              <a:rPr lang="en-US" sz="1200" dirty="0" smtClean="0">
                <a:solidFill>
                  <a:srgbClr val="000000"/>
                </a:solidFill>
              </a:rPr>
              <a:t>2015.)</a:t>
            </a:r>
          </a:p>
          <a:p>
            <a:pPr algn="r"/>
            <a:r>
              <a:rPr lang="en-US" sz="1200" dirty="0">
                <a:solidFill>
                  <a:srgbClr val="000000"/>
                </a:solidFill>
              </a:rPr>
              <a:t>(Braithwaite </a:t>
            </a:r>
            <a:r>
              <a:rPr lang="en-US" sz="1200" dirty="0" smtClean="0">
                <a:solidFill>
                  <a:srgbClr val="000000"/>
                </a:solidFill>
              </a:rPr>
              <a:t>J. BMJ </a:t>
            </a:r>
            <a:r>
              <a:rPr lang="en-US" sz="1200" dirty="0">
                <a:solidFill>
                  <a:srgbClr val="000000"/>
                </a:solidFill>
              </a:rPr>
              <a:t>Open. 2017.)</a:t>
            </a:r>
            <a:endParaRPr lang="en-US" sz="1200" dirty="0" smtClean="0">
              <a:solidFill>
                <a:srgbClr val="000000"/>
              </a:solidFill>
            </a:endParaRPr>
          </a:p>
          <a:p>
            <a:pPr algn="r"/>
            <a:r>
              <a:rPr lang="en-US" sz="1200" dirty="0">
                <a:solidFill>
                  <a:srgbClr val="000000"/>
                </a:solidFill>
              </a:rPr>
              <a:t>(Singer S. </a:t>
            </a:r>
            <a:r>
              <a:rPr lang="en-US" sz="1200" dirty="0" smtClean="0">
                <a:solidFill>
                  <a:srgbClr val="000000"/>
                </a:solidFill>
              </a:rPr>
              <a:t>Health </a:t>
            </a:r>
            <a:r>
              <a:rPr lang="en-US" sz="1200" dirty="0" err="1">
                <a:solidFill>
                  <a:srgbClr val="000000"/>
                </a:solidFill>
              </a:rPr>
              <a:t>Serv</a:t>
            </a:r>
            <a:r>
              <a:rPr lang="en-US" sz="1200" dirty="0">
                <a:solidFill>
                  <a:srgbClr val="000000"/>
                </a:solidFill>
              </a:rPr>
              <a:t> Res. </a:t>
            </a:r>
            <a:r>
              <a:rPr lang="en-US" sz="1200" dirty="0" smtClean="0">
                <a:solidFill>
                  <a:srgbClr val="000000"/>
                </a:solidFill>
              </a:rPr>
              <a:t>2009.)</a:t>
            </a:r>
          </a:p>
          <a:p>
            <a:pPr algn="r"/>
            <a:r>
              <a:rPr lang="en-US" sz="1200" dirty="0" smtClean="0">
                <a:solidFill>
                  <a:srgbClr val="000000"/>
                </a:solidFill>
              </a:rPr>
              <a:t>(Berry JC. J Patient </a:t>
            </a:r>
            <a:r>
              <a:rPr lang="en-US" sz="1200" dirty="0" err="1" smtClean="0">
                <a:solidFill>
                  <a:srgbClr val="000000"/>
                </a:solidFill>
              </a:rPr>
              <a:t>Saf</a:t>
            </a:r>
            <a:r>
              <a:rPr lang="en-US" sz="1200" dirty="0" smtClean="0">
                <a:solidFill>
                  <a:srgbClr val="000000"/>
                </a:solidFill>
              </a:rPr>
              <a:t> 2016.)</a:t>
            </a:r>
            <a:endParaRPr lang="en-US" sz="1200" dirty="0">
              <a:solidFill>
                <a:srgbClr val="000000"/>
              </a:solidFill>
            </a:endParaRPr>
          </a:p>
        </p:txBody>
      </p:sp>
      <p:pic>
        <p:nvPicPr>
          <p:cNvPr id="6" name="Picture 2" descr="Image result for costs o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088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8" descr="Sphere"/>
          <p:cNvSpPr>
            <a:spLocks noGrp="1" noChangeArrowheads="1"/>
          </p:cNvSpPr>
          <p:nvPr>
            <p:ph type="title"/>
          </p:nvPr>
        </p:nvSpPr>
        <p:spPr>
          <a:xfrm>
            <a:off x="1360170" y="0"/>
            <a:ext cx="9536430" cy="1050388"/>
          </a:xfrm>
        </p:spPr>
        <p:txBody>
          <a:bodyPr>
            <a:normAutofit/>
          </a:bodyPr>
          <a:lstStyle/>
          <a:p>
            <a:pPr algn="ctr"/>
            <a:r>
              <a:rPr lang="en-US" b="1" dirty="0">
                <a:latin typeface="Arial" charset="0"/>
                <a:ea typeface="ＭＳ Ｐゴシック" charset="0"/>
                <a:cs typeface="ＭＳ Ｐゴシック" charset="0"/>
              </a:rPr>
              <a:t>Hidden </a:t>
            </a:r>
            <a:r>
              <a:rPr lang="en-US" b="1" dirty="0" smtClean="0">
                <a:latin typeface="Arial" charset="0"/>
                <a:ea typeface="ＭＳ Ｐゴシック" charset="0"/>
                <a:cs typeface="ＭＳ Ｐゴシック" charset="0"/>
              </a:rPr>
              <a:t>Curriculum </a:t>
            </a:r>
            <a:r>
              <a:rPr lang="en-US" dirty="0" smtClean="0">
                <a:latin typeface="Arial" charset="0"/>
                <a:ea typeface="ＭＳ Ｐゴシック" charset="0"/>
                <a:cs typeface="ＭＳ Ｐゴシック" charset="0"/>
              </a:rPr>
              <a:t>= part of culture</a:t>
            </a:r>
            <a:endParaRPr lang="en-US" dirty="0">
              <a:latin typeface="Arial" charset="0"/>
              <a:ea typeface="ＭＳ Ｐゴシック" charset="0"/>
              <a:cs typeface="ＭＳ Ｐゴシック" charset="0"/>
            </a:endParaRPr>
          </a:p>
        </p:txBody>
      </p:sp>
      <p:sp>
        <p:nvSpPr>
          <p:cNvPr id="36" name="TextBox 35"/>
          <p:cNvSpPr txBox="1">
            <a:spLocks noChangeArrowheads="1"/>
          </p:cNvSpPr>
          <p:nvPr/>
        </p:nvSpPr>
        <p:spPr bwMode="auto">
          <a:xfrm>
            <a:off x="449580" y="1572622"/>
            <a:ext cx="634746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pPr>
              <a:buFont typeface="Arial" charset="0"/>
              <a:buChar char="•"/>
            </a:pPr>
            <a:r>
              <a:rPr lang="en-US" sz="2800" dirty="0"/>
              <a:t>I</a:t>
            </a:r>
            <a:r>
              <a:rPr lang="en-US" sz="2800" dirty="0" smtClean="0"/>
              <a:t>mbalanced </a:t>
            </a:r>
            <a:r>
              <a:rPr lang="en-US" sz="2800" dirty="0"/>
              <a:t>focus on identifying rare cases</a:t>
            </a:r>
          </a:p>
          <a:p>
            <a:pPr>
              <a:buFont typeface="Arial" charset="0"/>
              <a:buChar char="•"/>
            </a:pPr>
            <a:endParaRPr lang="en-US" sz="2800" dirty="0"/>
          </a:p>
          <a:p>
            <a:pPr>
              <a:buFont typeface="Arial" charset="0"/>
              <a:buChar char="•"/>
            </a:pPr>
            <a:r>
              <a:rPr lang="en-US" sz="2800" dirty="0"/>
              <a:t>S</a:t>
            </a:r>
            <a:r>
              <a:rPr lang="en-US" sz="2800" dirty="0" smtClean="0"/>
              <a:t>ins </a:t>
            </a:r>
            <a:r>
              <a:rPr lang="en-US" sz="2800" dirty="0"/>
              <a:t>of omission &gt; sins of commission</a:t>
            </a:r>
          </a:p>
          <a:p>
            <a:pPr>
              <a:buFont typeface="Arial" charset="0"/>
              <a:buChar char="•"/>
            </a:pPr>
            <a:endParaRPr lang="en-US" sz="2800" dirty="0"/>
          </a:p>
          <a:p>
            <a:pPr>
              <a:buFont typeface="Arial" charset="0"/>
              <a:buChar char="•"/>
            </a:pPr>
            <a:r>
              <a:rPr lang="en-US" sz="2800" dirty="0"/>
              <a:t>M</a:t>
            </a:r>
            <a:r>
              <a:rPr lang="en-US" sz="2800" dirty="0" smtClean="0"/>
              <a:t>isperception </a:t>
            </a:r>
            <a:r>
              <a:rPr lang="en-US" sz="2800" dirty="0"/>
              <a:t>that considering cost is not aligned with patient interests</a:t>
            </a:r>
          </a:p>
          <a:p>
            <a:pPr>
              <a:buFont typeface="Arial" charset="0"/>
              <a:buChar char="•"/>
            </a:pPr>
            <a:endParaRPr lang="en-US" sz="2800" dirty="0">
              <a:solidFill>
                <a:srgbClr val="006666"/>
              </a:solidFill>
            </a:endParaRP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0" y="1390465"/>
            <a:ext cx="4043365" cy="4850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descr="Sphere"/>
          <p:cNvSpPr txBox="1">
            <a:spLocks noChangeArrowheads="1"/>
          </p:cNvSpPr>
          <p:nvPr/>
        </p:nvSpPr>
        <p:spPr>
          <a:xfrm>
            <a:off x="6913724" y="6580812"/>
            <a:ext cx="5021575" cy="2771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200" b="1" dirty="0" smtClean="0">
                <a:solidFill>
                  <a:srgbClr val="000000"/>
                </a:solidFill>
                <a:latin typeface="Arial" charset="0"/>
                <a:cs typeface="ＭＳ Ｐゴシック" charset="0"/>
              </a:rPr>
              <a:t>© </a:t>
            </a:r>
            <a:r>
              <a:rPr lang="en-US" sz="1200" dirty="0" smtClean="0">
                <a:solidFill>
                  <a:srgbClr val="000000"/>
                </a:solidFill>
                <a:latin typeface="Arial" charset="0"/>
                <a:cs typeface="ＭＳ Ｐゴシック" charset="0"/>
              </a:rPr>
              <a:t>Copyright 2017 All Rights Reserved. Costs of Care.</a:t>
            </a:r>
            <a:endParaRPr lang="en-US" sz="1200" dirty="0">
              <a:solidFill>
                <a:srgbClr val="000000"/>
              </a:solidFill>
              <a:latin typeface="Arial" charset="0"/>
              <a:cs typeface="ＭＳ Ｐゴシック" charset="0"/>
            </a:endParaRPr>
          </a:p>
        </p:txBody>
      </p:sp>
      <p:pic>
        <p:nvPicPr>
          <p:cNvPr id="6" name="Picture 2" descr="Image result for costs of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71909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51836" y="1466990"/>
            <a:ext cx="1058418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pPr marL="0" indent="0"/>
            <a:r>
              <a:rPr lang="en-US" sz="2800" dirty="0" smtClean="0"/>
              <a:t>“Organizations will generally try to create needed change without addressing, budgeting for, or having the patience for culture change.</a:t>
            </a:r>
          </a:p>
          <a:p>
            <a:pPr>
              <a:buFont typeface="Arial" panose="020B0604020202020204" pitchFamily="34" charset="0"/>
              <a:buChar char="•"/>
            </a:pPr>
            <a:r>
              <a:rPr lang="en-US" sz="2800" dirty="0" smtClean="0"/>
              <a:t>God bless them if they are successful.</a:t>
            </a:r>
          </a:p>
          <a:p>
            <a:pPr>
              <a:buFont typeface="Arial" panose="020B0604020202020204" pitchFamily="34" charset="0"/>
              <a:buChar char="•"/>
            </a:pPr>
            <a:r>
              <a:rPr lang="en-US" sz="2800" dirty="0" smtClean="0"/>
              <a:t>The vast majority won’t be.</a:t>
            </a:r>
          </a:p>
        </p:txBody>
      </p:sp>
      <p:sp>
        <p:nvSpPr>
          <p:cNvPr id="8" name="TextBox 7"/>
          <p:cNvSpPr txBox="1">
            <a:spLocks noChangeArrowheads="1"/>
          </p:cNvSpPr>
          <p:nvPr/>
        </p:nvSpPr>
        <p:spPr bwMode="auto">
          <a:xfrm>
            <a:off x="451836" y="4169870"/>
            <a:ext cx="840994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pPr marL="0" indent="0"/>
            <a:r>
              <a:rPr lang="en-US" sz="2800" dirty="0" smtClean="0"/>
              <a:t>Leaders cannot create culture, but they MUST create the conditions for a great one to emerge.”</a:t>
            </a:r>
          </a:p>
        </p:txBody>
      </p:sp>
      <p:sp>
        <p:nvSpPr>
          <p:cNvPr id="5" name="TextBox 4"/>
          <p:cNvSpPr txBox="1"/>
          <p:nvPr/>
        </p:nvSpPr>
        <p:spPr>
          <a:xfrm>
            <a:off x="1478280" y="248282"/>
            <a:ext cx="9555480" cy="646331"/>
          </a:xfrm>
          <a:prstGeom prst="rect">
            <a:avLst/>
          </a:prstGeom>
          <a:noFill/>
        </p:spPr>
        <p:txBody>
          <a:bodyPr wrap="square" rtlCol="0">
            <a:spAutoFit/>
          </a:bodyPr>
          <a:lstStyle/>
          <a:p>
            <a:pPr algn="ctr" defTabSz="457200"/>
            <a:r>
              <a:rPr lang="en-US" sz="3600" b="1" dirty="0" smtClean="0">
                <a:solidFill>
                  <a:srgbClr val="FFFFFF"/>
                </a:solidFill>
                <a:latin typeface="Calibri"/>
                <a:cs typeface="Calibri"/>
              </a:rPr>
              <a:t>Organizations and Addressing Culture</a:t>
            </a:r>
            <a:endParaRPr lang="en-US" sz="3600" b="1" dirty="0">
              <a:solidFill>
                <a:srgbClr val="FFFFFF"/>
              </a:solidFill>
              <a:latin typeface="Calibri"/>
              <a:cs typeface="Calibri"/>
            </a:endParaRPr>
          </a:p>
        </p:txBody>
      </p:sp>
      <p:sp>
        <p:nvSpPr>
          <p:cNvPr id="9" name="Rectangle 2" descr="Sphere"/>
          <p:cNvSpPr txBox="1">
            <a:spLocks noChangeArrowheads="1"/>
          </p:cNvSpPr>
          <p:nvPr/>
        </p:nvSpPr>
        <p:spPr>
          <a:xfrm>
            <a:off x="6913724" y="6580812"/>
            <a:ext cx="5021575" cy="2771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200" b="1" dirty="0" smtClean="0">
                <a:solidFill>
                  <a:srgbClr val="000000"/>
                </a:solidFill>
                <a:latin typeface="Arial" charset="0"/>
                <a:cs typeface="ＭＳ Ｐゴシック" charset="0"/>
              </a:rPr>
              <a:t>© </a:t>
            </a:r>
            <a:r>
              <a:rPr lang="en-US" sz="1200" dirty="0" smtClean="0">
                <a:solidFill>
                  <a:srgbClr val="000000"/>
                </a:solidFill>
                <a:latin typeface="Arial" charset="0"/>
                <a:cs typeface="ＭＳ Ｐゴシック" charset="0"/>
              </a:rPr>
              <a:t>Copyright 2017 All Rights Reserved. Costs of Care.</a:t>
            </a:r>
            <a:endParaRPr lang="en-US" sz="1200" dirty="0">
              <a:solidFill>
                <a:srgbClr val="000000"/>
              </a:solidFill>
              <a:latin typeface="Arial" charset="0"/>
              <a:cs typeface="ＭＳ Ｐゴシック" charset="0"/>
            </a:endParaRPr>
          </a:p>
        </p:txBody>
      </p:sp>
      <p:sp>
        <p:nvSpPr>
          <p:cNvPr id="10" name="TextBox 9"/>
          <p:cNvSpPr txBox="1"/>
          <p:nvPr/>
        </p:nvSpPr>
        <p:spPr>
          <a:xfrm>
            <a:off x="9727737" y="5892391"/>
            <a:ext cx="1699428" cy="230832"/>
          </a:xfrm>
          <a:prstGeom prst="rect">
            <a:avLst/>
          </a:prstGeom>
          <a:noFill/>
        </p:spPr>
        <p:txBody>
          <a:bodyPr wrap="square" rtlCol="0">
            <a:spAutoFit/>
          </a:bodyPr>
          <a:lstStyle/>
          <a:p>
            <a:pPr>
              <a:defRPr/>
            </a:pPr>
            <a:r>
              <a:rPr lang="en-US" sz="900" dirty="0">
                <a:solidFill>
                  <a:srgbClr val="455660"/>
                </a:solidFill>
              </a:rPr>
              <a:t>Robert </a:t>
            </a:r>
            <a:r>
              <a:rPr lang="en-US" sz="900" dirty="0" err="1">
                <a:solidFill>
                  <a:srgbClr val="455660"/>
                </a:solidFill>
              </a:rPr>
              <a:t>Wachter</a:t>
            </a:r>
            <a:r>
              <a:rPr lang="en-US" sz="900" dirty="0">
                <a:solidFill>
                  <a:srgbClr val="455660"/>
                </a:solidFill>
              </a:rPr>
              <a:t>, 2016.</a:t>
            </a:r>
          </a:p>
        </p:txBody>
      </p:sp>
      <p:pic>
        <p:nvPicPr>
          <p:cNvPr id="11" name="Picture 2" descr="Image result for robert wach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6049" y="2523104"/>
            <a:ext cx="2878722" cy="3356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costs o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4084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8" descr="Sphere"/>
          <p:cNvSpPr>
            <a:spLocks noGrp="1" noChangeArrowheads="1"/>
          </p:cNvSpPr>
          <p:nvPr>
            <p:ph type="title"/>
          </p:nvPr>
        </p:nvSpPr>
        <p:spPr>
          <a:xfrm>
            <a:off x="1360170" y="0"/>
            <a:ext cx="9536430" cy="1050388"/>
          </a:xfrm>
        </p:spPr>
        <p:txBody>
          <a:bodyPr>
            <a:normAutofit/>
          </a:bodyPr>
          <a:lstStyle/>
          <a:p>
            <a:pPr algn="ctr"/>
            <a:r>
              <a:rPr lang="en-US" b="1" dirty="0" smtClean="0">
                <a:latin typeface="Arial" charset="0"/>
                <a:ea typeface="ＭＳ Ｐゴシック" charset="0"/>
                <a:cs typeface="ＭＳ Ｐゴシック" charset="0"/>
              </a:rPr>
              <a:t>Objectives</a:t>
            </a:r>
            <a:endParaRPr lang="en-US" dirty="0">
              <a:latin typeface="Arial" charset="0"/>
              <a:ea typeface="ＭＳ Ｐゴシック" charset="0"/>
              <a:cs typeface="ＭＳ Ｐゴシック" charset="0"/>
            </a:endParaRPr>
          </a:p>
        </p:txBody>
      </p:sp>
      <p:sp>
        <p:nvSpPr>
          <p:cNvPr id="36" name="TextBox 35"/>
          <p:cNvSpPr txBox="1">
            <a:spLocks noChangeArrowheads="1"/>
          </p:cNvSpPr>
          <p:nvPr/>
        </p:nvSpPr>
        <p:spPr bwMode="auto">
          <a:xfrm>
            <a:off x="449580" y="1514254"/>
            <a:ext cx="10990148"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4000">
                <a:solidFill>
                  <a:srgbClr val="000000"/>
                </a:solidFill>
                <a:latin typeface="Arial" charset="0"/>
                <a:ea typeface="ＭＳ Ｐゴシック" charset="0"/>
                <a:cs typeface="ＭＳ Ｐゴシック" charset="0"/>
              </a:defRPr>
            </a:lvl1pPr>
            <a:lvl2pPr marL="742950" indent="-285750" eaLnBrk="0" hangingPunct="0">
              <a:defRPr sz="4000">
                <a:solidFill>
                  <a:srgbClr val="000000"/>
                </a:solidFill>
                <a:latin typeface="Arial" charset="0"/>
                <a:ea typeface="ＭＳ Ｐゴシック" charset="0"/>
              </a:defRPr>
            </a:lvl2pPr>
            <a:lvl3pPr marL="1143000" indent="-228600" eaLnBrk="0" hangingPunct="0">
              <a:defRPr sz="4000">
                <a:solidFill>
                  <a:srgbClr val="000000"/>
                </a:solidFill>
                <a:latin typeface="Arial" charset="0"/>
                <a:ea typeface="ＭＳ Ｐゴシック" charset="0"/>
              </a:defRPr>
            </a:lvl3pPr>
            <a:lvl4pPr marL="1600200" indent="-228600" eaLnBrk="0" hangingPunct="0">
              <a:defRPr sz="4000">
                <a:solidFill>
                  <a:srgbClr val="000000"/>
                </a:solidFill>
                <a:latin typeface="Arial" charset="0"/>
                <a:ea typeface="ＭＳ Ｐゴシック" charset="0"/>
              </a:defRPr>
            </a:lvl4pPr>
            <a:lvl5pPr marL="2057400" indent="-228600" eaLnBrk="0" hangingPunct="0">
              <a:defRPr sz="4000">
                <a:solidFill>
                  <a:srgbClr val="000000"/>
                </a:solidFill>
                <a:latin typeface="Arial" charset="0"/>
                <a:ea typeface="ＭＳ Ｐゴシック" charset="0"/>
              </a:defRPr>
            </a:lvl5pPr>
            <a:lvl6pPr marL="2514600" indent="-228600" eaLnBrk="0" fontAlgn="base" hangingPunct="0">
              <a:spcBef>
                <a:spcPct val="0"/>
              </a:spcBef>
              <a:spcAft>
                <a:spcPct val="0"/>
              </a:spcAft>
              <a:defRPr sz="4000">
                <a:solidFill>
                  <a:srgbClr val="000000"/>
                </a:solidFill>
                <a:latin typeface="Arial" charset="0"/>
                <a:ea typeface="ＭＳ Ｐゴシック" charset="0"/>
              </a:defRPr>
            </a:lvl6pPr>
            <a:lvl7pPr marL="2971800" indent="-228600" eaLnBrk="0" fontAlgn="base" hangingPunct="0">
              <a:spcBef>
                <a:spcPct val="0"/>
              </a:spcBef>
              <a:spcAft>
                <a:spcPct val="0"/>
              </a:spcAft>
              <a:defRPr sz="4000">
                <a:solidFill>
                  <a:srgbClr val="000000"/>
                </a:solidFill>
                <a:latin typeface="Arial" charset="0"/>
                <a:ea typeface="ＭＳ Ｐゴシック" charset="0"/>
              </a:defRPr>
            </a:lvl7pPr>
            <a:lvl8pPr marL="3429000" indent="-228600" eaLnBrk="0" fontAlgn="base" hangingPunct="0">
              <a:spcBef>
                <a:spcPct val="0"/>
              </a:spcBef>
              <a:spcAft>
                <a:spcPct val="0"/>
              </a:spcAft>
              <a:defRPr sz="4000">
                <a:solidFill>
                  <a:srgbClr val="000000"/>
                </a:solidFill>
                <a:latin typeface="Arial" charset="0"/>
                <a:ea typeface="ＭＳ Ｐゴシック" charset="0"/>
              </a:defRPr>
            </a:lvl8pPr>
            <a:lvl9pPr marL="3886200" indent="-228600" eaLnBrk="0" fontAlgn="base" hangingPunct="0">
              <a:spcBef>
                <a:spcPct val="0"/>
              </a:spcBef>
              <a:spcAft>
                <a:spcPct val="0"/>
              </a:spcAft>
              <a:defRPr sz="4000">
                <a:solidFill>
                  <a:srgbClr val="000000"/>
                </a:solidFill>
                <a:latin typeface="Arial" charset="0"/>
                <a:ea typeface="ＭＳ Ｐゴシック" charset="0"/>
              </a:defRPr>
            </a:lvl9pPr>
          </a:lstStyle>
          <a:p>
            <a:pPr>
              <a:buFont typeface="Arial" charset="0"/>
              <a:buChar char="•"/>
            </a:pPr>
            <a:r>
              <a:rPr lang="en-US" sz="3200" dirty="0" smtClean="0"/>
              <a:t>Discuss the role of culture in creating a high-value care environment</a:t>
            </a:r>
          </a:p>
          <a:p>
            <a:pPr>
              <a:buFont typeface="Arial" charset="0"/>
              <a:buChar char="•"/>
            </a:pPr>
            <a:endParaRPr lang="en-US" sz="3200" dirty="0" smtClean="0"/>
          </a:p>
          <a:p>
            <a:pPr>
              <a:buFont typeface="Arial" charset="0"/>
              <a:buChar char="•"/>
            </a:pPr>
            <a:r>
              <a:rPr lang="en-US" sz="3200" dirty="0" smtClean="0">
                <a:solidFill>
                  <a:srgbClr val="0070C0"/>
                </a:solidFill>
              </a:rPr>
              <a:t>Discuss the High-value Care Culture Survey</a:t>
            </a:r>
          </a:p>
          <a:p>
            <a:pPr lvl="1">
              <a:buFont typeface="Arial" charset="0"/>
              <a:buChar char="•"/>
            </a:pPr>
            <a:r>
              <a:rPr lang="en-US" sz="3200" dirty="0" smtClean="0">
                <a:solidFill>
                  <a:srgbClr val="0070C0"/>
                </a:solidFill>
              </a:rPr>
              <a:t>Purpose</a:t>
            </a:r>
          </a:p>
          <a:p>
            <a:pPr lvl="1">
              <a:buFont typeface="Arial" charset="0"/>
              <a:buChar char="•"/>
            </a:pPr>
            <a:r>
              <a:rPr lang="en-US" sz="3200" dirty="0" smtClean="0">
                <a:solidFill>
                  <a:srgbClr val="0070C0"/>
                </a:solidFill>
              </a:rPr>
              <a:t>Development</a:t>
            </a:r>
          </a:p>
          <a:p>
            <a:pPr lvl="1">
              <a:buFont typeface="Arial" charset="0"/>
              <a:buChar char="•"/>
            </a:pPr>
            <a:r>
              <a:rPr lang="en-US" sz="3200" dirty="0" smtClean="0">
                <a:solidFill>
                  <a:srgbClr val="0070C0"/>
                </a:solidFill>
              </a:rPr>
              <a:t>Approach to understand results</a:t>
            </a:r>
          </a:p>
        </p:txBody>
      </p:sp>
      <p:sp>
        <p:nvSpPr>
          <p:cNvPr id="5" name="Rectangle 2" descr="Sphere"/>
          <p:cNvSpPr txBox="1">
            <a:spLocks noChangeArrowheads="1"/>
          </p:cNvSpPr>
          <p:nvPr/>
        </p:nvSpPr>
        <p:spPr>
          <a:xfrm>
            <a:off x="6913724" y="6580812"/>
            <a:ext cx="5021575" cy="2771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200" b="1" dirty="0" smtClean="0">
                <a:solidFill>
                  <a:srgbClr val="000000"/>
                </a:solidFill>
                <a:latin typeface="Arial" charset="0"/>
                <a:cs typeface="ＭＳ Ｐゴシック" charset="0"/>
              </a:rPr>
              <a:t>© </a:t>
            </a:r>
            <a:r>
              <a:rPr lang="en-US" sz="1200" dirty="0" smtClean="0">
                <a:solidFill>
                  <a:srgbClr val="000000"/>
                </a:solidFill>
                <a:latin typeface="Arial" charset="0"/>
                <a:cs typeface="ＭＳ Ｐゴシック" charset="0"/>
              </a:rPr>
              <a:t>Copyright 2017 All Rights Reserved. Costs of Care.</a:t>
            </a:r>
            <a:endParaRPr lang="en-US" sz="1200" dirty="0">
              <a:solidFill>
                <a:srgbClr val="000000"/>
              </a:solidFill>
              <a:latin typeface="Arial" charset="0"/>
              <a:cs typeface="ＭＳ Ｐゴシック" charset="0"/>
            </a:endParaRPr>
          </a:p>
        </p:txBody>
      </p:sp>
      <p:pic>
        <p:nvPicPr>
          <p:cNvPr id="6" name="Picture 2" descr="Image result for costs o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548432"/>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 y="314245"/>
            <a:ext cx="11155680" cy="646331"/>
          </a:xfrm>
          <a:prstGeom prst="rect">
            <a:avLst/>
          </a:prstGeom>
          <a:noFill/>
        </p:spPr>
        <p:txBody>
          <a:bodyPr wrap="square" rtlCol="0">
            <a:spAutoFit/>
          </a:bodyPr>
          <a:lstStyle/>
          <a:p>
            <a:pPr algn="ctr" defTabSz="457200">
              <a:defRPr/>
            </a:pPr>
            <a:r>
              <a:rPr lang="en-US" sz="3600" b="1" dirty="0" smtClean="0">
                <a:solidFill>
                  <a:srgbClr val="000000"/>
                </a:solidFill>
                <a:cs typeface="Calibri"/>
              </a:rPr>
              <a:t>Developing a High Value Care Culture Survey (HVCCS</a:t>
            </a:r>
            <a:r>
              <a:rPr lang="en-US" sz="3600" b="1" baseline="30000" dirty="0" smtClean="0">
                <a:solidFill>
                  <a:srgbClr val="000000"/>
                </a:solidFill>
                <a:cs typeface="Calibri"/>
              </a:rPr>
              <a:t>TM</a:t>
            </a:r>
            <a:r>
              <a:rPr lang="en-US" sz="3600" b="1" dirty="0" smtClean="0">
                <a:solidFill>
                  <a:srgbClr val="000000"/>
                </a:solidFill>
                <a:cs typeface="Calibri"/>
              </a:rPr>
              <a:t>)</a:t>
            </a:r>
            <a:endParaRPr lang="en-US" sz="3600" b="1" dirty="0">
              <a:solidFill>
                <a:srgbClr val="000000"/>
              </a:solidFill>
              <a:cs typeface="Calibri"/>
            </a:endParaRPr>
          </a:p>
        </p:txBody>
      </p:sp>
      <p:sp>
        <p:nvSpPr>
          <p:cNvPr id="6" name="TextBox 5"/>
          <p:cNvSpPr txBox="1"/>
          <p:nvPr/>
        </p:nvSpPr>
        <p:spPr>
          <a:xfrm>
            <a:off x="-1905000" y="4053840"/>
            <a:ext cx="280846" cy="369332"/>
          </a:xfrm>
          <a:prstGeom prst="rect">
            <a:avLst/>
          </a:prstGeom>
          <a:noFill/>
        </p:spPr>
        <p:txBody>
          <a:bodyPr wrap="none" rtlCol="0">
            <a:spAutoFit/>
          </a:bodyPr>
          <a:lstStyle/>
          <a:p>
            <a:pPr>
              <a:defRPr/>
            </a:pPr>
            <a:r>
              <a:rPr lang="en-US" dirty="0" smtClean="0">
                <a:solidFill>
                  <a:srgbClr val="1E5155"/>
                </a:solidFill>
              </a:rPr>
              <a:t>“</a:t>
            </a:r>
            <a:endParaRPr lang="en-US" dirty="0">
              <a:solidFill>
                <a:srgbClr val="1E5155"/>
              </a:solidFill>
            </a:endParaRPr>
          </a:p>
        </p:txBody>
      </p:sp>
      <p:sp>
        <p:nvSpPr>
          <p:cNvPr id="5" name="TextBox 4"/>
          <p:cNvSpPr txBox="1"/>
          <p:nvPr/>
        </p:nvSpPr>
        <p:spPr>
          <a:xfrm>
            <a:off x="335688" y="1007774"/>
            <a:ext cx="11799933" cy="830997"/>
          </a:xfrm>
          <a:prstGeom prst="rect">
            <a:avLst/>
          </a:prstGeom>
          <a:noFill/>
        </p:spPr>
        <p:txBody>
          <a:bodyPr wrap="square" rtlCol="0">
            <a:spAutoFit/>
          </a:bodyPr>
          <a:lstStyle/>
          <a:p>
            <a:pPr algn="ctr">
              <a:spcAft>
                <a:spcPts val="1200"/>
              </a:spcAft>
              <a:defRPr/>
            </a:pPr>
            <a:r>
              <a:rPr lang="en-US" altLang="en-US" sz="2400" dirty="0">
                <a:solidFill>
                  <a:srgbClr val="0000FF"/>
                </a:solidFill>
                <a:latin typeface="Arial" panose="020B0604020202020204" pitchFamily="34" charset="0"/>
              </a:rPr>
              <a:t>Patient safety culture surveys are widely used in hospitals for benchmarking and identifying areas of improvement</a:t>
            </a:r>
            <a:r>
              <a:rPr lang="en-US" altLang="en-US" sz="2400" dirty="0" smtClean="0">
                <a:solidFill>
                  <a:srgbClr val="0000FF"/>
                </a:solidFill>
                <a:latin typeface="Arial" panose="020B0604020202020204" pitchFamily="34" charset="0"/>
              </a:rPr>
              <a:t>. No such tool exists for HVCC.</a:t>
            </a:r>
            <a:endParaRPr lang="en-US" sz="2400" dirty="0">
              <a:solidFill>
                <a:srgbClr val="0000FF"/>
              </a:solidFill>
            </a:endParaRPr>
          </a:p>
        </p:txBody>
      </p:sp>
      <p:sp>
        <p:nvSpPr>
          <p:cNvPr id="9" name="TextBox 14"/>
          <p:cNvSpPr txBox="1">
            <a:spLocks noChangeArrowheads="1"/>
          </p:cNvSpPr>
          <p:nvPr/>
        </p:nvSpPr>
        <p:spPr bwMode="auto">
          <a:xfrm>
            <a:off x="321628" y="1909961"/>
            <a:ext cx="36864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r>
              <a:rPr lang="en-US" altLang="en-US" b="1" u="sng" dirty="0" smtClean="0">
                <a:solidFill>
                  <a:srgbClr val="000000"/>
                </a:solidFill>
                <a:latin typeface="Arial" panose="020B0604020202020204" pitchFamily="34" charset="0"/>
              </a:rPr>
              <a:t>Methods:</a:t>
            </a:r>
          </a:p>
          <a:p>
            <a:pPr>
              <a:defRPr/>
            </a:pPr>
            <a:r>
              <a:rPr lang="en-US" altLang="en-US" sz="2000" b="1" dirty="0" smtClean="0">
                <a:solidFill>
                  <a:srgbClr val="000000"/>
                </a:solidFill>
                <a:latin typeface="Arial" panose="020B0604020202020204" pitchFamily="34" charset="0"/>
              </a:rPr>
              <a:t>1. Create </a:t>
            </a:r>
            <a:r>
              <a:rPr lang="en-US" altLang="en-US" sz="2000" b="1" dirty="0">
                <a:solidFill>
                  <a:srgbClr val="000000"/>
                </a:solidFill>
                <a:latin typeface="Arial" panose="020B0604020202020204" pitchFamily="34" charset="0"/>
              </a:rPr>
              <a:t>a High Value Care </a:t>
            </a:r>
            <a:endParaRPr lang="en-US" altLang="en-US" sz="2000" b="1" dirty="0" smtClean="0">
              <a:solidFill>
                <a:srgbClr val="000000"/>
              </a:solidFill>
              <a:latin typeface="Arial" panose="020B0604020202020204" pitchFamily="34" charset="0"/>
            </a:endParaRPr>
          </a:p>
          <a:p>
            <a:pPr>
              <a:defRPr/>
            </a:pPr>
            <a:r>
              <a:rPr lang="en-US" altLang="en-US" sz="2000" b="1" dirty="0">
                <a:solidFill>
                  <a:srgbClr val="000000"/>
                </a:solidFill>
                <a:latin typeface="Arial" panose="020B0604020202020204" pitchFamily="34" charset="0"/>
              </a:rPr>
              <a:t> </a:t>
            </a:r>
            <a:r>
              <a:rPr lang="en-US" altLang="en-US" sz="2000" b="1" dirty="0" smtClean="0">
                <a:solidFill>
                  <a:srgbClr val="000000"/>
                </a:solidFill>
                <a:latin typeface="Arial" panose="020B0604020202020204" pitchFamily="34" charset="0"/>
              </a:rPr>
              <a:t>Culture </a:t>
            </a:r>
            <a:r>
              <a:rPr lang="en-US" altLang="en-US" sz="2000" b="1" dirty="0">
                <a:solidFill>
                  <a:srgbClr val="000000"/>
                </a:solidFill>
                <a:latin typeface="Arial" panose="020B0604020202020204" pitchFamily="34" charset="0"/>
              </a:rPr>
              <a:t>Conceptual Model</a:t>
            </a:r>
            <a:endParaRPr lang="en-US" altLang="en-US" sz="2000" dirty="0">
              <a:solidFill>
                <a:srgbClr val="000000"/>
              </a:solidFill>
              <a:latin typeface="Arial" panose="020B0604020202020204" pitchFamily="34" charset="0"/>
            </a:endParaRPr>
          </a:p>
        </p:txBody>
      </p:sp>
      <p:sp>
        <p:nvSpPr>
          <p:cNvPr id="10" name="Rectangle 6"/>
          <p:cNvSpPr>
            <a:spLocks noChangeArrowheads="1"/>
          </p:cNvSpPr>
          <p:nvPr/>
        </p:nvSpPr>
        <p:spPr bwMode="auto">
          <a:xfrm>
            <a:off x="321628" y="4518343"/>
            <a:ext cx="117624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r>
              <a:rPr lang="en-US" altLang="en-US" sz="2000" b="1" dirty="0">
                <a:solidFill>
                  <a:srgbClr val="000000"/>
                </a:solidFill>
                <a:latin typeface="Arial" panose="020B0604020202020204" pitchFamily="34" charset="0"/>
              </a:rPr>
              <a:t>2. Develop Survey </a:t>
            </a:r>
            <a:r>
              <a:rPr lang="en-US" altLang="en-US" sz="2000" b="1" dirty="0" smtClean="0">
                <a:solidFill>
                  <a:srgbClr val="000000"/>
                </a:solidFill>
                <a:latin typeface="Arial" panose="020B0604020202020204" pitchFamily="34" charset="0"/>
              </a:rPr>
              <a:t>Items: </a:t>
            </a:r>
            <a:r>
              <a:rPr lang="en-US" altLang="en-US" sz="2000" dirty="0">
                <a:solidFill>
                  <a:srgbClr val="000000"/>
                </a:solidFill>
                <a:latin typeface="Arial" panose="020B0604020202020204" pitchFamily="34" charset="0"/>
              </a:rPr>
              <a:t>Modified Delphi Process (nationally representative key stakeholders, n=28)</a:t>
            </a:r>
            <a:endParaRPr lang="en-US" altLang="en-US" sz="2000" dirty="0">
              <a:solidFill>
                <a:srgbClr val="000000"/>
              </a:solidFill>
              <a:latin typeface="Arial" panose="020B0604020202020204" pitchFamily="34" charset="0"/>
              <a:cs typeface="MS PGothic" charset="0"/>
            </a:endParaRPr>
          </a:p>
          <a:p>
            <a:pPr>
              <a:defRPr/>
            </a:pPr>
            <a:endParaRPr lang="en-US" altLang="en-US" sz="2000" b="1" dirty="0">
              <a:solidFill>
                <a:srgbClr val="000000"/>
              </a:solidFill>
              <a:latin typeface="Arial" panose="020B0604020202020204" pitchFamily="34" charset="0"/>
            </a:endParaRPr>
          </a:p>
        </p:txBody>
      </p:sp>
      <p:sp>
        <p:nvSpPr>
          <p:cNvPr id="12" name="TextBox 14"/>
          <p:cNvSpPr txBox="1">
            <a:spLocks noChangeArrowheads="1"/>
          </p:cNvSpPr>
          <p:nvPr/>
        </p:nvSpPr>
        <p:spPr bwMode="auto">
          <a:xfrm>
            <a:off x="335688" y="4965758"/>
            <a:ext cx="9692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r>
              <a:rPr lang="en-US" altLang="en-US" sz="2000" b="1" dirty="0">
                <a:solidFill>
                  <a:srgbClr val="000000"/>
                </a:solidFill>
                <a:latin typeface="Arial" panose="020B0604020202020204" pitchFamily="34" charset="0"/>
              </a:rPr>
              <a:t>3. Survey </a:t>
            </a:r>
            <a:r>
              <a:rPr lang="en-US" altLang="en-US" sz="2000" b="1" dirty="0" smtClean="0">
                <a:solidFill>
                  <a:srgbClr val="000000"/>
                </a:solidFill>
                <a:latin typeface="Arial" panose="020B0604020202020204" pitchFamily="34" charset="0"/>
              </a:rPr>
              <a:t>Administration</a:t>
            </a:r>
            <a:r>
              <a:rPr lang="en-US" altLang="en-US" sz="2000" dirty="0" smtClean="0">
                <a:solidFill>
                  <a:srgbClr val="000000"/>
                </a:solidFill>
                <a:latin typeface="Arial" panose="020B0604020202020204" pitchFamily="34" charset="0"/>
              </a:rPr>
              <a:t>:  </a:t>
            </a:r>
            <a:endParaRPr lang="en-US" altLang="en-US" sz="2000" b="1" dirty="0">
              <a:solidFill>
                <a:srgbClr val="000000"/>
              </a:solidFill>
              <a:latin typeface="Arial" panose="020B0604020202020204" pitchFamily="34" charset="0"/>
            </a:endParaRPr>
          </a:p>
        </p:txBody>
      </p:sp>
      <p:sp>
        <p:nvSpPr>
          <p:cNvPr id="13" name="Rounded Rectangle 12"/>
          <p:cNvSpPr/>
          <p:nvPr/>
        </p:nvSpPr>
        <p:spPr bwMode="auto">
          <a:xfrm>
            <a:off x="647700" y="5469904"/>
            <a:ext cx="5128261" cy="1250935"/>
          </a:xfrm>
          <a:prstGeom prst="roundRect">
            <a:avLst/>
          </a:prstGeom>
          <a:solidFill>
            <a:srgbClr val="2FBCFF"/>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a:extLst/>
        </p:spPr>
        <p:txBody>
          <a:bodyPr/>
          <a:lstStyle/>
          <a:p>
            <a:pPr algn="ctr">
              <a:defRPr/>
            </a:pPr>
            <a:r>
              <a:rPr lang="en-US" b="1" dirty="0">
                <a:solidFill>
                  <a:srgbClr val="000000"/>
                </a:solidFill>
              </a:rPr>
              <a:t>Center A</a:t>
            </a:r>
          </a:p>
          <a:p>
            <a:pPr algn="ctr">
              <a:defRPr/>
            </a:pPr>
            <a:r>
              <a:rPr lang="en-US" dirty="0">
                <a:solidFill>
                  <a:srgbClr val="000000"/>
                </a:solidFill>
              </a:rPr>
              <a:t>81 residents, 47 hospitalists</a:t>
            </a:r>
          </a:p>
          <a:p>
            <a:pPr algn="ctr">
              <a:defRPr/>
            </a:pPr>
            <a:r>
              <a:rPr lang="en-US" b="1" dirty="0">
                <a:solidFill>
                  <a:srgbClr val="000000"/>
                </a:solidFill>
              </a:rPr>
              <a:t>Response rates %(N</a:t>
            </a:r>
            <a:r>
              <a:rPr lang="en-US" b="1" dirty="0" smtClean="0">
                <a:solidFill>
                  <a:srgbClr val="000000"/>
                </a:solidFill>
              </a:rPr>
              <a:t>): </a:t>
            </a:r>
            <a:r>
              <a:rPr lang="en-US" dirty="0" smtClean="0">
                <a:solidFill>
                  <a:srgbClr val="000000"/>
                </a:solidFill>
              </a:rPr>
              <a:t>Residents</a:t>
            </a:r>
            <a:r>
              <a:rPr lang="en-US" dirty="0">
                <a:solidFill>
                  <a:srgbClr val="000000"/>
                </a:solidFill>
              </a:rPr>
              <a:t>: 98% (79)</a:t>
            </a:r>
          </a:p>
          <a:p>
            <a:pPr algn="ctr">
              <a:defRPr/>
            </a:pPr>
            <a:r>
              <a:rPr lang="en-US" dirty="0" smtClean="0">
                <a:solidFill>
                  <a:srgbClr val="000000"/>
                </a:solidFill>
              </a:rPr>
              <a:t>                                        Hospitalists</a:t>
            </a:r>
            <a:r>
              <a:rPr lang="en-US" dirty="0">
                <a:solidFill>
                  <a:srgbClr val="000000"/>
                </a:solidFill>
              </a:rPr>
              <a:t>: 83% (39) </a:t>
            </a:r>
          </a:p>
        </p:txBody>
      </p:sp>
      <p:sp>
        <p:nvSpPr>
          <p:cNvPr id="14" name="Rounded Rectangle 13"/>
          <p:cNvSpPr/>
          <p:nvPr/>
        </p:nvSpPr>
        <p:spPr bwMode="auto">
          <a:xfrm>
            <a:off x="5976679" y="5469903"/>
            <a:ext cx="5440621" cy="1250936"/>
          </a:xfrm>
          <a:prstGeom prst="roundRect">
            <a:avLst/>
          </a:prstGeom>
          <a:solidFill>
            <a:srgbClr val="3399FF"/>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a:extLst/>
        </p:spPr>
        <p:txBody>
          <a:bodyPr/>
          <a:lstStyle/>
          <a:p>
            <a:pPr algn="ctr">
              <a:defRPr/>
            </a:pPr>
            <a:r>
              <a:rPr lang="en-US" b="1" dirty="0">
                <a:solidFill>
                  <a:srgbClr val="000000"/>
                </a:solidFill>
              </a:rPr>
              <a:t>Center B</a:t>
            </a:r>
          </a:p>
          <a:p>
            <a:pPr algn="ctr">
              <a:defRPr/>
            </a:pPr>
            <a:r>
              <a:rPr lang="en-US" dirty="0">
                <a:solidFill>
                  <a:srgbClr val="000000"/>
                </a:solidFill>
              </a:rPr>
              <a:t>81 residents, 44 hospitalists</a:t>
            </a:r>
          </a:p>
          <a:p>
            <a:pPr algn="ctr">
              <a:defRPr/>
            </a:pPr>
            <a:r>
              <a:rPr lang="en-US" b="1" dirty="0">
                <a:solidFill>
                  <a:srgbClr val="000000"/>
                </a:solidFill>
                <a:cs typeface="MS PGothic" charset="0"/>
              </a:rPr>
              <a:t>Response rates %(N</a:t>
            </a:r>
            <a:r>
              <a:rPr lang="en-US" b="1" dirty="0" smtClean="0">
                <a:solidFill>
                  <a:srgbClr val="000000"/>
                </a:solidFill>
                <a:cs typeface="MS PGothic" charset="0"/>
              </a:rPr>
              <a:t>):  </a:t>
            </a:r>
            <a:r>
              <a:rPr lang="en-US" dirty="0" smtClean="0">
                <a:solidFill>
                  <a:srgbClr val="000000"/>
                </a:solidFill>
                <a:cs typeface="MS PGothic" charset="0"/>
              </a:rPr>
              <a:t>Residents</a:t>
            </a:r>
            <a:r>
              <a:rPr lang="en-US" dirty="0">
                <a:solidFill>
                  <a:srgbClr val="000000"/>
                </a:solidFill>
                <a:cs typeface="MS PGothic" charset="0"/>
              </a:rPr>
              <a:t>: 77% (62)</a:t>
            </a:r>
          </a:p>
          <a:p>
            <a:pPr algn="ctr">
              <a:defRPr/>
            </a:pPr>
            <a:r>
              <a:rPr lang="en-US" dirty="0" smtClean="0">
                <a:solidFill>
                  <a:srgbClr val="000000"/>
                </a:solidFill>
                <a:cs typeface="MS PGothic" charset="0"/>
              </a:rPr>
              <a:t>                                          Hospitalists</a:t>
            </a:r>
            <a:r>
              <a:rPr lang="en-US" dirty="0">
                <a:solidFill>
                  <a:srgbClr val="000000"/>
                </a:solidFill>
                <a:cs typeface="MS PGothic" charset="0"/>
              </a:rPr>
              <a:t>: 77% (34) </a:t>
            </a:r>
          </a:p>
          <a:p>
            <a:pPr algn="ctr">
              <a:defRPr/>
            </a:pPr>
            <a:r>
              <a:rPr lang="en-US" dirty="0">
                <a:solidFill>
                  <a:srgbClr val="000000"/>
                </a:solidFill>
              </a:rPr>
              <a:t> </a:t>
            </a:r>
          </a:p>
        </p:txBody>
      </p:sp>
      <p:sp>
        <p:nvSpPr>
          <p:cNvPr id="17" name="Rectangle 16"/>
          <p:cNvSpPr/>
          <p:nvPr/>
        </p:nvSpPr>
        <p:spPr bwMode="auto">
          <a:xfrm>
            <a:off x="3882340" y="1916707"/>
            <a:ext cx="7464832" cy="2573886"/>
          </a:xfrm>
          <a:prstGeom prst="rect">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a:extLst/>
        </p:spPr>
        <p:txBody>
          <a:bodyPr/>
          <a:lstStyle/>
          <a:p>
            <a:pPr>
              <a:defRPr/>
            </a:pPr>
            <a:endParaRPr lang="en-US" sz="1100">
              <a:solidFill>
                <a:srgbClr val="1E5155"/>
              </a:solidFill>
              <a:effectLst>
                <a:outerShdw blurRad="38100" dist="38100" dir="2700000" algn="tl">
                  <a:srgbClr val="000000">
                    <a:alpha val="43137"/>
                  </a:srgbClr>
                </a:outerShdw>
              </a:effectLst>
            </a:endParaRPr>
          </a:p>
        </p:txBody>
      </p:sp>
      <p:grpSp>
        <p:nvGrpSpPr>
          <p:cNvPr id="18" name="Group 66"/>
          <p:cNvGrpSpPr>
            <a:grpSpLocks/>
          </p:cNvGrpSpPr>
          <p:nvPr/>
        </p:nvGrpSpPr>
        <p:grpSpPr bwMode="auto">
          <a:xfrm>
            <a:off x="3975650" y="1971001"/>
            <a:ext cx="7371522" cy="2547342"/>
            <a:chOff x="19780068" y="4422774"/>
            <a:chExt cx="13695924" cy="3939277"/>
          </a:xfrm>
          <a:scene3d>
            <a:camera prst="orthographicFront">
              <a:rot lat="0" lon="0" rev="0"/>
            </a:camera>
            <a:lightRig rig="contrasting" dir="t">
              <a:rot lat="0" lon="0" rev="7800000"/>
            </a:lightRig>
          </a:scene3d>
        </p:grpSpPr>
        <p:sp>
          <p:nvSpPr>
            <p:cNvPr id="19" name="Rectangle 18"/>
            <p:cNvSpPr/>
            <p:nvPr/>
          </p:nvSpPr>
          <p:spPr bwMode="auto">
            <a:xfrm>
              <a:off x="19780069" y="4453191"/>
              <a:ext cx="3936999" cy="1120667"/>
            </a:xfrm>
            <a:prstGeom prst="rect">
              <a:avLst/>
            </a:prstGeom>
            <a:solidFill>
              <a:srgbClr val="0000FF"/>
            </a:solidFill>
            <a:ln w="9525" cap="flat" cmpd="sng" algn="ctr">
              <a:noFill/>
              <a:prstDash val="solid"/>
              <a:round/>
              <a:headEnd type="none" w="med" len="med"/>
              <a:tailEnd type="none" w="med" len="med"/>
            </a:ln>
            <a:effectLst/>
            <a:sp3d>
              <a:bevelT w="139700" h="139700"/>
            </a:sp3d>
            <a:extLst/>
          </p:spPr>
          <p:txBody>
            <a:bodyPr/>
            <a:lstStyle/>
            <a:p>
              <a:pPr algn="ctr">
                <a:defRPr/>
              </a:pPr>
              <a:r>
                <a:rPr lang="en-US" sz="1600" b="1" dirty="0">
                  <a:solidFill>
                    <a:srgbClr val="000000"/>
                  </a:solidFill>
                </a:rPr>
                <a:t>Physician </a:t>
              </a:r>
            </a:p>
            <a:p>
              <a:pPr algn="ctr">
                <a:defRPr/>
              </a:pPr>
              <a:r>
                <a:rPr lang="en-US" sz="1600" b="1" dirty="0">
                  <a:solidFill>
                    <a:srgbClr val="000000"/>
                  </a:solidFill>
                </a:rPr>
                <a:t>Characteristics</a:t>
              </a:r>
            </a:p>
          </p:txBody>
        </p:sp>
        <p:sp>
          <p:nvSpPr>
            <p:cNvPr id="20" name="Rectangle 19"/>
            <p:cNvSpPr/>
            <p:nvPr/>
          </p:nvSpPr>
          <p:spPr bwMode="auto">
            <a:xfrm>
              <a:off x="19780068" y="5774380"/>
              <a:ext cx="3936999" cy="1115808"/>
            </a:xfrm>
            <a:prstGeom prst="rect">
              <a:avLst/>
            </a:prstGeom>
            <a:solidFill>
              <a:srgbClr val="0080FF"/>
            </a:solidFill>
            <a:ln w="9525" cap="flat" cmpd="sng" algn="ctr">
              <a:noFill/>
              <a:prstDash val="solid"/>
              <a:round/>
              <a:headEnd type="none" w="med" len="med"/>
              <a:tailEnd type="none" w="med" len="med"/>
            </a:ln>
            <a:effectLst/>
            <a:sp3d>
              <a:bevelT w="139700" h="139700"/>
            </a:sp3d>
            <a:extLst/>
          </p:spPr>
          <p:txBody>
            <a:bodyPr/>
            <a:lstStyle/>
            <a:p>
              <a:pPr algn="ctr">
                <a:defRPr/>
              </a:pPr>
              <a:r>
                <a:rPr lang="en-US" sz="1600" b="1" dirty="0">
                  <a:solidFill>
                    <a:srgbClr val="000000"/>
                  </a:solidFill>
                </a:rPr>
                <a:t>Patient </a:t>
              </a:r>
            </a:p>
            <a:p>
              <a:pPr algn="ctr">
                <a:defRPr/>
              </a:pPr>
              <a:r>
                <a:rPr lang="en-US" sz="1600" b="1" dirty="0">
                  <a:solidFill>
                    <a:srgbClr val="000000"/>
                  </a:solidFill>
                </a:rPr>
                <a:t>Characteristics</a:t>
              </a:r>
            </a:p>
          </p:txBody>
        </p:sp>
        <p:sp>
          <p:nvSpPr>
            <p:cNvPr id="21" name="Rectangle 20"/>
            <p:cNvSpPr/>
            <p:nvPr/>
          </p:nvSpPr>
          <p:spPr bwMode="auto">
            <a:xfrm>
              <a:off x="29538993" y="7121125"/>
              <a:ext cx="3936999" cy="1120667"/>
            </a:xfrm>
            <a:prstGeom prst="rect">
              <a:avLst/>
            </a:prstGeom>
            <a:solidFill>
              <a:srgbClr val="63FF66"/>
            </a:solidFill>
            <a:ln w="9525" cap="flat" cmpd="sng" algn="ctr">
              <a:noFill/>
              <a:prstDash val="solid"/>
              <a:round/>
              <a:headEnd type="none" w="med" len="med"/>
              <a:tailEnd type="none" w="med" len="med"/>
            </a:ln>
            <a:effectLst/>
            <a:sp3d>
              <a:bevelT w="139700" h="139700"/>
            </a:sp3d>
            <a:extLst/>
          </p:spPr>
          <p:txBody>
            <a:bodyPr/>
            <a:lstStyle/>
            <a:p>
              <a:pPr algn="ctr">
                <a:defRPr/>
              </a:pPr>
              <a:r>
                <a:rPr lang="en-US" sz="1600" b="1" dirty="0">
                  <a:solidFill>
                    <a:srgbClr val="000000"/>
                  </a:solidFill>
                </a:rPr>
                <a:t>Organizational </a:t>
              </a:r>
            </a:p>
            <a:p>
              <a:pPr algn="ctr">
                <a:defRPr/>
              </a:pPr>
              <a:r>
                <a:rPr lang="en-US" sz="1600" b="1" dirty="0">
                  <a:solidFill>
                    <a:srgbClr val="000000"/>
                  </a:solidFill>
                </a:rPr>
                <a:t>Structural</a:t>
              </a:r>
            </a:p>
          </p:txBody>
        </p:sp>
        <p:sp>
          <p:nvSpPr>
            <p:cNvPr id="22" name="Rectangle 21"/>
            <p:cNvSpPr/>
            <p:nvPr/>
          </p:nvSpPr>
          <p:spPr bwMode="auto">
            <a:xfrm>
              <a:off x="19780068" y="7080169"/>
              <a:ext cx="3936998" cy="1161623"/>
            </a:xfrm>
            <a:prstGeom prst="rect">
              <a:avLst/>
            </a:prstGeom>
            <a:solidFill>
              <a:srgbClr val="2FBCFF"/>
            </a:solidFill>
            <a:ln w="9525" cap="flat" cmpd="sng" algn="ctr">
              <a:noFill/>
              <a:prstDash val="solid"/>
              <a:round/>
              <a:headEnd type="none" w="med" len="med"/>
              <a:tailEnd type="none" w="med" len="med"/>
            </a:ln>
            <a:effectLst/>
            <a:sp3d>
              <a:bevelT w="139700" h="139700"/>
            </a:sp3d>
            <a:extLst/>
          </p:spPr>
          <p:txBody>
            <a:bodyPr/>
            <a:lstStyle/>
            <a:p>
              <a:pPr algn="ctr">
                <a:defRPr/>
              </a:pPr>
              <a:r>
                <a:rPr lang="en-US" sz="1600" b="1" dirty="0">
                  <a:solidFill>
                    <a:srgbClr val="000000"/>
                  </a:solidFill>
                </a:rPr>
                <a:t>National Guidelines </a:t>
              </a:r>
              <a:r>
                <a:rPr lang="en-US" sz="1600" b="1" dirty="0" smtClean="0">
                  <a:solidFill>
                    <a:srgbClr val="000000"/>
                  </a:solidFill>
                </a:rPr>
                <a:t>&amp; Regulations</a:t>
              </a:r>
              <a:endParaRPr lang="en-US" sz="1600" b="1" dirty="0">
                <a:solidFill>
                  <a:srgbClr val="000000"/>
                </a:solidFill>
              </a:endParaRPr>
            </a:p>
          </p:txBody>
        </p:sp>
        <p:sp>
          <p:nvSpPr>
            <p:cNvPr id="23" name="Rectangle 22"/>
            <p:cNvSpPr/>
            <p:nvPr/>
          </p:nvSpPr>
          <p:spPr bwMode="auto">
            <a:xfrm>
              <a:off x="29538993" y="4422775"/>
              <a:ext cx="3936999" cy="1120667"/>
            </a:xfrm>
            <a:prstGeom prst="rect">
              <a:avLst/>
            </a:prstGeom>
            <a:solidFill>
              <a:srgbClr val="85FFC0"/>
            </a:solidFill>
            <a:ln w="9525" cap="flat" cmpd="sng" algn="ctr">
              <a:noFill/>
              <a:prstDash val="solid"/>
              <a:round/>
              <a:headEnd type="none" w="med" len="med"/>
              <a:tailEnd type="none" w="med" len="med"/>
            </a:ln>
            <a:effectLst/>
            <a:sp3d>
              <a:bevelT w="139700" h="139700"/>
            </a:sp3d>
            <a:extLst/>
          </p:spPr>
          <p:txBody>
            <a:bodyPr/>
            <a:lstStyle/>
            <a:p>
              <a:pPr algn="ctr">
                <a:defRPr/>
              </a:pPr>
              <a:r>
                <a:rPr lang="en-US" sz="1600" b="1" dirty="0">
                  <a:solidFill>
                    <a:srgbClr val="000000"/>
                  </a:solidFill>
                </a:rPr>
                <a:t>Organizational </a:t>
              </a:r>
            </a:p>
            <a:p>
              <a:pPr algn="ctr">
                <a:defRPr/>
              </a:pPr>
              <a:r>
                <a:rPr lang="en-US" sz="1600" b="1" dirty="0">
                  <a:solidFill>
                    <a:srgbClr val="000000"/>
                  </a:solidFill>
                </a:rPr>
                <a:t>Culture</a:t>
              </a:r>
            </a:p>
          </p:txBody>
        </p:sp>
        <p:sp>
          <p:nvSpPr>
            <p:cNvPr id="24" name="Rectangle 23"/>
            <p:cNvSpPr/>
            <p:nvPr/>
          </p:nvSpPr>
          <p:spPr bwMode="auto">
            <a:xfrm>
              <a:off x="24641048" y="4422776"/>
              <a:ext cx="3950208" cy="3819016"/>
            </a:xfrm>
            <a:prstGeom prst="rect">
              <a:avLst/>
            </a:prstGeom>
            <a:solidFill>
              <a:srgbClr val="73FFF7"/>
            </a:solidFill>
            <a:ln w="9525" cap="flat" cmpd="sng" algn="ctr">
              <a:noFill/>
              <a:prstDash val="solid"/>
              <a:round/>
              <a:headEnd type="none" w="med" len="med"/>
              <a:tailEnd type="none" w="med" len="med"/>
            </a:ln>
            <a:effectLst/>
            <a:sp3d>
              <a:bevelT w="139700" h="139700"/>
            </a:sp3d>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defRPr/>
              </a:pPr>
              <a:r>
                <a:rPr lang="en-US" altLang="en-US" sz="1600" b="1" dirty="0">
                  <a:solidFill>
                    <a:srgbClr val="000000"/>
                  </a:solidFill>
                </a:rPr>
                <a:t>Physician’</a:t>
              </a:r>
              <a:r>
                <a:rPr lang="en-US" altLang="ja-JP" sz="1600" b="1" dirty="0">
                  <a:solidFill>
                    <a:srgbClr val="000000"/>
                  </a:solidFill>
                </a:rPr>
                <a:t>s Prediction of Cost and Quality Outcomes to Patient and Health System</a:t>
              </a:r>
            </a:p>
            <a:p>
              <a:pPr algn="ctr">
                <a:defRPr/>
              </a:pPr>
              <a:endParaRPr lang="en-US" altLang="en-US" sz="1600" b="1" dirty="0">
                <a:solidFill>
                  <a:srgbClr val="000000"/>
                </a:solidFill>
              </a:endParaRPr>
            </a:p>
            <a:p>
              <a:pPr algn="ctr">
                <a:defRPr/>
              </a:pPr>
              <a:endParaRPr lang="en-US" altLang="en-US" sz="1600" b="1" dirty="0">
                <a:solidFill>
                  <a:srgbClr val="000000"/>
                </a:solidFill>
              </a:endParaRPr>
            </a:p>
            <a:p>
              <a:pPr algn="ctr">
                <a:defRPr/>
              </a:pPr>
              <a:r>
                <a:rPr lang="en-US" altLang="en-US" sz="1600" b="1" dirty="0">
                  <a:solidFill>
                    <a:srgbClr val="000000"/>
                  </a:solidFill>
                </a:rPr>
                <a:t>Value-based Clinical Decision Making</a:t>
              </a:r>
            </a:p>
          </p:txBody>
        </p:sp>
        <p:cxnSp>
          <p:nvCxnSpPr>
            <p:cNvPr id="25" name="Straight Arrow Connector 30"/>
            <p:cNvCxnSpPr>
              <a:cxnSpLocks noChangeShapeType="1"/>
            </p:cNvCxnSpPr>
            <p:nvPr/>
          </p:nvCxnSpPr>
          <p:spPr bwMode="auto">
            <a:xfrm>
              <a:off x="26565225" y="6219825"/>
              <a:ext cx="33655" cy="1032383"/>
            </a:xfrm>
            <a:prstGeom prst="straightConnector1">
              <a:avLst/>
            </a:prstGeom>
            <a:noFill/>
            <a:ln w="76200">
              <a:noFill/>
              <a:round/>
              <a:headEnd/>
              <a:tailEnd type="triangle" w="med" len="med"/>
            </a:ln>
            <a:effectLst/>
            <a:sp3d>
              <a:bevelT w="139700" h="139700"/>
            </a:sp3d>
            <a:extLst>
              <a:ext uri="{909E8E84-426E-40DD-AFC4-6F175D3DCCD1}">
                <a14:hiddenFill xmlns:a14="http://schemas.microsoft.com/office/drawing/2010/main">
                  <a:noFill/>
                </a14:hiddenFill>
              </a:ext>
            </a:extLst>
          </p:spPr>
        </p:cxnSp>
        <p:sp>
          <p:nvSpPr>
            <p:cNvPr id="26" name="AutoShape 6"/>
            <p:cNvSpPr>
              <a:spLocks noChangeArrowheads="1"/>
            </p:cNvSpPr>
            <p:nvPr/>
          </p:nvSpPr>
          <p:spPr bwMode="gray">
            <a:xfrm rot="16200000" flipH="1">
              <a:off x="27134995" y="6102681"/>
              <a:ext cx="3913873" cy="554060"/>
            </a:xfrm>
            <a:prstGeom prst="triangle">
              <a:avLst>
                <a:gd name="adj" fmla="val 50000"/>
              </a:avLst>
            </a:prstGeom>
            <a:solidFill>
              <a:schemeClr val="bg1">
                <a:lumMod val="50000"/>
              </a:schemeClr>
            </a:solidFill>
            <a:ln w="9525" algn="ctr">
              <a:noFill/>
              <a:miter lim="800000"/>
              <a:headEnd/>
              <a:tailEnd/>
            </a:ln>
            <a:effectLst/>
            <a:sp3d>
              <a:bevelT w="139700" h="139700"/>
            </a:sp3d>
          </p:spPr>
          <p:txBody>
            <a:bodyPr rot="10800000" wrap="none" anchor="ctr"/>
            <a:lstStyle/>
            <a:p>
              <a:pPr>
                <a:defRPr/>
              </a:pPr>
              <a:endParaRPr lang="en-AU" sz="1600">
                <a:solidFill>
                  <a:srgbClr val="1E5155"/>
                </a:solidFill>
              </a:endParaRPr>
            </a:p>
          </p:txBody>
        </p:sp>
        <p:sp>
          <p:nvSpPr>
            <p:cNvPr id="27" name="AutoShape 6"/>
            <p:cNvSpPr>
              <a:spLocks noChangeArrowheads="1"/>
            </p:cNvSpPr>
            <p:nvPr/>
          </p:nvSpPr>
          <p:spPr bwMode="gray">
            <a:xfrm rot="5400000" flipH="1">
              <a:off x="22207193" y="6128085"/>
              <a:ext cx="3913873" cy="554060"/>
            </a:xfrm>
            <a:prstGeom prst="triangle">
              <a:avLst>
                <a:gd name="adj" fmla="val 50000"/>
              </a:avLst>
            </a:prstGeom>
            <a:solidFill>
              <a:schemeClr val="bg1">
                <a:lumMod val="50000"/>
              </a:schemeClr>
            </a:solidFill>
            <a:ln w="9525" algn="ctr">
              <a:noFill/>
              <a:miter lim="800000"/>
              <a:headEnd/>
              <a:tailEnd/>
            </a:ln>
            <a:effectLst/>
            <a:sp3d>
              <a:bevelT w="139700" h="139700"/>
            </a:sp3d>
          </p:spPr>
          <p:txBody>
            <a:bodyPr rot="10800000" wrap="none" anchor="ctr"/>
            <a:lstStyle/>
            <a:p>
              <a:pPr>
                <a:defRPr/>
              </a:pPr>
              <a:endParaRPr lang="en-AU" sz="1600">
                <a:solidFill>
                  <a:srgbClr val="1E5155"/>
                </a:solidFill>
              </a:endParaRPr>
            </a:p>
          </p:txBody>
        </p:sp>
      </p:grpSp>
    </p:spTree>
    <p:extLst>
      <p:ext uri="{BB962C8B-B14F-4D97-AF65-F5344CB8AC3E}">
        <p14:creationId xmlns:p14="http://schemas.microsoft.com/office/powerpoint/2010/main" val="337169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animBg="1"/>
      <p:bldP spid="14"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3678B1-01B2-2544-B046-BAFE55A64B37}"/>
              </a:ext>
            </a:extLst>
          </p:cNvPr>
          <p:cNvSpPr txBox="1">
            <a:spLocks/>
          </p:cNvSpPr>
          <p:nvPr/>
        </p:nvSpPr>
        <p:spPr>
          <a:xfrm>
            <a:off x="5399903" y="288123"/>
            <a:ext cx="6322541" cy="5974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003087"/>
                </a:solidFill>
                <a:latin typeface="Arial" panose="020B0604020202020204" pitchFamily="34" charset="0"/>
                <a:ea typeface="+mj-ea"/>
                <a:cs typeface="Arial" panose="020B0604020202020204" pitchFamily="34" charset="0"/>
              </a:defRPr>
            </a:lvl1pPr>
          </a:lstStyle>
          <a:p>
            <a:r>
              <a:rPr lang="en-US" sz="3200" dirty="0" smtClean="0"/>
              <a:t>High-Value Care Collaborative</a:t>
            </a:r>
            <a:endParaRPr lang="en-US" sz="3200" dirty="0"/>
          </a:p>
        </p:txBody>
      </p:sp>
      <p:sp>
        <p:nvSpPr>
          <p:cNvPr id="5" name="Content Placeholder 2">
            <a:extLst>
              <a:ext uri="{FF2B5EF4-FFF2-40B4-BE49-F238E27FC236}">
                <a16:creationId xmlns:a16="http://schemas.microsoft.com/office/drawing/2014/main" id="{30509B9D-CCB4-2F42-8861-C177CC2249E0}"/>
              </a:ext>
            </a:extLst>
          </p:cNvPr>
          <p:cNvSpPr txBox="1">
            <a:spLocks/>
          </p:cNvSpPr>
          <p:nvPr/>
        </p:nvSpPr>
        <p:spPr>
          <a:xfrm>
            <a:off x="5770606" y="990364"/>
            <a:ext cx="620309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00"/>
              </a:lnSpc>
            </a:pPr>
            <a:r>
              <a:rPr lang="en-US" dirty="0" smtClean="0"/>
              <a:t>Website of resources </a:t>
            </a:r>
            <a:r>
              <a:rPr lang="en-US" dirty="0">
                <a:hlinkClick r:id="rId3"/>
              </a:rPr>
              <a:t>https://</a:t>
            </a:r>
            <a:r>
              <a:rPr lang="en-US" dirty="0" smtClean="0">
                <a:hlinkClick r:id="rId3"/>
              </a:rPr>
              <a:t>www.aha.org/high-value-care-resources</a:t>
            </a:r>
            <a:r>
              <a:rPr lang="en-US" dirty="0" smtClean="0"/>
              <a:t> </a:t>
            </a:r>
            <a:endParaRPr lang="en-US" dirty="0"/>
          </a:p>
          <a:p>
            <a:pPr>
              <a:lnSpc>
                <a:spcPts val="3600"/>
              </a:lnSpc>
            </a:pPr>
            <a:r>
              <a:rPr lang="en-US" dirty="0" smtClean="0"/>
              <a:t>How it works</a:t>
            </a:r>
            <a:endParaRPr lang="en-US" dirty="0"/>
          </a:p>
          <a:p>
            <a:pPr marL="285750" indent="-285750">
              <a:lnSpc>
                <a:spcPts val="3600"/>
              </a:lnSpc>
              <a:buFont typeface="Arial" panose="020B0604020202020204" pitchFamily="34" charset="0"/>
              <a:buChar char="•"/>
            </a:pPr>
            <a:r>
              <a:rPr lang="en-US" dirty="0" smtClean="0"/>
              <a:t>Webinar schedule </a:t>
            </a:r>
            <a:r>
              <a:rPr lang="en-US" dirty="0" smtClean="0">
                <a:hlinkClick r:id="rId4"/>
              </a:rPr>
              <a:t>https</a:t>
            </a:r>
            <a:r>
              <a:rPr lang="en-US" dirty="0">
                <a:hlinkClick r:id="rId4"/>
              </a:rPr>
              <a:t>://www.aha.org/high-value-care-webinars</a:t>
            </a:r>
            <a:endParaRPr lang="en-US" dirty="0"/>
          </a:p>
          <a:p>
            <a:pPr marL="285750" indent="-285750">
              <a:lnSpc>
                <a:spcPts val="3600"/>
              </a:lnSpc>
              <a:buFont typeface="Arial" panose="020B0604020202020204" pitchFamily="34" charset="0"/>
              <a:buChar char="•"/>
            </a:pPr>
            <a:r>
              <a:rPr lang="en-US" dirty="0"/>
              <a:t>Team support</a:t>
            </a:r>
          </a:p>
          <a:p>
            <a:pPr marL="285750" indent="-285750">
              <a:lnSpc>
                <a:spcPts val="3600"/>
              </a:lnSpc>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A6261743-2BDE-6B46-8579-E4FF603914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268" y="0"/>
            <a:ext cx="4626375" cy="4288575"/>
          </a:xfrm>
          <a:prstGeom prst="rect">
            <a:avLst/>
          </a:prstGeom>
          <a:ln>
            <a:solidFill>
              <a:schemeClr val="bg2">
                <a:lumMod val="90000"/>
              </a:schemeClr>
            </a:solidFill>
          </a:ln>
        </p:spPr>
      </p:pic>
      <p:pic>
        <p:nvPicPr>
          <p:cNvPr id="1026" name="Picture 2" descr="Appropriate Use of Medical Resources Compendi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115" y="3818401"/>
            <a:ext cx="2044650" cy="263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Antimicrobial Stewardship Toolk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4997" y="3937050"/>
            <a:ext cx="1857375" cy="24003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Blood Management Toolki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6604" y="4130090"/>
            <a:ext cx="1828077" cy="23657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698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12181242" cy="5615492"/>
          </a:xfrm>
          <a:prstGeom prst="rect">
            <a:avLst/>
          </a:prstGeom>
        </p:spPr>
      </p:pic>
      <p:sp>
        <p:nvSpPr>
          <p:cNvPr id="3" name="TextBox 2"/>
          <p:cNvSpPr txBox="1"/>
          <p:nvPr/>
        </p:nvSpPr>
        <p:spPr>
          <a:xfrm>
            <a:off x="2274977" y="5902188"/>
            <a:ext cx="7631289" cy="584775"/>
          </a:xfrm>
          <a:prstGeom prst="rect">
            <a:avLst/>
          </a:prstGeom>
          <a:noFill/>
        </p:spPr>
        <p:txBody>
          <a:bodyPr wrap="square" rtlCol="0">
            <a:spAutoFit/>
          </a:bodyPr>
          <a:lstStyle/>
          <a:p>
            <a:pPr algn="ctr"/>
            <a:r>
              <a:rPr lang="en-US" sz="3200" b="1" dirty="0" smtClean="0">
                <a:solidFill>
                  <a:srgbClr val="1E5155"/>
                </a:solidFill>
                <a:latin typeface="Arial" panose="020B0604020202020204" pitchFamily="34" charset="0"/>
              </a:rPr>
              <a:t>www.highvaluecareculturesurvey.com</a:t>
            </a:r>
            <a:endParaRPr lang="en-US" sz="3200" b="1" dirty="0">
              <a:solidFill>
                <a:srgbClr val="1E5155"/>
              </a:solidFill>
            </a:endParaRPr>
          </a:p>
        </p:txBody>
      </p:sp>
      <p:pic>
        <p:nvPicPr>
          <p:cNvPr id="5" name="Picture 2" descr="Image result for costs of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1201" y="6194575"/>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126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65689" y="277303"/>
            <a:ext cx="5623560" cy="646331"/>
          </a:xfrm>
          <a:prstGeom prst="rect">
            <a:avLst/>
          </a:prstGeom>
          <a:noFill/>
        </p:spPr>
        <p:txBody>
          <a:bodyPr wrap="square" rtlCol="0">
            <a:spAutoFit/>
          </a:bodyPr>
          <a:lstStyle/>
          <a:p>
            <a:pPr algn="ctr" defTabSz="457200"/>
            <a:r>
              <a:rPr lang="en-US" sz="3600" b="1" dirty="0" smtClean="0">
                <a:solidFill>
                  <a:srgbClr val="FFFFFF"/>
                </a:solidFill>
                <a:latin typeface="Calibri"/>
                <a:cs typeface="Calibri"/>
              </a:rPr>
              <a:t>Culture Survey Findings</a:t>
            </a:r>
            <a:endParaRPr lang="en-US" sz="3600" b="1" dirty="0">
              <a:solidFill>
                <a:srgbClr val="FFFFFF"/>
              </a:solidFill>
              <a:latin typeface="Calibri"/>
              <a:cs typeface="Calibri"/>
            </a:endParaRPr>
          </a:p>
        </p:txBody>
      </p:sp>
      <p:sp>
        <p:nvSpPr>
          <p:cNvPr id="6" name="TextBox 5"/>
          <p:cNvSpPr txBox="1"/>
          <p:nvPr/>
        </p:nvSpPr>
        <p:spPr>
          <a:xfrm>
            <a:off x="-1905000" y="4053840"/>
            <a:ext cx="280846" cy="369332"/>
          </a:xfrm>
          <a:prstGeom prst="rect">
            <a:avLst/>
          </a:prstGeom>
          <a:noFill/>
        </p:spPr>
        <p:txBody>
          <a:bodyPr wrap="none" rtlCol="0">
            <a:spAutoFit/>
          </a:bodyPr>
          <a:lstStyle/>
          <a:p>
            <a:r>
              <a:rPr lang="en-US" dirty="0" smtClean="0">
                <a:solidFill>
                  <a:srgbClr val="000000"/>
                </a:solidFill>
              </a:rPr>
              <a:t>“</a:t>
            </a:r>
            <a:endParaRPr lang="en-US" dirty="0">
              <a:solidFill>
                <a:srgbClr val="000000"/>
              </a:solidFill>
            </a:endParaRPr>
          </a:p>
        </p:txBody>
      </p:sp>
      <p:pic>
        <p:nvPicPr>
          <p:cNvPr id="2" name="Picture 1"/>
          <p:cNvPicPr>
            <a:picLocks noChangeAspect="1"/>
          </p:cNvPicPr>
          <p:nvPr/>
        </p:nvPicPr>
        <p:blipFill>
          <a:blip r:embed="rId3"/>
          <a:stretch>
            <a:fillRect/>
          </a:stretch>
        </p:blipFill>
        <p:spPr>
          <a:xfrm>
            <a:off x="559432" y="2076182"/>
            <a:ext cx="6808777" cy="4695678"/>
          </a:xfrm>
          <a:prstGeom prst="rect">
            <a:avLst/>
          </a:prstGeom>
        </p:spPr>
      </p:pic>
      <p:sp>
        <p:nvSpPr>
          <p:cNvPr id="10" name="Text Box 11446"/>
          <p:cNvSpPr txBox="1">
            <a:spLocks noChangeArrowheads="1"/>
          </p:cNvSpPr>
          <p:nvPr/>
        </p:nvSpPr>
        <p:spPr bwMode="auto">
          <a:xfrm>
            <a:off x="7519889" y="2134571"/>
            <a:ext cx="4478593"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spcAft>
                <a:spcPts val="1200"/>
              </a:spcAft>
            </a:pPr>
            <a:r>
              <a:rPr lang="en-US" altLang="en-US" sz="2200" dirty="0">
                <a:solidFill>
                  <a:srgbClr val="000000"/>
                </a:solidFill>
                <a:latin typeface="Arial" panose="020B0604020202020204" pitchFamily="34" charset="0"/>
              </a:rPr>
              <a:t>Scores differed consistently across the two pilot centers. (Center B </a:t>
            </a:r>
            <a:r>
              <a:rPr lang="en-US" altLang="en-US" sz="2200" dirty="0" smtClean="0">
                <a:solidFill>
                  <a:srgbClr val="000000"/>
                </a:solidFill>
                <a:latin typeface="Arial" panose="020B0604020202020204" pitchFamily="34" charset="0"/>
              </a:rPr>
              <a:t>had </a:t>
            </a:r>
            <a:r>
              <a:rPr lang="en-US" altLang="en-US" sz="2200" dirty="0">
                <a:solidFill>
                  <a:srgbClr val="000000"/>
                </a:solidFill>
                <a:latin typeface="Arial" panose="020B0604020202020204" pitchFamily="34" charset="0"/>
              </a:rPr>
              <a:t>higher HVCCS scores overall and in 3 of 4 domains tested).</a:t>
            </a:r>
          </a:p>
          <a:p>
            <a:pPr algn="ctr">
              <a:spcAft>
                <a:spcPts val="1200"/>
              </a:spcAft>
            </a:pPr>
            <a:r>
              <a:rPr lang="en-US" altLang="en-US" sz="2200" dirty="0">
                <a:solidFill>
                  <a:srgbClr val="000000"/>
                </a:solidFill>
                <a:latin typeface="Arial" panose="020B0604020202020204" pitchFamily="34" charset="0"/>
              </a:rPr>
              <a:t>HVCCS positively correlated with institution’s CMS Value-Based Purchasing scores.</a:t>
            </a:r>
          </a:p>
        </p:txBody>
      </p:sp>
      <p:sp>
        <p:nvSpPr>
          <p:cNvPr id="15" name="TextBox 14"/>
          <p:cNvSpPr txBox="1"/>
          <p:nvPr/>
        </p:nvSpPr>
        <p:spPr>
          <a:xfrm>
            <a:off x="905762" y="1386632"/>
            <a:ext cx="6136515" cy="646331"/>
          </a:xfrm>
          <a:prstGeom prst="rect">
            <a:avLst/>
          </a:prstGeom>
          <a:noFill/>
        </p:spPr>
        <p:txBody>
          <a:bodyPr wrap="square" rtlCol="0">
            <a:spAutoFit/>
          </a:bodyPr>
          <a:lstStyle/>
          <a:p>
            <a:pPr algn="ctr"/>
            <a:r>
              <a:rPr lang="en-US" b="1" dirty="0">
                <a:solidFill>
                  <a:srgbClr val="000000"/>
                </a:solidFill>
              </a:rPr>
              <a:t>High-Value Care Culture Survey </a:t>
            </a:r>
            <a:endParaRPr lang="en-US" b="1" dirty="0" smtClean="0">
              <a:solidFill>
                <a:srgbClr val="000000"/>
              </a:solidFill>
            </a:endParaRPr>
          </a:p>
          <a:p>
            <a:pPr algn="ctr"/>
            <a:r>
              <a:rPr lang="en-US" dirty="0" smtClean="0">
                <a:solidFill>
                  <a:srgbClr val="000000"/>
                </a:solidFill>
              </a:rPr>
              <a:t>(</a:t>
            </a:r>
            <a:r>
              <a:rPr lang="en-US" dirty="0">
                <a:solidFill>
                  <a:srgbClr val="000000"/>
                </a:solidFill>
              </a:rPr>
              <a:t>HVCCS™, www.highvaluecareculturesurvey.com</a:t>
            </a:r>
            <a:r>
              <a:rPr lang="en-US" dirty="0" smtClean="0">
                <a:solidFill>
                  <a:srgbClr val="000000"/>
                </a:solidFill>
              </a:rPr>
              <a:t>)</a:t>
            </a:r>
            <a:endParaRPr lang="en-US" dirty="0">
              <a:solidFill>
                <a:srgbClr val="000000"/>
              </a:solidFill>
            </a:endParaRPr>
          </a:p>
        </p:txBody>
      </p:sp>
      <p:sp>
        <p:nvSpPr>
          <p:cNvPr id="16" name="TextBox 15"/>
          <p:cNvSpPr txBox="1"/>
          <p:nvPr/>
        </p:nvSpPr>
        <p:spPr>
          <a:xfrm>
            <a:off x="7519888" y="6241774"/>
            <a:ext cx="4334515" cy="584775"/>
          </a:xfrm>
          <a:prstGeom prst="rect">
            <a:avLst/>
          </a:prstGeom>
          <a:noFill/>
        </p:spPr>
        <p:txBody>
          <a:bodyPr wrap="square" rtlCol="0">
            <a:spAutoFit/>
          </a:bodyPr>
          <a:lstStyle/>
          <a:p>
            <a:r>
              <a:rPr lang="en-US" sz="1600" dirty="0" smtClean="0">
                <a:solidFill>
                  <a:srgbClr val="000000"/>
                </a:solidFill>
              </a:rPr>
              <a:t>(Gupta R, </a:t>
            </a:r>
            <a:r>
              <a:rPr lang="en-US" sz="1600" dirty="0" err="1" smtClean="0">
                <a:solidFill>
                  <a:srgbClr val="000000"/>
                </a:solidFill>
              </a:rPr>
              <a:t>Moriates</a:t>
            </a:r>
            <a:r>
              <a:rPr lang="en-US" sz="1600" dirty="0" smtClean="0">
                <a:solidFill>
                  <a:srgbClr val="000000"/>
                </a:solidFill>
              </a:rPr>
              <a:t> C, Harrison JD, et al. BMJ </a:t>
            </a:r>
            <a:r>
              <a:rPr lang="en-US" sz="1600" dirty="0" err="1" smtClean="0">
                <a:solidFill>
                  <a:srgbClr val="000000"/>
                </a:solidFill>
              </a:rPr>
              <a:t>Qual</a:t>
            </a:r>
            <a:r>
              <a:rPr lang="en-US" sz="1600" dirty="0" smtClean="0">
                <a:solidFill>
                  <a:srgbClr val="000000"/>
                </a:solidFill>
              </a:rPr>
              <a:t> &amp; </a:t>
            </a:r>
            <a:r>
              <a:rPr lang="en-US" sz="1600" dirty="0" err="1" smtClean="0">
                <a:solidFill>
                  <a:srgbClr val="000000"/>
                </a:solidFill>
              </a:rPr>
              <a:t>Saf</a:t>
            </a:r>
            <a:r>
              <a:rPr lang="en-US" sz="1600" dirty="0" smtClean="0">
                <a:solidFill>
                  <a:srgbClr val="000000"/>
                </a:solidFill>
              </a:rPr>
              <a:t>. 2016)</a:t>
            </a:r>
            <a:endParaRPr lang="en-US" sz="1600" dirty="0">
              <a:solidFill>
                <a:srgbClr val="000000"/>
              </a:solidFill>
            </a:endParaRPr>
          </a:p>
        </p:txBody>
      </p:sp>
    </p:spTree>
    <p:extLst>
      <p:ext uri="{BB962C8B-B14F-4D97-AF65-F5344CB8AC3E}">
        <p14:creationId xmlns:p14="http://schemas.microsoft.com/office/powerpoint/2010/main" val="125732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8280" y="165844"/>
            <a:ext cx="9555480" cy="646331"/>
          </a:xfrm>
          <a:prstGeom prst="rect">
            <a:avLst/>
          </a:prstGeom>
          <a:noFill/>
        </p:spPr>
        <p:txBody>
          <a:bodyPr wrap="square" rtlCol="0">
            <a:spAutoFit/>
          </a:bodyPr>
          <a:lstStyle/>
          <a:p>
            <a:pPr algn="ctr" defTabSz="457200"/>
            <a:r>
              <a:rPr lang="en-US" sz="3600" b="1" dirty="0" smtClean="0">
                <a:solidFill>
                  <a:srgbClr val="FFFFFF"/>
                </a:solidFill>
                <a:latin typeface="Calibri"/>
                <a:cs typeface="Calibri"/>
              </a:rPr>
              <a:t>Culture Survey Conclusions and Next Steps</a:t>
            </a:r>
            <a:endParaRPr lang="en-US" sz="3600" b="1" dirty="0">
              <a:solidFill>
                <a:srgbClr val="FFFFFF"/>
              </a:solidFill>
              <a:latin typeface="Calibri"/>
              <a:cs typeface="Calibri"/>
            </a:endParaRPr>
          </a:p>
        </p:txBody>
      </p:sp>
      <p:sp>
        <p:nvSpPr>
          <p:cNvPr id="6" name="TextBox 5"/>
          <p:cNvSpPr txBox="1"/>
          <p:nvPr/>
        </p:nvSpPr>
        <p:spPr>
          <a:xfrm>
            <a:off x="-1905000" y="4053840"/>
            <a:ext cx="280846" cy="369332"/>
          </a:xfrm>
          <a:prstGeom prst="rect">
            <a:avLst/>
          </a:prstGeom>
          <a:noFill/>
        </p:spPr>
        <p:txBody>
          <a:bodyPr wrap="none" rtlCol="0">
            <a:spAutoFit/>
          </a:bodyPr>
          <a:lstStyle/>
          <a:p>
            <a:r>
              <a:rPr lang="en-US" dirty="0" smtClean="0">
                <a:solidFill>
                  <a:srgbClr val="000000"/>
                </a:solidFill>
              </a:rPr>
              <a:t>“</a:t>
            </a:r>
            <a:endParaRPr lang="en-US" dirty="0">
              <a:solidFill>
                <a:srgbClr val="000000"/>
              </a:solidFill>
            </a:endParaRPr>
          </a:p>
        </p:txBody>
      </p:sp>
      <p:sp>
        <p:nvSpPr>
          <p:cNvPr id="4" name="Rectangle 3"/>
          <p:cNvSpPr/>
          <p:nvPr/>
        </p:nvSpPr>
        <p:spPr>
          <a:xfrm>
            <a:off x="320040" y="3031285"/>
            <a:ext cx="11765280" cy="1215717"/>
          </a:xfrm>
          <a:prstGeom prst="rect">
            <a:avLst/>
          </a:prstGeom>
        </p:spPr>
        <p:txBody>
          <a:bodyPr wrap="square">
            <a:spAutoFit/>
          </a:bodyPr>
          <a:lstStyle/>
          <a:p>
            <a:pPr>
              <a:spcAft>
                <a:spcPts val="600"/>
              </a:spcAft>
            </a:pPr>
            <a:r>
              <a:rPr lang="en-US" sz="2400" b="1" dirty="0" smtClean="0">
                <a:solidFill>
                  <a:srgbClr val="000000"/>
                </a:solidFill>
              </a:rPr>
              <a:t>12 Site Follow-up Study:</a:t>
            </a:r>
          </a:p>
          <a:p>
            <a:pPr marL="342900" indent="-342900">
              <a:spcAft>
                <a:spcPts val="600"/>
              </a:spcAft>
              <a:buFont typeface="Arial" panose="020B0604020202020204" pitchFamily="34" charset="0"/>
              <a:buChar char="•"/>
            </a:pPr>
            <a:r>
              <a:rPr lang="en-US" sz="2200" dirty="0" smtClean="0">
                <a:solidFill>
                  <a:srgbClr val="000000"/>
                </a:solidFill>
              </a:rPr>
              <a:t>Medicine residents and hospitalists completed </a:t>
            </a:r>
            <a:r>
              <a:rPr lang="en-US" sz="2200" dirty="0">
                <a:solidFill>
                  <a:srgbClr val="000000"/>
                </a:solidFill>
              </a:rPr>
              <a:t>the </a:t>
            </a:r>
            <a:r>
              <a:rPr lang="en-US" sz="2200" dirty="0" smtClean="0">
                <a:solidFill>
                  <a:srgbClr val="000000"/>
                </a:solidFill>
              </a:rPr>
              <a:t>HVCCS across 4 university, 4 community, 4 county centers. HVCCS and Value-based Purchasing scores correlated.</a:t>
            </a:r>
            <a:endParaRPr lang="en-US" sz="2200" dirty="0">
              <a:solidFill>
                <a:srgbClr val="000000"/>
              </a:solidFill>
            </a:endParaRPr>
          </a:p>
        </p:txBody>
      </p:sp>
      <p:sp>
        <p:nvSpPr>
          <p:cNvPr id="10" name="Text Box 11446"/>
          <p:cNvSpPr txBox="1">
            <a:spLocks noChangeArrowheads="1"/>
          </p:cNvSpPr>
          <p:nvPr/>
        </p:nvSpPr>
        <p:spPr bwMode="auto">
          <a:xfrm>
            <a:off x="320040" y="1356597"/>
            <a:ext cx="113080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Aft>
                <a:spcPts val="600"/>
              </a:spcAft>
            </a:pPr>
            <a:r>
              <a:rPr lang="en-US" altLang="en-US" b="1" dirty="0" smtClean="0">
                <a:solidFill>
                  <a:srgbClr val="000000"/>
                </a:solidFill>
                <a:latin typeface="Arial" panose="020B0604020202020204" pitchFamily="34" charset="0"/>
              </a:rPr>
              <a:t>Conclusions:</a:t>
            </a:r>
          </a:p>
          <a:p>
            <a:pPr marL="342900" indent="-342900">
              <a:spcAft>
                <a:spcPts val="600"/>
              </a:spcAft>
              <a:buFont typeface="Arial" panose="020B0604020202020204" pitchFamily="34" charset="0"/>
              <a:buChar char="•"/>
            </a:pPr>
            <a:r>
              <a:rPr lang="en-US" altLang="en-US" sz="2200" dirty="0" smtClean="0">
                <a:solidFill>
                  <a:srgbClr val="000000"/>
                </a:solidFill>
                <a:latin typeface="Arial" panose="020B0604020202020204" pitchFamily="34" charset="0"/>
              </a:rPr>
              <a:t>Health system leaders and program directors can use this survey to identify target areas for improvements and monitor the effects of high value care initiatives. </a:t>
            </a:r>
          </a:p>
          <a:p>
            <a:pPr marL="342900" indent="-342900">
              <a:spcAft>
                <a:spcPts val="1200"/>
              </a:spcAft>
              <a:buFont typeface="Arial" panose="020B0604020202020204" pitchFamily="34" charset="0"/>
              <a:buChar char="•"/>
            </a:pPr>
            <a:r>
              <a:rPr lang="en-US" altLang="en-US" sz="2200" dirty="0" smtClean="0">
                <a:solidFill>
                  <a:srgbClr val="000000"/>
                </a:solidFill>
                <a:latin typeface="Arial" panose="020B0604020202020204" pitchFamily="34" charset="0"/>
              </a:rPr>
              <a:t>Provides </a:t>
            </a:r>
            <a:r>
              <a:rPr lang="en-US" altLang="en-US" sz="2200" dirty="0">
                <a:solidFill>
                  <a:srgbClr val="000000"/>
                </a:solidFill>
                <a:latin typeface="Arial" panose="020B0604020202020204" pitchFamily="34" charset="0"/>
              </a:rPr>
              <a:t>initial support for reliability and validity of the HVCCS</a:t>
            </a:r>
            <a:r>
              <a:rPr lang="en-US" altLang="en-US" sz="2200" dirty="0" smtClean="0">
                <a:solidFill>
                  <a:srgbClr val="000000"/>
                </a:solidFill>
                <a:latin typeface="Arial" panose="020B0604020202020204" pitchFamily="34" charset="0"/>
              </a:rPr>
              <a:t>.</a:t>
            </a:r>
            <a:endParaRPr lang="en-US" altLang="en-US" sz="2200" dirty="0">
              <a:solidFill>
                <a:srgbClr val="000000"/>
              </a:solidFill>
              <a:latin typeface="Arial" panose="020B0604020202020204" pitchFamily="34" charset="0"/>
            </a:endParaRPr>
          </a:p>
        </p:txBody>
      </p:sp>
      <p:graphicFrame>
        <p:nvGraphicFramePr>
          <p:cNvPr id="12" name="Table 11"/>
          <p:cNvGraphicFramePr>
            <a:graphicFrameLocks noGrp="1"/>
          </p:cNvGraphicFramePr>
          <p:nvPr>
            <p:extLst/>
          </p:nvPr>
        </p:nvGraphicFramePr>
        <p:xfrm>
          <a:off x="1788160" y="4339664"/>
          <a:ext cx="8829039" cy="1402080"/>
        </p:xfrm>
        <a:graphic>
          <a:graphicData uri="http://schemas.openxmlformats.org/drawingml/2006/table">
            <a:tbl>
              <a:tblPr firstRow="1" bandRow="1">
                <a:tableStyleId>{5C22544A-7EE6-4342-B048-85BDC9FD1C3A}</a:tableStyleId>
              </a:tblPr>
              <a:tblGrid>
                <a:gridCol w="3526098">
                  <a:extLst>
                    <a:ext uri="{9D8B030D-6E8A-4147-A177-3AD203B41FA5}">
                      <a16:colId xmlns:a16="http://schemas.microsoft.com/office/drawing/2014/main" val="1451627774"/>
                    </a:ext>
                  </a:extLst>
                </a:gridCol>
                <a:gridCol w="2359928">
                  <a:extLst>
                    <a:ext uri="{9D8B030D-6E8A-4147-A177-3AD203B41FA5}">
                      <a16:colId xmlns:a16="http://schemas.microsoft.com/office/drawing/2014/main" val="525181485"/>
                    </a:ext>
                  </a:extLst>
                </a:gridCol>
                <a:gridCol w="2943013">
                  <a:extLst>
                    <a:ext uri="{9D8B030D-6E8A-4147-A177-3AD203B41FA5}">
                      <a16:colId xmlns:a16="http://schemas.microsoft.com/office/drawing/2014/main" val="322174739"/>
                    </a:ext>
                  </a:extLst>
                </a:gridCol>
              </a:tblGrid>
              <a:tr h="370840">
                <a:tc>
                  <a:txBody>
                    <a:bodyPr/>
                    <a:lstStyle/>
                    <a:p>
                      <a:pPr algn="ctr"/>
                      <a:r>
                        <a:rPr lang="en-US" sz="2000" dirty="0" smtClean="0"/>
                        <a:t>Medical Center Type</a:t>
                      </a:r>
                      <a:endParaRPr lang="en-US" sz="2000" dirty="0"/>
                    </a:p>
                  </a:txBody>
                  <a:tcPr>
                    <a:solidFill>
                      <a:srgbClr val="0066FF"/>
                    </a:solidFill>
                  </a:tcPr>
                </a:tc>
                <a:tc>
                  <a:txBody>
                    <a:bodyPr/>
                    <a:lstStyle/>
                    <a:p>
                      <a:pPr algn="ctr"/>
                      <a:r>
                        <a:rPr lang="en-US" sz="2000" dirty="0" smtClean="0"/>
                        <a:t>Spearman Rank Correlation (r)</a:t>
                      </a:r>
                      <a:endParaRPr lang="en-US" sz="2000" dirty="0"/>
                    </a:p>
                  </a:txBody>
                  <a:tcPr>
                    <a:solidFill>
                      <a:srgbClr val="0066FF"/>
                    </a:solidFill>
                  </a:tcPr>
                </a:tc>
                <a:tc>
                  <a:txBody>
                    <a:bodyPr/>
                    <a:lstStyle/>
                    <a:p>
                      <a:pPr algn="ctr"/>
                      <a:r>
                        <a:rPr lang="en-US" sz="2000" dirty="0" smtClean="0"/>
                        <a:t>P-value</a:t>
                      </a:r>
                      <a:endParaRPr lang="en-US" sz="2000" dirty="0"/>
                    </a:p>
                  </a:txBody>
                  <a:tcPr>
                    <a:solidFill>
                      <a:srgbClr val="0066FF"/>
                    </a:solidFill>
                  </a:tcPr>
                </a:tc>
                <a:extLst>
                  <a:ext uri="{0D108BD9-81ED-4DB2-BD59-A6C34878D82A}">
                    <a16:rowId xmlns:a16="http://schemas.microsoft.com/office/drawing/2014/main" val="992959625"/>
                  </a:ext>
                </a:extLst>
              </a:tr>
              <a:tr h="370840">
                <a:tc>
                  <a:txBody>
                    <a:bodyPr/>
                    <a:lstStyle/>
                    <a:p>
                      <a:pPr algn="ctr"/>
                      <a:r>
                        <a:rPr lang="en-US" sz="2000" dirty="0" smtClean="0"/>
                        <a:t>Community and University</a:t>
                      </a:r>
                    </a:p>
                    <a:p>
                      <a:pPr algn="ctr"/>
                      <a:r>
                        <a:rPr lang="en-US" sz="2000" dirty="0" smtClean="0"/>
                        <a:t>Medical Centers</a:t>
                      </a:r>
                      <a:endParaRPr lang="en-US" sz="2000" dirty="0"/>
                    </a:p>
                  </a:txBody>
                  <a:tcPr/>
                </a:tc>
                <a:tc>
                  <a:txBody>
                    <a:bodyPr/>
                    <a:lstStyle/>
                    <a:p>
                      <a:pPr algn="ctr"/>
                      <a:r>
                        <a:rPr lang="en-US" sz="2000" dirty="0" smtClean="0"/>
                        <a:t>0.71</a:t>
                      </a:r>
                      <a:endParaRPr lang="en-US" sz="2000" dirty="0"/>
                    </a:p>
                  </a:txBody>
                  <a:tcPr/>
                </a:tc>
                <a:tc>
                  <a:txBody>
                    <a:bodyPr/>
                    <a:lstStyle/>
                    <a:p>
                      <a:pPr algn="ctr"/>
                      <a:r>
                        <a:rPr lang="en-US" sz="2000" dirty="0" smtClean="0"/>
                        <a:t>0.047</a:t>
                      </a:r>
                      <a:endParaRPr lang="en-US" sz="2000" dirty="0"/>
                    </a:p>
                  </a:txBody>
                  <a:tcPr/>
                </a:tc>
                <a:extLst>
                  <a:ext uri="{0D108BD9-81ED-4DB2-BD59-A6C34878D82A}">
                    <a16:rowId xmlns:a16="http://schemas.microsoft.com/office/drawing/2014/main" val="2894549820"/>
                  </a:ext>
                </a:extLst>
              </a:tr>
            </a:tbl>
          </a:graphicData>
        </a:graphic>
      </p:graphicFrame>
      <p:sp>
        <p:nvSpPr>
          <p:cNvPr id="7" name="Rectangle 2" descr="Sphere"/>
          <p:cNvSpPr txBox="1">
            <a:spLocks noChangeArrowheads="1"/>
          </p:cNvSpPr>
          <p:nvPr/>
        </p:nvSpPr>
        <p:spPr>
          <a:xfrm>
            <a:off x="215154" y="5687957"/>
            <a:ext cx="11758107" cy="58416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0000"/>
                </a:solidFill>
                <a:latin typeface="Arial" charset="0"/>
                <a:cs typeface="ＭＳ Ｐゴシック" charset="0"/>
              </a:rPr>
              <a:t>Value-based purchasing scores do not adjust for patient sociodemographic factors. </a:t>
            </a:r>
            <a:r>
              <a:rPr lang="en-US" sz="1400" dirty="0">
                <a:solidFill>
                  <a:srgbClr val="000000"/>
                </a:solidFill>
                <a:latin typeface="Arial" charset="0"/>
                <a:cs typeface="ＭＳ Ｐゴシック" charset="0"/>
              </a:rPr>
              <a:t>F</a:t>
            </a:r>
            <a:r>
              <a:rPr lang="en-US" sz="1400" dirty="0" smtClean="0">
                <a:solidFill>
                  <a:srgbClr val="000000"/>
                </a:solidFill>
                <a:latin typeface="Arial" charset="0"/>
                <a:cs typeface="ＭＳ Ｐゴシック" charset="0"/>
              </a:rPr>
              <a:t>urther evaluation is needed among county medical centers.</a:t>
            </a:r>
            <a:endParaRPr lang="en-US" sz="1400" dirty="0">
              <a:solidFill>
                <a:srgbClr val="000000"/>
              </a:solidFill>
              <a:latin typeface="Arial" charset="0"/>
              <a:cs typeface="ＭＳ Ｐゴシック" charset="0"/>
            </a:endParaRPr>
          </a:p>
        </p:txBody>
      </p:sp>
      <p:sp>
        <p:nvSpPr>
          <p:cNvPr id="8" name="Rectangle 2" descr="Sphere"/>
          <p:cNvSpPr txBox="1">
            <a:spLocks noChangeArrowheads="1"/>
          </p:cNvSpPr>
          <p:nvPr/>
        </p:nvSpPr>
        <p:spPr>
          <a:xfrm>
            <a:off x="2409713" y="6196406"/>
            <a:ext cx="9563547" cy="65989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400" dirty="0" smtClean="0">
                <a:solidFill>
                  <a:srgbClr val="000000"/>
                </a:solidFill>
                <a:latin typeface="Arial" charset="0"/>
                <a:cs typeface="ＭＳ Ｐゴシック" charset="0"/>
              </a:rPr>
              <a:t>(Gupta R. “The </a:t>
            </a:r>
            <a:r>
              <a:rPr lang="en-US" sz="1400" dirty="0">
                <a:solidFill>
                  <a:srgbClr val="000000"/>
                </a:solidFill>
                <a:latin typeface="Arial" charset="0"/>
                <a:cs typeface="ＭＳ Ｐゴシック" charset="0"/>
              </a:rPr>
              <a:t>Association of Hospitalist Productivity </a:t>
            </a:r>
            <a:r>
              <a:rPr lang="en-US" sz="1400" dirty="0" smtClean="0">
                <a:solidFill>
                  <a:srgbClr val="000000"/>
                </a:solidFill>
                <a:latin typeface="Arial" charset="0"/>
                <a:cs typeface="ＭＳ Ｐゴシック" charset="0"/>
              </a:rPr>
              <a:t>Payments and </a:t>
            </a:r>
            <a:r>
              <a:rPr lang="en-US" sz="1400" dirty="0">
                <a:solidFill>
                  <a:srgbClr val="000000"/>
                </a:solidFill>
                <a:latin typeface="Arial" charset="0"/>
                <a:cs typeface="ＭＳ Ｐゴシック" charset="0"/>
              </a:rPr>
              <a:t>High-Value Care </a:t>
            </a:r>
            <a:r>
              <a:rPr lang="en-US" sz="1400" dirty="0" smtClean="0">
                <a:solidFill>
                  <a:srgbClr val="000000"/>
                </a:solidFill>
                <a:latin typeface="Arial" charset="0"/>
                <a:cs typeface="ＭＳ Ｐゴシック" charset="0"/>
              </a:rPr>
              <a:t>Culture.” </a:t>
            </a:r>
            <a:r>
              <a:rPr lang="en-US" sz="1400" dirty="0" err="1" smtClean="0">
                <a:solidFill>
                  <a:srgbClr val="000000"/>
                </a:solidFill>
                <a:latin typeface="Arial" charset="0"/>
                <a:cs typeface="ＭＳ Ｐゴシック" charset="0"/>
              </a:rPr>
              <a:t>Acad</a:t>
            </a:r>
            <a:r>
              <a:rPr lang="en-US" sz="1400" dirty="0" smtClean="0">
                <a:solidFill>
                  <a:srgbClr val="000000"/>
                </a:solidFill>
                <a:latin typeface="Arial" charset="0"/>
                <a:cs typeface="ＭＳ Ｐゴシック" charset="0"/>
              </a:rPr>
              <a:t> Med. 2018.)</a:t>
            </a:r>
          </a:p>
          <a:p>
            <a:pPr algn="r"/>
            <a:r>
              <a:rPr lang="en-US" sz="1400" dirty="0">
                <a:solidFill>
                  <a:srgbClr val="000000"/>
                </a:solidFill>
                <a:latin typeface="Arial" charset="0"/>
                <a:cs typeface="ＭＳ Ｐゴシック" charset="0"/>
              </a:rPr>
              <a:t>(Gupta R. “High-Value Care Culture among the Future Physician </a:t>
            </a:r>
            <a:r>
              <a:rPr lang="en-US" sz="1400" dirty="0" smtClean="0">
                <a:solidFill>
                  <a:srgbClr val="000000"/>
                </a:solidFill>
                <a:latin typeface="Arial" charset="0"/>
                <a:cs typeface="ＭＳ Ｐゴシック" charset="0"/>
              </a:rPr>
              <a:t>Workforce.“ </a:t>
            </a:r>
            <a:r>
              <a:rPr lang="en-US" sz="1400" dirty="0">
                <a:solidFill>
                  <a:srgbClr val="000000"/>
                </a:solidFill>
                <a:latin typeface="Arial" charset="0"/>
                <a:cs typeface="ＭＳ Ｐゴシック" charset="0"/>
              </a:rPr>
              <a:t>2018.)</a:t>
            </a:r>
          </a:p>
        </p:txBody>
      </p:sp>
      <p:pic>
        <p:nvPicPr>
          <p:cNvPr id="9" name="Picture 2" descr="Image result for costs o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30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libri" panose="020F0502020204030204" pitchFamily="34" charset="0"/>
              </a:rPr>
              <a:t>Leadership and Health System Messaging</a:t>
            </a:r>
            <a:endParaRPr lang="en-US" b="1" dirty="0">
              <a:latin typeface="Calibri" panose="020F0502020204030204" pitchFamily="34" charset="0"/>
            </a:endParaRPr>
          </a:p>
        </p:txBody>
      </p:sp>
      <p:sp>
        <p:nvSpPr>
          <p:cNvPr id="3" name="Content Placeholder 2"/>
          <p:cNvSpPr>
            <a:spLocks noGrp="1"/>
          </p:cNvSpPr>
          <p:nvPr>
            <p:ph idx="1"/>
          </p:nvPr>
        </p:nvSpPr>
        <p:spPr/>
        <p:txBody>
          <a:bodyPr/>
          <a:lstStyle/>
          <a:p>
            <a:pPr>
              <a:spcAft>
                <a:spcPts val="2400"/>
              </a:spcAft>
            </a:pPr>
            <a:r>
              <a:rPr lang="en-US" dirty="0">
                <a:solidFill>
                  <a:schemeClr val="tx1"/>
                </a:solidFill>
              </a:rPr>
              <a:t>C</a:t>
            </a:r>
            <a:r>
              <a:rPr lang="en-US" dirty="0" smtClean="0">
                <a:solidFill>
                  <a:schemeClr val="tx1"/>
                </a:solidFill>
              </a:rPr>
              <a:t>onsists </a:t>
            </a:r>
            <a:r>
              <a:rPr lang="en-US" dirty="0">
                <a:solidFill>
                  <a:schemeClr val="tx1"/>
                </a:solidFill>
              </a:rPr>
              <a:t>of </a:t>
            </a:r>
            <a:r>
              <a:rPr lang="en-US" dirty="0" smtClean="0">
                <a:solidFill>
                  <a:schemeClr val="tx1"/>
                </a:solidFill>
              </a:rPr>
              <a:t>17 questions.</a:t>
            </a:r>
          </a:p>
          <a:p>
            <a:pPr>
              <a:spcAft>
                <a:spcPts val="2400"/>
              </a:spcAft>
            </a:pPr>
            <a:r>
              <a:rPr lang="en-US" dirty="0" smtClean="0">
                <a:solidFill>
                  <a:schemeClr val="tx1"/>
                </a:solidFill>
              </a:rPr>
              <a:t>Covers </a:t>
            </a:r>
            <a:r>
              <a:rPr lang="en-US" dirty="0">
                <a:solidFill>
                  <a:schemeClr val="tx1"/>
                </a:solidFill>
              </a:rPr>
              <a:t>engagement with frontline clinicians, leadership visibility and support, high quality communication about quality and safety of care, role modeling, and pride and formal training in value-based care</a:t>
            </a:r>
            <a:r>
              <a:rPr lang="en-US" dirty="0" smtClean="0">
                <a:solidFill>
                  <a:schemeClr val="tx1"/>
                </a:solidFill>
              </a:rPr>
              <a:t>.</a:t>
            </a:r>
          </a:p>
          <a:p>
            <a:pPr>
              <a:spcAft>
                <a:spcPts val="2400"/>
              </a:spcAft>
            </a:pPr>
            <a:r>
              <a:rPr lang="en-US" kern="1200" dirty="0" smtClean="0">
                <a:solidFill>
                  <a:schemeClr val="tx1"/>
                </a:solidFill>
              </a:rPr>
              <a:t>Low </a:t>
            </a:r>
            <a:r>
              <a:rPr lang="en-US" kern="1200" dirty="0">
                <a:solidFill>
                  <a:schemeClr val="tx1"/>
                </a:solidFill>
              </a:rPr>
              <a:t>scores among individual questions in this factor can identify areas for </a:t>
            </a:r>
            <a:r>
              <a:rPr lang="en-US" kern="1200" dirty="0" smtClean="0">
                <a:solidFill>
                  <a:schemeClr val="tx1"/>
                </a:solidFill>
              </a:rPr>
              <a:t>improvement.</a:t>
            </a:r>
          </a:p>
          <a:p>
            <a:pPr>
              <a:spcAft>
                <a:spcPts val="2400"/>
              </a:spcAft>
            </a:pPr>
            <a:r>
              <a:rPr lang="en-US" kern="1200" dirty="0" smtClean="0">
                <a:solidFill>
                  <a:schemeClr val="tx1"/>
                </a:solidFill>
              </a:rPr>
              <a:t>It </a:t>
            </a:r>
            <a:r>
              <a:rPr lang="en-US" kern="1200" dirty="0">
                <a:solidFill>
                  <a:schemeClr val="tx1"/>
                </a:solidFill>
              </a:rPr>
              <a:t>will be important to review the specific questions for which your clinicians report lower scores and </a:t>
            </a:r>
            <a:r>
              <a:rPr lang="en-US" kern="1200" dirty="0" smtClean="0">
                <a:solidFill>
                  <a:schemeClr val="tx1"/>
                </a:solidFill>
              </a:rPr>
              <a:t>identify with your team and coach where there are opportunities to improve.</a:t>
            </a:r>
            <a:endParaRPr lang="en-US" dirty="0"/>
          </a:p>
          <a:p>
            <a:pPr marL="0" indent="0">
              <a:buNone/>
            </a:pP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A3DE0F47-9B55-6B4D-A2EF-3DE1AC3BE920}" type="slidenum">
              <a:rPr lang="en-US" smtClean="0">
                <a:solidFill>
                  <a:srgbClr val="000000"/>
                </a:solidFill>
              </a:rPr>
              <a:pPr/>
              <a:t>43</a:t>
            </a:fld>
            <a:endParaRPr lang="en-US">
              <a:solidFill>
                <a:srgbClr val="000000"/>
              </a:solidFill>
            </a:endParaRPr>
          </a:p>
        </p:txBody>
      </p:sp>
      <p:pic>
        <p:nvPicPr>
          <p:cNvPr id="5" name="Picture 2" descr="Image result for costs o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211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4431" y="184083"/>
            <a:ext cx="11136923" cy="1014380"/>
          </a:xfrm>
          <a:prstGeom prst="rect">
            <a:avLst/>
          </a:prstGeom>
          <a:noFill/>
        </p:spPr>
        <p:txBody>
          <a:bodyPr wrap="square" rtlCol="0">
            <a:spAutoFit/>
          </a:bodyPr>
          <a:lstStyle/>
          <a:p>
            <a:pPr>
              <a:lnSpc>
                <a:spcPct val="107000"/>
              </a:lnSpc>
              <a:spcAft>
                <a:spcPts val="800"/>
              </a:spcAft>
              <a:defRPr/>
            </a:pPr>
            <a:r>
              <a:rPr lang="en-US" sz="2800" dirty="0" smtClean="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Example) </a:t>
            </a:r>
            <a:r>
              <a:rPr lang="en-US" sz="2800" dirty="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Supervisors in my group review my performance based on decisions that lead to delivering quality care at lower </a:t>
            </a:r>
            <a:r>
              <a:rPr lang="en-US" sz="2800" dirty="0" smtClean="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cost…</a:t>
            </a:r>
            <a:endParaRPr lang="en-US" sz="2800" dirty="0">
              <a:solidFill>
                <a:srgbClr val="EBEBEB">
                  <a:lumMod val="10000"/>
                </a:srgbClr>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1" name="Chart 10"/>
          <p:cNvGraphicFramePr/>
          <p:nvPr>
            <p:extLst/>
          </p:nvPr>
        </p:nvGraphicFramePr>
        <p:xfrm>
          <a:off x="456096" y="1455662"/>
          <a:ext cx="8128000" cy="50780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922007" y="1669946"/>
            <a:ext cx="4021638" cy="3785652"/>
          </a:xfrm>
          <a:prstGeom prst="rect">
            <a:avLst/>
          </a:prstGeom>
          <a:noFill/>
        </p:spPr>
        <p:txBody>
          <a:bodyPr wrap="square" rtlCol="0">
            <a:spAutoFit/>
          </a:bodyPr>
          <a:lstStyle/>
          <a:p>
            <a:pPr>
              <a:defRPr/>
            </a:pPr>
            <a:r>
              <a:rPr lang="en-US" sz="2400" dirty="0">
                <a:solidFill>
                  <a:srgbClr val="EBEBEB">
                    <a:lumMod val="10000"/>
                  </a:srgbClr>
                </a:solidFill>
                <a:latin typeface="Arial" panose="020B0604020202020204" pitchFamily="34" charset="0"/>
                <a:cs typeface="Arial" panose="020B0604020202020204" pitchFamily="34" charset="0"/>
              </a:rPr>
              <a:t>More than half of </a:t>
            </a:r>
            <a:r>
              <a:rPr lang="en-US" sz="2400" dirty="0" smtClean="0">
                <a:solidFill>
                  <a:srgbClr val="EBEBEB">
                    <a:lumMod val="10000"/>
                  </a:srgbClr>
                </a:solidFill>
                <a:latin typeface="Arial" panose="020B0604020202020204" pitchFamily="34" charset="0"/>
                <a:cs typeface="Arial" panose="020B0604020202020204" pitchFamily="34" charset="0"/>
              </a:rPr>
              <a:t>clinicians </a:t>
            </a:r>
            <a:r>
              <a:rPr lang="en-US" sz="2400" dirty="0">
                <a:solidFill>
                  <a:srgbClr val="EBEBEB">
                    <a:lumMod val="10000"/>
                  </a:srgbClr>
                </a:solidFill>
                <a:latin typeface="Arial" panose="020B0604020202020204" pitchFamily="34" charset="0"/>
                <a:cs typeface="Arial" panose="020B0604020202020204" pitchFamily="34" charset="0"/>
              </a:rPr>
              <a:t>disagree that supervisors review value performance</a:t>
            </a:r>
            <a:r>
              <a:rPr lang="en-US" sz="2400" dirty="0" smtClean="0">
                <a:solidFill>
                  <a:srgbClr val="EBEBEB">
                    <a:lumMod val="10000"/>
                  </a:srgbClr>
                </a:solidFill>
                <a:latin typeface="Arial" panose="020B0604020202020204" pitchFamily="34" charset="0"/>
                <a:cs typeface="Arial" panose="020B0604020202020204" pitchFamily="34" charset="0"/>
              </a:rPr>
              <a:t>.</a:t>
            </a:r>
          </a:p>
          <a:p>
            <a:pPr>
              <a:defRPr/>
            </a:pPr>
            <a:endParaRPr lang="en-US" sz="2400" dirty="0">
              <a:solidFill>
                <a:srgbClr val="EBEBEB">
                  <a:lumMod val="10000"/>
                </a:srgbClr>
              </a:solidFill>
              <a:latin typeface="Arial" panose="020B0604020202020204" pitchFamily="34" charset="0"/>
              <a:cs typeface="Arial" panose="020B0604020202020204" pitchFamily="34" charset="0"/>
            </a:endParaRPr>
          </a:p>
          <a:p>
            <a:pPr>
              <a:defRPr/>
            </a:pPr>
            <a:r>
              <a:rPr lang="en-US" sz="2400" dirty="0" smtClean="0">
                <a:solidFill>
                  <a:srgbClr val="EBEBEB">
                    <a:lumMod val="10000"/>
                  </a:srgbClr>
                </a:solidFill>
                <a:latin typeface="Arial" panose="020B0604020202020204" pitchFamily="34" charset="0"/>
                <a:cs typeface="Arial" panose="020B0604020202020204" pitchFamily="34" charset="0"/>
              </a:rPr>
              <a:t>Data on value performance could be provided to supervisors, and expectations could be established to incorporate this into routine evaluations.</a:t>
            </a:r>
            <a:endParaRPr lang="en-US" sz="2400" dirty="0">
              <a:solidFill>
                <a:srgbClr val="EBEBEB">
                  <a:lumMod val="10000"/>
                </a:srgbClr>
              </a:solidFill>
              <a:latin typeface="Arial" panose="020B0604020202020204" pitchFamily="34" charset="0"/>
              <a:cs typeface="Arial" panose="020B0604020202020204" pitchFamily="34" charset="0"/>
            </a:endParaRPr>
          </a:p>
        </p:txBody>
      </p:sp>
      <p:sp>
        <p:nvSpPr>
          <p:cNvPr id="2" name="TextBox 1"/>
          <p:cNvSpPr txBox="1"/>
          <p:nvPr/>
        </p:nvSpPr>
        <p:spPr>
          <a:xfrm>
            <a:off x="281208" y="3291839"/>
            <a:ext cx="349776" cy="369332"/>
          </a:xfrm>
          <a:prstGeom prst="rect">
            <a:avLst/>
          </a:prstGeom>
          <a:noFill/>
        </p:spPr>
        <p:txBody>
          <a:bodyPr wrap="none" rtlCol="0">
            <a:spAutoFit/>
          </a:bodyPr>
          <a:lstStyle/>
          <a:p>
            <a:r>
              <a:rPr lang="en-US" dirty="0">
                <a:solidFill>
                  <a:srgbClr val="EBEBEB">
                    <a:lumMod val="10000"/>
                  </a:srgbClr>
                </a:solidFill>
              </a:rPr>
              <a:t>%</a:t>
            </a:r>
          </a:p>
        </p:txBody>
      </p:sp>
      <p:pic>
        <p:nvPicPr>
          <p:cNvPr id="7" name="Picture 2" descr="Image result for costs of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3991" y="6229342"/>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956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4431" y="119539"/>
            <a:ext cx="11136923" cy="1014380"/>
          </a:xfrm>
          <a:prstGeom prst="rect">
            <a:avLst/>
          </a:prstGeom>
          <a:noFill/>
        </p:spPr>
        <p:txBody>
          <a:bodyPr wrap="square" rtlCol="0">
            <a:spAutoFit/>
          </a:bodyPr>
          <a:lstStyle/>
          <a:p>
            <a:pPr>
              <a:lnSpc>
                <a:spcPct val="107000"/>
              </a:lnSpc>
              <a:spcAft>
                <a:spcPts val="800"/>
              </a:spcAft>
            </a:pPr>
            <a:r>
              <a:rPr lang="en-US" sz="2800" dirty="0" smtClean="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Example) My </a:t>
            </a:r>
            <a:r>
              <a:rPr lang="en-US" sz="2800" dirty="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group is actively implementing projects that address costs of </a:t>
            </a:r>
            <a:r>
              <a:rPr lang="en-US" sz="2800" dirty="0" smtClean="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care…</a:t>
            </a:r>
            <a:endParaRPr lang="en-US" sz="2800" dirty="0">
              <a:solidFill>
                <a:srgbClr val="EBEBEB">
                  <a:lumMod val="10000"/>
                </a:srgbClr>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1" name="Chart 10"/>
          <p:cNvGraphicFramePr/>
          <p:nvPr>
            <p:extLst/>
          </p:nvPr>
        </p:nvGraphicFramePr>
        <p:xfrm>
          <a:off x="488369" y="1265750"/>
          <a:ext cx="8128000" cy="50780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184445" y="1257381"/>
            <a:ext cx="3622671" cy="4524315"/>
          </a:xfrm>
          <a:prstGeom prst="rect">
            <a:avLst/>
          </a:prstGeom>
          <a:noFill/>
        </p:spPr>
        <p:txBody>
          <a:bodyPr wrap="square" rtlCol="0">
            <a:spAutoFit/>
          </a:bodyPr>
          <a:lstStyle/>
          <a:p>
            <a:pPr>
              <a:defRPr/>
            </a:pPr>
            <a:r>
              <a:rPr lang="en-US" sz="2400" dirty="0" smtClean="0">
                <a:solidFill>
                  <a:srgbClr val="EBEBEB">
                    <a:lumMod val="10000"/>
                  </a:srgbClr>
                </a:solidFill>
                <a:latin typeface="Arial" panose="020B0604020202020204" pitchFamily="34" charset="0"/>
                <a:cs typeface="Arial" panose="020B0604020202020204" pitchFamily="34" charset="0"/>
              </a:rPr>
              <a:t>Nearly 45% of clinicians disagree that their group is actively implementing projects.</a:t>
            </a:r>
          </a:p>
          <a:p>
            <a:pPr>
              <a:defRPr/>
            </a:pPr>
            <a:endParaRPr lang="en-US" sz="2400" dirty="0">
              <a:solidFill>
                <a:srgbClr val="EBEBEB">
                  <a:lumMod val="10000"/>
                </a:srgbClr>
              </a:solidFill>
              <a:latin typeface="Arial" panose="020B0604020202020204" pitchFamily="34" charset="0"/>
              <a:cs typeface="Arial" panose="020B0604020202020204" pitchFamily="34" charset="0"/>
            </a:endParaRPr>
          </a:p>
          <a:p>
            <a:pPr>
              <a:defRPr/>
            </a:pPr>
            <a:r>
              <a:rPr lang="en-US" sz="2400" dirty="0" smtClean="0">
                <a:solidFill>
                  <a:srgbClr val="EBEBEB">
                    <a:lumMod val="10000"/>
                  </a:srgbClr>
                </a:solidFill>
                <a:latin typeface="Arial" panose="020B0604020202020204" pitchFamily="34" charset="0"/>
                <a:cs typeface="Arial" panose="020B0604020202020204" pitchFamily="34" charset="0"/>
              </a:rPr>
              <a:t>Leadership could develop systems to encourage initiatives including financial or non-financial incentives, competitions, and resource support.</a:t>
            </a:r>
            <a:endParaRPr lang="en-US" sz="2400" dirty="0">
              <a:solidFill>
                <a:srgbClr val="EBEBEB">
                  <a:lumMod val="10000"/>
                </a:srgbClr>
              </a:solidFill>
              <a:latin typeface="Arial" panose="020B0604020202020204" pitchFamily="34" charset="0"/>
              <a:cs typeface="Arial" panose="020B0604020202020204" pitchFamily="34" charset="0"/>
            </a:endParaRPr>
          </a:p>
        </p:txBody>
      </p:sp>
      <p:sp>
        <p:nvSpPr>
          <p:cNvPr id="7" name="TextBox 6"/>
          <p:cNvSpPr txBox="1"/>
          <p:nvPr/>
        </p:nvSpPr>
        <p:spPr>
          <a:xfrm>
            <a:off x="313481" y="3334873"/>
            <a:ext cx="349776" cy="369332"/>
          </a:xfrm>
          <a:prstGeom prst="rect">
            <a:avLst/>
          </a:prstGeom>
          <a:noFill/>
        </p:spPr>
        <p:txBody>
          <a:bodyPr wrap="none" rtlCol="0">
            <a:spAutoFit/>
          </a:bodyPr>
          <a:lstStyle/>
          <a:p>
            <a:r>
              <a:rPr lang="en-US" dirty="0">
                <a:solidFill>
                  <a:srgbClr val="EBEBEB">
                    <a:lumMod val="10000"/>
                  </a:srgbClr>
                </a:solidFill>
              </a:rPr>
              <a:t>%</a:t>
            </a:r>
          </a:p>
        </p:txBody>
      </p:sp>
      <p:pic>
        <p:nvPicPr>
          <p:cNvPr id="8" name="Picture 2" descr="Image result for costs of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3991" y="6250857"/>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809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4431" y="108781"/>
            <a:ext cx="11136923" cy="1014380"/>
          </a:xfrm>
          <a:prstGeom prst="rect">
            <a:avLst/>
          </a:prstGeom>
          <a:noFill/>
        </p:spPr>
        <p:txBody>
          <a:bodyPr wrap="square" rtlCol="0">
            <a:spAutoFit/>
          </a:bodyPr>
          <a:lstStyle/>
          <a:p>
            <a:pPr>
              <a:lnSpc>
                <a:spcPct val="107000"/>
              </a:lnSpc>
              <a:spcAft>
                <a:spcPts val="800"/>
              </a:spcAft>
            </a:pPr>
            <a:r>
              <a:rPr lang="en-US" sz="2800" dirty="0" smtClean="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Example) </a:t>
            </a:r>
            <a:r>
              <a:rPr lang="en-US" sz="2800" dirty="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My group openly discusses ways to deliver quality care at lower cost within my </a:t>
            </a:r>
            <a:r>
              <a:rPr lang="en-US" sz="2800" dirty="0" smtClean="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group…</a:t>
            </a:r>
            <a:endParaRPr lang="en-US" sz="2800" dirty="0">
              <a:solidFill>
                <a:srgbClr val="EBEBEB">
                  <a:lumMod val="10000"/>
                </a:srgbClr>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1" name="Chart 10"/>
          <p:cNvGraphicFramePr/>
          <p:nvPr>
            <p:extLst/>
          </p:nvPr>
        </p:nvGraphicFramePr>
        <p:xfrm>
          <a:off x="451822" y="1337328"/>
          <a:ext cx="8128000" cy="50780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357629" y="1606936"/>
            <a:ext cx="3517751" cy="3785652"/>
          </a:xfrm>
          <a:prstGeom prst="rect">
            <a:avLst/>
          </a:prstGeom>
          <a:noFill/>
        </p:spPr>
        <p:txBody>
          <a:bodyPr wrap="square" rtlCol="0">
            <a:spAutoFit/>
          </a:bodyPr>
          <a:lstStyle/>
          <a:p>
            <a:pPr>
              <a:defRPr/>
            </a:pPr>
            <a:r>
              <a:rPr lang="en-US" sz="2400" dirty="0" smtClean="0">
                <a:solidFill>
                  <a:srgbClr val="EBEBEB">
                    <a:lumMod val="10000"/>
                  </a:srgbClr>
                </a:solidFill>
                <a:latin typeface="Arial" panose="020B0604020202020204" pitchFamily="34" charset="0"/>
                <a:cs typeface="Arial" panose="020B0604020202020204" pitchFamily="34" charset="0"/>
              </a:rPr>
              <a:t>Only 37% of clinicians agree that their groups have open discussions.</a:t>
            </a:r>
          </a:p>
          <a:p>
            <a:pPr>
              <a:defRPr/>
            </a:pPr>
            <a:endParaRPr lang="en-US" sz="2400" dirty="0">
              <a:solidFill>
                <a:srgbClr val="EBEBEB">
                  <a:lumMod val="10000"/>
                </a:srgbClr>
              </a:solidFill>
              <a:latin typeface="Arial" panose="020B0604020202020204" pitchFamily="34" charset="0"/>
              <a:cs typeface="Arial" panose="020B0604020202020204" pitchFamily="34" charset="0"/>
            </a:endParaRPr>
          </a:p>
          <a:p>
            <a:pPr>
              <a:defRPr/>
            </a:pPr>
            <a:r>
              <a:rPr lang="en-US" sz="2400" dirty="0" smtClean="0">
                <a:solidFill>
                  <a:srgbClr val="EBEBEB">
                    <a:lumMod val="10000"/>
                  </a:srgbClr>
                </a:solidFill>
                <a:latin typeface="Arial" panose="020B0604020202020204" pitchFamily="34" charset="0"/>
                <a:cs typeface="Arial" panose="020B0604020202020204" pitchFamily="34" charset="0"/>
              </a:rPr>
              <a:t>Leaders could create time in meetings and evaluations to discuss methods and concerns to improve high value performance.</a:t>
            </a:r>
            <a:endParaRPr lang="en-US" sz="2400" dirty="0">
              <a:solidFill>
                <a:srgbClr val="EBEBEB">
                  <a:lumMod val="10000"/>
                </a:srgbClr>
              </a:solidFill>
              <a:latin typeface="Arial" panose="020B0604020202020204" pitchFamily="34" charset="0"/>
              <a:cs typeface="Arial" panose="020B0604020202020204" pitchFamily="34" charset="0"/>
            </a:endParaRPr>
          </a:p>
        </p:txBody>
      </p:sp>
      <p:sp>
        <p:nvSpPr>
          <p:cNvPr id="7" name="TextBox 6"/>
          <p:cNvSpPr txBox="1"/>
          <p:nvPr/>
        </p:nvSpPr>
        <p:spPr>
          <a:xfrm>
            <a:off x="324239" y="3410167"/>
            <a:ext cx="349776" cy="369332"/>
          </a:xfrm>
          <a:prstGeom prst="rect">
            <a:avLst/>
          </a:prstGeom>
          <a:noFill/>
        </p:spPr>
        <p:txBody>
          <a:bodyPr wrap="none" rtlCol="0">
            <a:spAutoFit/>
          </a:bodyPr>
          <a:lstStyle/>
          <a:p>
            <a:r>
              <a:rPr lang="en-US" dirty="0">
                <a:solidFill>
                  <a:srgbClr val="EBEBEB">
                    <a:lumMod val="10000"/>
                  </a:srgbClr>
                </a:solidFill>
              </a:rPr>
              <a:t>%</a:t>
            </a:r>
          </a:p>
        </p:txBody>
      </p:sp>
      <p:pic>
        <p:nvPicPr>
          <p:cNvPr id="8" name="Picture 2" descr="Image result for costs of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3991" y="6250857"/>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81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4431" y="289405"/>
            <a:ext cx="11136923" cy="553357"/>
          </a:xfrm>
          <a:prstGeom prst="rect">
            <a:avLst/>
          </a:prstGeom>
          <a:noFill/>
        </p:spPr>
        <p:txBody>
          <a:bodyPr wrap="square" rtlCol="0">
            <a:spAutoFit/>
          </a:bodyPr>
          <a:lstStyle/>
          <a:p>
            <a:pPr>
              <a:lnSpc>
                <a:spcPct val="107000"/>
              </a:lnSpc>
              <a:spcAft>
                <a:spcPts val="800"/>
              </a:spcAft>
            </a:pPr>
            <a:r>
              <a:rPr lang="en-US" sz="2800" dirty="0" smtClean="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Example) </a:t>
            </a:r>
            <a:r>
              <a:rPr lang="en-US" sz="2800" dirty="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My group has formal training to address healthcare </a:t>
            </a:r>
            <a:r>
              <a:rPr lang="en-US" sz="2800" dirty="0" smtClean="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value…</a:t>
            </a:r>
            <a:endParaRPr lang="en-US" sz="2800" dirty="0">
              <a:solidFill>
                <a:srgbClr val="EBEBEB">
                  <a:lumMod val="10000"/>
                </a:srgbClr>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1" name="Chart 10"/>
          <p:cNvGraphicFramePr/>
          <p:nvPr>
            <p:extLst/>
          </p:nvPr>
        </p:nvGraphicFramePr>
        <p:xfrm>
          <a:off x="463111" y="1337328"/>
          <a:ext cx="8128000" cy="50780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148448" y="1538861"/>
            <a:ext cx="3671019" cy="3785652"/>
          </a:xfrm>
          <a:prstGeom prst="rect">
            <a:avLst/>
          </a:prstGeom>
          <a:noFill/>
        </p:spPr>
        <p:txBody>
          <a:bodyPr wrap="square" rtlCol="0">
            <a:spAutoFit/>
          </a:bodyPr>
          <a:lstStyle/>
          <a:p>
            <a:pPr>
              <a:defRPr/>
            </a:pPr>
            <a:r>
              <a:rPr lang="en-US" sz="2400" dirty="0" smtClean="0">
                <a:solidFill>
                  <a:srgbClr val="EBEBEB">
                    <a:lumMod val="10000"/>
                  </a:srgbClr>
                </a:solidFill>
                <a:latin typeface="Arial" panose="020B0604020202020204" pitchFamily="34" charset="0"/>
                <a:cs typeface="Arial" panose="020B0604020202020204" pitchFamily="34" charset="0"/>
              </a:rPr>
              <a:t>46% of clinicians disagree that their groups have formal training.</a:t>
            </a:r>
          </a:p>
          <a:p>
            <a:pPr>
              <a:defRPr/>
            </a:pPr>
            <a:endParaRPr lang="en-US" sz="2400" dirty="0">
              <a:solidFill>
                <a:srgbClr val="EBEBEB">
                  <a:lumMod val="10000"/>
                </a:srgbClr>
              </a:solidFill>
              <a:latin typeface="Arial" panose="020B0604020202020204" pitchFamily="34" charset="0"/>
              <a:cs typeface="Arial" panose="020B0604020202020204" pitchFamily="34" charset="0"/>
            </a:endParaRPr>
          </a:p>
          <a:p>
            <a:pPr>
              <a:defRPr/>
            </a:pPr>
            <a:r>
              <a:rPr lang="en-US" sz="2400" dirty="0" smtClean="0">
                <a:solidFill>
                  <a:srgbClr val="EBEBEB">
                    <a:lumMod val="10000"/>
                  </a:srgbClr>
                </a:solidFill>
                <a:latin typeface="Arial" panose="020B0604020202020204" pitchFamily="34" charset="0"/>
                <a:cs typeface="Arial" panose="020B0604020202020204" pitchFamily="34" charset="0"/>
              </a:rPr>
              <a:t>Leaders could create protected time and suggest resources to clinicians to gain skills in high-value decision making.</a:t>
            </a:r>
            <a:endParaRPr lang="en-US" sz="2400" dirty="0">
              <a:solidFill>
                <a:srgbClr val="EBEBEB">
                  <a:lumMod val="10000"/>
                </a:srgbClr>
              </a:solidFill>
              <a:latin typeface="Arial" panose="020B0604020202020204" pitchFamily="34" charset="0"/>
              <a:cs typeface="Arial" panose="020B0604020202020204" pitchFamily="34" charset="0"/>
            </a:endParaRPr>
          </a:p>
        </p:txBody>
      </p:sp>
      <p:sp>
        <p:nvSpPr>
          <p:cNvPr id="5" name="TextBox 4"/>
          <p:cNvSpPr txBox="1"/>
          <p:nvPr/>
        </p:nvSpPr>
        <p:spPr>
          <a:xfrm>
            <a:off x="324239" y="3431687"/>
            <a:ext cx="349776" cy="369332"/>
          </a:xfrm>
          <a:prstGeom prst="rect">
            <a:avLst/>
          </a:prstGeom>
          <a:noFill/>
        </p:spPr>
        <p:txBody>
          <a:bodyPr wrap="none" rtlCol="0">
            <a:spAutoFit/>
          </a:bodyPr>
          <a:lstStyle/>
          <a:p>
            <a:r>
              <a:rPr lang="en-US" dirty="0">
                <a:solidFill>
                  <a:srgbClr val="EBEBEB">
                    <a:lumMod val="10000"/>
                  </a:srgbClr>
                </a:solidFill>
              </a:rPr>
              <a:t>%</a:t>
            </a:r>
          </a:p>
        </p:txBody>
      </p:sp>
      <p:pic>
        <p:nvPicPr>
          <p:cNvPr id="7" name="Picture 2" descr="Image result for costs of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3991" y="6250857"/>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863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libri" panose="020F0502020204030204" pitchFamily="34" charset="0"/>
              </a:rPr>
              <a:t>Data Access and Transparency</a:t>
            </a:r>
            <a:endParaRPr lang="en-US" b="1" dirty="0">
              <a:latin typeface="Calibri" panose="020F0502020204030204" pitchFamily="34" charset="0"/>
            </a:endParaRPr>
          </a:p>
        </p:txBody>
      </p:sp>
      <p:sp>
        <p:nvSpPr>
          <p:cNvPr id="3" name="Content Placeholder 2"/>
          <p:cNvSpPr>
            <a:spLocks noGrp="1"/>
          </p:cNvSpPr>
          <p:nvPr>
            <p:ph idx="1"/>
          </p:nvPr>
        </p:nvSpPr>
        <p:spPr>
          <a:xfrm>
            <a:off x="912285" y="1598615"/>
            <a:ext cx="10358967" cy="1811560"/>
          </a:xfrm>
        </p:spPr>
        <p:txBody>
          <a:bodyPr/>
          <a:lstStyle/>
          <a:p>
            <a:r>
              <a:rPr lang="en-US" dirty="0" smtClean="0">
                <a:solidFill>
                  <a:schemeClr val="tx1"/>
                </a:solidFill>
              </a:rPr>
              <a:t>Consists </a:t>
            </a:r>
            <a:r>
              <a:rPr lang="en-US" dirty="0">
                <a:solidFill>
                  <a:schemeClr val="tx1"/>
                </a:solidFill>
              </a:rPr>
              <a:t>of two questions</a:t>
            </a:r>
            <a:r>
              <a:rPr lang="en-US" dirty="0" smtClean="0">
                <a:solidFill>
                  <a:schemeClr val="tx1"/>
                </a:solidFill>
              </a:rPr>
              <a:t>.</a:t>
            </a:r>
          </a:p>
          <a:p>
            <a:endParaRPr lang="en-US" dirty="0">
              <a:solidFill>
                <a:schemeClr val="tx1"/>
              </a:solidFill>
            </a:endParaRPr>
          </a:p>
          <a:p>
            <a:r>
              <a:rPr lang="en-US" dirty="0">
                <a:solidFill>
                  <a:schemeClr val="tx1"/>
                </a:solidFill>
              </a:rPr>
              <a:t>This second factor focuses on the availability of cost data for frontline clinicians</a:t>
            </a:r>
            <a:r>
              <a:rPr lang="en-US" dirty="0" smtClean="0">
                <a:solidFill>
                  <a:schemeClr val="tx1"/>
                </a:solidFill>
              </a:rPr>
              <a:t>.</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A3DE0F47-9B55-6B4D-A2EF-3DE1AC3BE920}" type="slidenum">
              <a:rPr lang="en-US" smtClean="0">
                <a:solidFill>
                  <a:srgbClr val="000000"/>
                </a:solidFill>
              </a:rPr>
              <a:pPr/>
              <a:t>48</a:t>
            </a:fld>
            <a:endParaRPr lang="en-US">
              <a:solidFill>
                <a:srgbClr val="000000"/>
              </a:solidFill>
            </a:endParaRPr>
          </a:p>
        </p:txBody>
      </p:sp>
      <p:graphicFrame>
        <p:nvGraphicFramePr>
          <p:cNvPr id="5" name="Table 4"/>
          <p:cNvGraphicFramePr>
            <a:graphicFrameLocks noGrp="1"/>
          </p:cNvGraphicFramePr>
          <p:nvPr>
            <p:extLst/>
          </p:nvPr>
        </p:nvGraphicFramePr>
        <p:xfrm>
          <a:off x="1098202" y="3603811"/>
          <a:ext cx="9987131" cy="1996852"/>
        </p:xfrm>
        <a:graphic>
          <a:graphicData uri="http://schemas.openxmlformats.org/drawingml/2006/table">
            <a:tbl>
              <a:tblPr firstRow="1" firstCol="1" bandRow="1"/>
              <a:tblGrid>
                <a:gridCol w="9987131">
                  <a:extLst>
                    <a:ext uri="{9D8B030D-6E8A-4147-A177-3AD203B41FA5}">
                      <a16:colId xmlns:a16="http://schemas.microsoft.com/office/drawing/2014/main" val="20000"/>
                    </a:ext>
                  </a:extLst>
                </a:gridCol>
              </a:tblGrid>
              <a:tr h="429996">
                <a:tc>
                  <a:txBody>
                    <a:bodyPr/>
                    <a:lstStyle/>
                    <a:p>
                      <a:pPr>
                        <a:lnSpc>
                          <a:spcPct val="107000"/>
                        </a:lnSpc>
                      </a:pPr>
                      <a:r>
                        <a:rPr lang="en-US" sz="2400" b="1" dirty="0" smtClean="0">
                          <a:effectLst/>
                          <a:latin typeface="Calibri" panose="020F0502020204030204" pitchFamily="34" charset="0"/>
                        </a:rPr>
                        <a:t>Questions:</a:t>
                      </a:r>
                      <a:r>
                        <a:rPr lang="en-US" sz="2400" b="1" baseline="0" dirty="0" smtClean="0">
                          <a:effectLst/>
                          <a:latin typeface="Calibri" panose="020F0502020204030204" pitchFamily="34" charset="0"/>
                        </a:rPr>
                        <a:t> </a:t>
                      </a:r>
                      <a:r>
                        <a:rPr lang="en-US" sz="2200" dirty="0" smtClean="0">
                          <a:effectLst/>
                          <a:latin typeface="Calibri" panose="020F0502020204030204" pitchFamily="34" charset="0"/>
                        </a:rPr>
                        <a:t>(Disagree</a:t>
                      </a:r>
                      <a:r>
                        <a:rPr lang="en-US" sz="2200" baseline="0" dirty="0" smtClean="0">
                          <a:effectLst/>
                          <a:latin typeface="Calibri" panose="020F0502020204030204" pitchFamily="34" charset="0"/>
                        </a:rPr>
                        <a:t> to Agree Scale)</a:t>
                      </a:r>
                      <a:endParaRPr lang="en-US" sz="2200" dirty="0">
                        <a:effectLst/>
                        <a:latin typeface="Calibri" panose="020F0502020204030204" pitchFamily="34" charset="0"/>
                      </a:endParaRPr>
                    </a:p>
                  </a:txBody>
                  <a:tcPr marL="20770" marR="20770" marT="288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5FF94"/>
                    </a:solidFill>
                  </a:tcPr>
                </a:tc>
                <a:extLst>
                  <a:ext uri="{0D108BD9-81ED-4DB2-BD59-A6C34878D82A}">
                    <a16:rowId xmlns:a16="http://schemas.microsoft.com/office/drawing/2014/main" val="10001"/>
                  </a:ext>
                </a:extLst>
              </a:tr>
              <a:tr h="764104">
                <a:tc>
                  <a:txBody>
                    <a:bodyPr/>
                    <a:lstStyle/>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Clinicians in my group have access to information about the costs of tests and procedures they order or provide	</a:t>
                      </a:r>
                    </a:p>
                  </a:txBody>
                  <a:tcPr marL="20770" marR="20770" marT="288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FFE3"/>
                    </a:solidFill>
                  </a:tcPr>
                </a:tc>
                <a:extLst>
                  <a:ext uri="{0D108BD9-81ED-4DB2-BD59-A6C34878D82A}">
                    <a16:rowId xmlns:a16="http://schemas.microsoft.com/office/drawing/2014/main" val="10003"/>
                  </a:ext>
                </a:extLst>
              </a:tr>
              <a:tr h="802752">
                <a:tc>
                  <a:txBody>
                    <a:bodyPr/>
                    <a:lstStyle/>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When clinicians in my group have questions about costs, they know where to go to find </a:t>
                      </a:r>
                      <a:r>
                        <a:rPr lang="en-US" sz="2200" dirty="0" smtClean="0">
                          <a:effectLst/>
                          <a:latin typeface="Calibri" panose="020F0502020204030204" pitchFamily="34" charset="0"/>
                          <a:ea typeface="Calibri" panose="020F0502020204030204" pitchFamily="34" charset="0"/>
                          <a:cs typeface="Times New Roman" panose="02020603050405020304" pitchFamily="18" charset="0"/>
                        </a:rPr>
                        <a:t>answers.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20770" marR="20770" marT="288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FFE3"/>
                    </a:solidFill>
                  </a:tcPr>
                </a:tc>
                <a:extLst>
                  <a:ext uri="{0D108BD9-81ED-4DB2-BD59-A6C34878D82A}">
                    <a16:rowId xmlns:a16="http://schemas.microsoft.com/office/drawing/2014/main" val="10004"/>
                  </a:ext>
                </a:extLst>
              </a:tr>
            </a:tbl>
          </a:graphicData>
        </a:graphic>
      </p:graphicFrame>
      <p:pic>
        <p:nvPicPr>
          <p:cNvPr id="6" name="Picture 2" descr="Image result for costs o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457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4431" y="120566"/>
            <a:ext cx="11136923" cy="1014380"/>
          </a:xfrm>
          <a:prstGeom prst="rect">
            <a:avLst/>
          </a:prstGeom>
          <a:noFill/>
        </p:spPr>
        <p:txBody>
          <a:bodyPr wrap="square" rtlCol="0">
            <a:spAutoFit/>
          </a:bodyPr>
          <a:lstStyle/>
          <a:p>
            <a:pPr>
              <a:lnSpc>
                <a:spcPct val="107000"/>
              </a:lnSpc>
              <a:spcAft>
                <a:spcPts val="800"/>
              </a:spcAft>
              <a:defRPr/>
            </a:pPr>
            <a:r>
              <a:rPr lang="en-US" sz="2800" dirty="0" smtClean="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Example) When </a:t>
            </a:r>
            <a:r>
              <a:rPr lang="en-US" sz="2800" dirty="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clinicians in my group have questions about costs, they know where to go to find answers…</a:t>
            </a:r>
          </a:p>
        </p:txBody>
      </p:sp>
      <p:graphicFrame>
        <p:nvGraphicFramePr>
          <p:cNvPr id="11" name="Chart 10"/>
          <p:cNvGraphicFramePr/>
          <p:nvPr>
            <p:extLst/>
          </p:nvPr>
        </p:nvGraphicFramePr>
        <p:xfrm>
          <a:off x="446975" y="1401856"/>
          <a:ext cx="8128000" cy="50780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154296" y="1629562"/>
            <a:ext cx="3566663" cy="3785652"/>
          </a:xfrm>
          <a:prstGeom prst="rect">
            <a:avLst/>
          </a:prstGeom>
          <a:noFill/>
        </p:spPr>
        <p:txBody>
          <a:bodyPr wrap="square" rtlCol="0">
            <a:spAutoFit/>
          </a:bodyPr>
          <a:lstStyle/>
          <a:p>
            <a:pPr>
              <a:defRPr/>
            </a:pPr>
            <a:r>
              <a:rPr lang="en-US" sz="2400" dirty="0">
                <a:solidFill>
                  <a:srgbClr val="EBEBEB">
                    <a:lumMod val="10000"/>
                  </a:srgbClr>
                </a:solidFill>
                <a:latin typeface="Arial" panose="020B0604020202020204" pitchFamily="34" charset="0"/>
                <a:cs typeface="Arial" panose="020B0604020202020204" pitchFamily="34" charset="0"/>
              </a:rPr>
              <a:t>There is agreement about lack of access to cost information</a:t>
            </a:r>
            <a:r>
              <a:rPr lang="en-US" sz="2400" dirty="0" smtClean="0">
                <a:solidFill>
                  <a:srgbClr val="EBEBEB">
                    <a:lumMod val="10000"/>
                  </a:srgbClr>
                </a:solidFill>
                <a:latin typeface="Arial" panose="020B0604020202020204" pitchFamily="34" charset="0"/>
                <a:cs typeface="Arial" panose="020B0604020202020204" pitchFamily="34" charset="0"/>
              </a:rPr>
              <a:t>.</a:t>
            </a:r>
          </a:p>
          <a:p>
            <a:pPr>
              <a:defRPr/>
            </a:pPr>
            <a:endParaRPr lang="en-US" sz="2400" dirty="0">
              <a:solidFill>
                <a:srgbClr val="EBEBEB">
                  <a:lumMod val="10000"/>
                </a:srgbClr>
              </a:solidFill>
              <a:latin typeface="Arial" panose="020B0604020202020204" pitchFamily="34" charset="0"/>
              <a:cs typeface="Arial" panose="020B0604020202020204" pitchFamily="34" charset="0"/>
            </a:endParaRPr>
          </a:p>
          <a:p>
            <a:r>
              <a:rPr lang="en-US" sz="2400" dirty="0" smtClean="0">
                <a:solidFill>
                  <a:srgbClr val="EBEBEB">
                    <a:lumMod val="10000"/>
                  </a:srgbClr>
                </a:solidFill>
                <a:latin typeface="Arial" panose="020B0604020202020204" pitchFamily="34" charset="0"/>
                <a:cs typeface="Arial" panose="020B0604020202020204" pitchFamily="34" charset="0"/>
              </a:rPr>
              <a:t>Centers </a:t>
            </a:r>
            <a:r>
              <a:rPr lang="en-US" sz="2400" dirty="0">
                <a:solidFill>
                  <a:srgbClr val="EBEBEB">
                    <a:lumMod val="10000"/>
                  </a:srgbClr>
                </a:solidFill>
                <a:latin typeface="Arial" panose="020B0604020202020204" pitchFamily="34" charset="0"/>
                <a:cs typeface="Arial" panose="020B0604020202020204" pitchFamily="34" charset="0"/>
              </a:rPr>
              <a:t>with lower scores in this domain may need to prioritize creating reliable cost databases and providing this data to clinicians</a:t>
            </a:r>
            <a:r>
              <a:rPr lang="en-US" sz="2400" dirty="0" smtClean="0">
                <a:solidFill>
                  <a:srgbClr val="EBEBEB">
                    <a:lumMod val="10000"/>
                  </a:srgbClr>
                </a:solidFill>
                <a:latin typeface="Arial" panose="020B0604020202020204" pitchFamily="34" charset="0"/>
                <a:cs typeface="Arial" panose="020B0604020202020204" pitchFamily="34" charset="0"/>
              </a:rPr>
              <a:t>.</a:t>
            </a:r>
            <a:endParaRPr lang="en-US" sz="2400" dirty="0">
              <a:solidFill>
                <a:srgbClr val="EBEBEB">
                  <a:lumMod val="10000"/>
                </a:srgbClr>
              </a:solidFill>
              <a:latin typeface="Arial" panose="020B0604020202020204" pitchFamily="34" charset="0"/>
              <a:cs typeface="Arial" panose="020B0604020202020204" pitchFamily="34" charset="0"/>
            </a:endParaRPr>
          </a:p>
        </p:txBody>
      </p:sp>
      <p:sp>
        <p:nvSpPr>
          <p:cNvPr id="7" name="TextBox 6"/>
          <p:cNvSpPr txBox="1"/>
          <p:nvPr/>
        </p:nvSpPr>
        <p:spPr>
          <a:xfrm>
            <a:off x="313481" y="3474718"/>
            <a:ext cx="349776" cy="369332"/>
          </a:xfrm>
          <a:prstGeom prst="rect">
            <a:avLst/>
          </a:prstGeom>
          <a:noFill/>
        </p:spPr>
        <p:txBody>
          <a:bodyPr wrap="none" rtlCol="0">
            <a:spAutoFit/>
          </a:bodyPr>
          <a:lstStyle/>
          <a:p>
            <a:r>
              <a:rPr lang="en-US" dirty="0">
                <a:solidFill>
                  <a:srgbClr val="EBEBEB">
                    <a:lumMod val="10000"/>
                  </a:srgbClr>
                </a:solidFill>
              </a:rPr>
              <a:t>%</a:t>
            </a:r>
          </a:p>
        </p:txBody>
      </p:sp>
      <p:pic>
        <p:nvPicPr>
          <p:cNvPr id="8" name="Picture 2" descr="Image result for costs of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3991" y="6250857"/>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841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38" y="197259"/>
            <a:ext cx="10515600" cy="597401"/>
          </a:xfrm>
        </p:spPr>
        <p:txBody>
          <a:bodyPr/>
          <a:lstStyle/>
          <a:p>
            <a:r>
              <a:rPr lang="en-US" dirty="0" smtClean="0"/>
              <a:t>Curriculum</a:t>
            </a:r>
            <a:endParaRPr lang="en-US" dirty="0"/>
          </a:p>
        </p:txBody>
      </p:sp>
      <p:pic>
        <p:nvPicPr>
          <p:cNvPr id="4" name="Picture 3"/>
          <p:cNvPicPr>
            <a:picLocks noChangeAspect="1"/>
          </p:cNvPicPr>
          <p:nvPr/>
        </p:nvPicPr>
        <p:blipFill rotWithShape="1">
          <a:blip r:embed="rId2"/>
          <a:srcRect l="16139" t="9283" r="15602" b="7173"/>
          <a:stretch/>
        </p:blipFill>
        <p:spPr>
          <a:xfrm>
            <a:off x="1793081" y="678913"/>
            <a:ext cx="8137998" cy="5602655"/>
          </a:xfrm>
          <a:prstGeom prst="rect">
            <a:avLst/>
          </a:prstGeom>
        </p:spPr>
      </p:pic>
    </p:spTree>
    <p:extLst>
      <p:ext uri="{BB962C8B-B14F-4D97-AF65-F5344CB8AC3E}">
        <p14:creationId xmlns:p14="http://schemas.microsoft.com/office/powerpoint/2010/main" val="1550063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libri" panose="020F0502020204030204" pitchFamily="34" charset="0"/>
              </a:rPr>
              <a:t>Comfort with Cost Conversations</a:t>
            </a:r>
            <a:endParaRPr lang="en-US" b="1" dirty="0">
              <a:latin typeface="Calibri" panose="020F0502020204030204" pitchFamily="34" charset="0"/>
            </a:endParaRPr>
          </a:p>
        </p:txBody>
      </p:sp>
      <p:sp>
        <p:nvSpPr>
          <p:cNvPr id="3" name="Content Placeholder 2"/>
          <p:cNvSpPr>
            <a:spLocks noGrp="1"/>
          </p:cNvSpPr>
          <p:nvPr>
            <p:ph idx="1"/>
          </p:nvPr>
        </p:nvSpPr>
        <p:spPr>
          <a:xfrm>
            <a:off x="912285" y="1415729"/>
            <a:ext cx="10358967" cy="2435504"/>
          </a:xfrm>
        </p:spPr>
        <p:txBody>
          <a:bodyPr/>
          <a:lstStyle/>
          <a:p>
            <a:pPr>
              <a:spcAft>
                <a:spcPts val="1800"/>
              </a:spcAft>
            </a:pPr>
            <a:r>
              <a:rPr lang="en-US" dirty="0" smtClean="0">
                <a:solidFill>
                  <a:schemeClr val="tx1"/>
                </a:solidFill>
              </a:rPr>
              <a:t>Consists of three questions. </a:t>
            </a:r>
          </a:p>
          <a:p>
            <a:pPr>
              <a:spcAft>
                <a:spcPts val="1800"/>
              </a:spcAft>
            </a:pPr>
            <a:r>
              <a:rPr lang="en-US" dirty="0" smtClean="0">
                <a:solidFill>
                  <a:schemeClr val="tx1"/>
                </a:solidFill>
              </a:rPr>
              <a:t>This </a:t>
            </a:r>
            <a:r>
              <a:rPr lang="en-US" dirty="0">
                <a:solidFill>
                  <a:schemeClr val="tx1"/>
                </a:solidFill>
              </a:rPr>
              <a:t>factor covers comfort of clinicians to have conversations about </a:t>
            </a:r>
            <a:r>
              <a:rPr lang="en-US" dirty="0" smtClean="0">
                <a:solidFill>
                  <a:schemeClr val="tx1"/>
                </a:solidFill>
              </a:rPr>
              <a:t>costs of care </a:t>
            </a:r>
            <a:r>
              <a:rPr lang="en-US" dirty="0">
                <a:solidFill>
                  <a:schemeClr val="tx1"/>
                </a:solidFill>
              </a:rPr>
              <a:t>with patients</a:t>
            </a:r>
            <a:r>
              <a:rPr lang="en-US" dirty="0" smtClean="0">
                <a:solidFill>
                  <a:schemeClr val="tx1"/>
                </a:solidFill>
              </a:rPr>
              <a:t>.</a:t>
            </a:r>
          </a:p>
          <a:p>
            <a:pPr>
              <a:spcAft>
                <a:spcPts val="1800"/>
              </a:spcAft>
            </a:pPr>
            <a:r>
              <a:rPr lang="en-US" dirty="0" smtClean="0">
                <a:solidFill>
                  <a:schemeClr val="tx1"/>
                </a:solidFill>
              </a:rPr>
              <a:t>Recent studies show that patients are worked about healthcare costs and want to talk about costs with their physicians.</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A3DE0F47-9B55-6B4D-A2EF-3DE1AC3BE920}" type="slidenum">
              <a:rPr lang="en-US" smtClean="0">
                <a:solidFill>
                  <a:srgbClr val="000000"/>
                </a:solidFill>
              </a:rPr>
              <a:pPr/>
              <a:t>50</a:t>
            </a:fld>
            <a:endParaRPr lang="en-US">
              <a:solidFill>
                <a:srgbClr val="000000"/>
              </a:solidFill>
            </a:endParaRPr>
          </a:p>
        </p:txBody>
      </p:sp>
      <p:graphicFrame>
        <p:nvGraphicFramePr>
          <p:cNvPr id="5" name="Table 4"/>
          <p:cNvGraphicFramePr>
            <a:graphicFrameLocks noGrp="1"/>
          </p:cNvGraphicFramePr>
          <p:nvPr>
            <p:extLst/>
          </p:nvPr>
        </p:nvGraphicFramePr>
        <p:xfrm>
          <a:off x="912285" y="3887255"/>
          <a:ext cx="10756902" cy="2204636"/>
        </p:xfrm>
        <a:graphic>
          <a:graphicData uri="http://schemas.openxmlformats.org/drawingml/2006/table">
            <a:tbl>
              <a:tblPr firstRow="1" firstCol="1" bandRow="1"/>
              <a:tblGrid>
                <a:gridCol w="10756902">
                  <a:extLst>
                    <a:ext uri="{9D8B030D-6E8A-4147-A177-3AD203B41FA5}">
                      <a16:colId xmlns:a16="http://schemas.microsoft.com/office/drawing/2014/main" val="20000"/>
                    </a:ext>
                  </a:extLst>
                </a:gridCol>
              </a:tblGrid>
              <a:tr h="48035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1" dirty="0" smtClean="0">
                          <a:effectLst/>
                          <a:latin typeface="Calibri" panose="020F0502020204030204" pitchFamily="34" charset="0"/>
                        </a:rPr>
                        <a:t>Questions:</a:t>
                      </a:r>
                      <a:r>
                        <a:rPr lang="en-US" sz="2400" b="1" baseline="0" dirty="0" smtClean="0">
                          <a:effectLst/>
                          <a:latin typeface="Calibri" panose="020F0502020204030204" pitchFamily="34" charset="0"/>
                        </a:rPr>
                        <a:t> </a:t>
                      </a:r>
                      <a:r>
                        <a:rPr lang="en-US" sz="2200" dirty="0" smtClean="0">
                          <a:effectLst/>
                          <a:latin typeface="Calibri" panose="020F0502020204030204" pitchFamily="34" charset="0"/>
                        </a:rPr>
                        <a:t>(Disagree</a:t>
                      </a:r>
                      <a:r>
                        <a:rPr lang="en-US" sz="2200" baseline="0" dirty="0" smtClean="0">
                          <a:effectLst/>
                          <a:latin typeface="Calibri" panose="020F0502020204030204" pitchFamily="34" charset="0"/>
                        </a:rPr>
                        <a:t> to Agree Scale)</a:t>
                      </a:r>
                      <a:endParaRPr lang="en-US" sz="1800" dirty="0">
                        <a:effectLst/>
                        <a:latin typeface="Calibri" panose="020F0502020204030204" pitchFamily="34" charset="0"/>
                      </a:endParaRPr>
                    </a:p>
                  </a:txBody>
                  <a:tcPr marL="20770" marR="20770" marT="288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5FF94"/>
                    </a:solidFill>
                  </a:tcPr>
                </a:tc>
                <a:extLst>
                  <a:ext uri="{0D108BD9-81ED-4DB2-BD59-A6C34878D82A}">
                    <a16:rowId xmlns:a16="http://schemas.microsoft.com/office/drawing/2014/main" val="10001"/>
                  </a:ext>
                </a:extLst>
              </a:tr>
              <a:tr h="485075">
                <a:tc>
                  <a:txBody>
                    <a:bodyPr/>
                    <a:lstStyle/>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Patients that I see are uncomfortable discussing costs of tests or treatments</a:t>
                      </a:r>
                    </a:p>
                  </a:txBody>
                  <a:tcPr marL="20770" marR="20770" marT="288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FFE3"/>
                    </a:solidFill>
                  </a:tcPr>
                </a:tc>
                <a:extLst>
                  <a:ext uri="{0D108BD9-81ED-4DB2-BD59-A6C34878D82A}">
                    <a16:rowId xmlns:a16="http://schemas.microsoft.com/office/drawing/2014/main" val="10002"/>
                  </a:ext>
                </a:extLst>
              </a:tr>
              <a:tr h="518772">
                <a:tc>
                  <a:txBody>
                    <a:bodyPr/>
                    <a:lstStyle/>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Clinicians in my group are uncomfortable discussing costs of tests or treatments with patients</a:t>
                      </a:r>
                    </a:p>
                  </a:txBody>
                  <a:tcPr marL="20770" marR="20770" marT="288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FFE3"/>
                    </a:solidFill>
                  </a:tcPr>
                </a:tc>
                <a:extLst>
                  <a:ext uri="{0D108BD9-81ED-4DB2-BD59-A6C34878D82A}">
                    <a16:rowId xmlns:a16="http://schemas.microsoft.com/office/drawing/2014/main" val="10003"/>
                  </a:ext>
                </a:extLst>
              </a:tr>
              <a:tr h="668488">
                <a:tc>
                  <a:txBody>
                    <a:bodyPr/>
                    <a:lstStyle/>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Clinicians in my group feel that it is not the role of physicians to discuss costs of tests or treatments with patients</a:t>
                      </a:r>
                    </a:p>
                  </a:txBody>
                  <a:tcPr marL="20770" marR="20770" marT="288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FFE3"/>
                    </a:solidFill>
                  </a:tcPr>
                </a:tc>
                <a:extLst>
                  <a:ext uri="{0D108BD9-81ED-4DB2-BD59-A6C34878D82A}">
                    <a16:rowId xmlns:a16="http://schemas.microsoft.com/office/drawing/2014/main" val="10004"/>
                  </a:ext>
                </a:extLst>
              </a:tr>
            </a:tbl>
          </a:graphicData>
        </a:graphic>
      </p:graphicFrame>
      <p:pic>
        <p:nvPicPr>
          <p:cNvPr id="6" name="Picture 2" descr="Image result for costs o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861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4431" y="162567"/>
            <a:ext cx="11136923" cy="1014380"/>
          </a:xfrm>
          <a:prstGeom prst="rect">
            <a:avLst/>
          </a:prstGeom>
          <a:noFill/>
        </p:spPr>
        <p:txBody>
          <a:bodyPr wrap="square" rtlCol="0">
            <a:spAutoFit/>
          </a:bodyPr>
          <a:lstStyle/>
          <a:p>
            <a:pPr>
              <a:lnSpc>
                <a:spcPct val="107000"/>
              </a:lnSpc>
              <a:spcAft>
                <a:spcPts val="800"/>
              </a:spcAft>
              <a:defRPr/>
            </a:pPr>
            <a:r>
              <a:rPr lang="en-US" sz="2800" dirty="0" smtClean="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Example) Clinicians </a:t>
            </a:r>
            <a:r>
              <a:rPr lang="en-US" sz="2800" dirty="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in my group are uncomfortable discussing costs of tests or treatments with patients…</a:t>
            </a:r>
          </a:p>
        </p:txBody>
      </p:sp>
      <p:graphicFrame>
        <p:nvGraphicFramePr>
          <p:cNvPr id="11" name="Chart 10"/>
          <p:cNvGraphicFramePr/>
          <p:nvPr>
            <p:extLst/>
          </p:nvPr>
        </p:nvGraphicFramePr>
        <p:xfrm>
          <a:off x="431594" y="1477177"/>
          <a:ext cx="8128000" cy="50780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047367" y="1928998"/>
            <a:ext cx="3663987" cy="3416320"/>
          </a:xfrm>
          <a:prstGeom prst="rect">
            <a:avLst/>
          </a:prstGeom>
          <a:noFill/>
        </p:spPr>
        <p:txBody>
          <a:bodyPr wrap="square" rtlCol="0">
            <a:spAutoFit/>
          </a:bodyPr>
          <a:lstStyle/>
          <a:p>
            <a:pPr>
              <a:defRPr/>
            </a:pPr>
            <a:r>
              <a:rPr lang="en-US" sz="2400" dirty="0">
                <a:solidFill>
                  <a:srgbClr val="EBEBEB">
                    <a:lumMod val="10000"/>
                  </a:srgbClr>
                </a:solidFill>
                <a:latin typeface="Arial" panose="020B0604020202020204" pitchFamily="34" charset="0"/>
                <a:cs typeface="Arial" panose="020B0604020202020204" pitchFamily="34" charset="0"/>
              </a:rPr>
              <a:t>There is great variability in responses with only 1/3 who disagree</a:t>
            </a:r>
            <a:r>
              <a:rPr lang="en-US" sz="2400" dirty="0" smtClean="0">
                <a:solidFill>
                  <a:srgbClr val="EBEBEB">
                    <a:lumMod val="10000"/>
                  </a:srgbClr>
                </a:solidFill>
                <a:latin typeface="Arial" panose="020B0604020202020204" pitchFamily="34" charset="0"/>
                <a:cs typeface="Arial" panose="020B0604020202020204" pitchFamily="34" charset="0"/>
              </a:rPr>
              <a:t>.</a:t>
            </a:r>
          </a:p>
          <a:p>
            <a:pPr>
              <a:defRPr/>
            </a:pPr>
            <a:endParaRPr lang="en-US" sz="2400" dirty="0">
              <a:solidFill>
                <a:srgbClr val="EBEBEB">
                  <a:lumMod val="10000"/>
                </a:srgbClr>
              </a:solidFill>
              <a:latin typeface="Arial" panose="020B0604020202020204" pitchFamily="34" charset="0"/>
              <a:cs typeface="Arial" panose="020B0604020202020204" pitchFamily="34" charset="0"/>
            </a:endParaRPr>
          </a:p>
          <a:p>
            <a:r>
              <a:rPr lang="en-US" sz="2400" dirty="0">
                <a:solidFill>
                  <a:srgbClr val="EBEBEB">
                    <a:lumMod val="10000"/>
                  </a:srgbClr>
                </a:solidFill>
                <a:latin typeface="Arial" panose="020B0604020202020204" pitchFamily="34" charset="0"/>
                <a:cs typeface="Arial" panose="020B0604020202020204" pitchFamily="34" charset="0"/>
              </a:rPr>
              <a:t>Consider training clinicians to have discussions about the costs of their care with patients</a:t>
            </a:r>
            <a:r>
              <a:rPr lang="en-US" sz="2400" dirty="0" smtClean="0">
                <a:solidFill>
                  <a:srgbClr val="EBEBEB">
                    <a:lumMod val="10000"/>
                  </a:srgbClr>
                </a:solidFill>
                <a:latin typeface="Arial" panose="020B0604020202020204" pitchFamily="34" charset="0"/>
                <a:cs typeface="Arial" panose="020B0604020202020204" pitchFamily="34" charset="0"/>
              </a:rPr>
              <a:t>.</a:t>
            </a:r>
            <a:endParaRPr lang="en-US" sz="2400" dirty="0">
              <a:solidFill>
                <a:srgbClr val="EBEBEB">
                  <a:lumMod val="10000"/>
                </a:srgbClr>
              </a:solidFill>
              <a:latin typeface="Arial" panose="020B0604020202020204" pitchFamily="34" charset="0"/>
              <a:cs typeface="Arial" panose="020B0604020202020204" pitchFamily="34" charset="0"/>
            </a:endParaRPr>
          </a:p>
        </p:txBody>
      </p:sp>
      <p:sp>
        <p:nvSpPr>
          <p:cNvPr id="7" name="TextBox 6"/>
          <p:cNvSpPr txBox="1"/>
          <p:nvPr/>
        </p:nvSpPr>
        <p:spPr>
          <a:xfrm>
            <a:off x="261204" y="3356385"/>
            <a:ext cx="349776" cy="369332"/>
          </a:xfrm>
          <a:prstGeom prst="rect">
            <a:avLst/>
          </a:prstGeom>
          <a:noFill/>
        </p:spPr>
        <p:txBody>
          <a:bodyPr wrap="none" rtlCol="0">
            <a:spAutoFit/>
          </a:bodyPr>
          <a:lstStyle/>
          <a:p>
            <a:r>
              <a:rPr lang="en-US" dirty="0">
                <a:solidFill>
                  <a:srgbClr val="EBEBEB">
                    <a:lumMod val="10000"/>
                  </a:srgbClr>
                </a:solidFill>
              </a:rPr>
              <a:t>%</a:t>
            </a:r>
          </a:p>
        </p:txBody>
      </p:sp>
      <p:pic>
        <p:nvPicPr>
          <p:cNvPr id="8" name="Picture 2" descr="Image result for costs of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3991" y="6250857"/>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927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libri" panose="020F0502020204030204" pitchFamily="34" charset="0"/>
              </a:rPr>
              <a:t>Blame-free Environment</a:t>
            </a:r>
            <a:endParaRPr lang="en-US" b="1" dirty="0">
              <a:latin typeface="Calibri" panose="020F0502020204030204" pitchFamily="34" charset="0"/>
            </a:endParaRPr>
          </a:p>
        </p:txBody>
      </p:sp>
      <p:sp>
        <p:nvSpPr>
          <p:cNvPr id="3" name="Content Placeholder 2"/>
          <p:cNvSpPr>
            <a:spLocks noGrp="1"/>
          </p:cNvSpPr>
          <p:nvPr>
            <p:ph idx="1"/>
          </p:nvPr>
        </p:nvSpPr>
        <p:spPr>
          <a:xfrm>
            <a:off x="912285" y="1598614"/>
            <a:ext cx="10358967" cy="1467315"/>
          </a:xfrm>
        </p:spPr>
        <p:txBody>
          <a:bodyPr/>
          <a:lstStyle/>
          <a:p>
            <a:pPr>
              <a:spcAft>
                <a:spcPts val="2400"/>
              </a:spcAft>
            </a:pPr>
            <a:r>
              <a:rPr lang="en-US" dirty="0" smtClean="0">
                <a:solidFill>
                  <a:schemeClr val="tx1"/>
                </a:solidFill>
              </a:rPr>
              <a:t>Consists of two questions.</a:t>
            </a:r>
          </a:p>
          <a:p>
            <a:pPr>
              <a:spcAft>
                <a:spcPts val="2400"/>
              </a:spcAft>
            </a:pPr>
            <a:r>
              <a:rPr lang="en-US" dirty="0" smtClean="0">
                <a:solidFill>
                  <a:schemeClr val="tx1"/>
                </a:solidFill>
              </a:rPr>
              <a:t>Focuses </a:t>
            </a:r>
            <a:r>
              <a:rPr lang="en-US" dirty="0">
                <a:solidFill>
                  <a:schemeClr val="tx1"/>
                </a:solidFill>
              </a:rPr>
              <a:t>on a sense of individual blame within divisions, practice groups and training </a:t>
            </a:r>
            <a:r>
              <a:rPr lang="en-US" dirty="0" smtClean="0">
                <a:solidFill>
                  <a:schemeClr val="tx1"/>
                </a:solidFill>
              </a:rPr>
              <a:t>programs.</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A3DE0F47-9B55-6B4D-A2EF-3DE1AC3BE920}" type="slidenum">
              <a:rPr lang="en-US" smtClean="0">
                <a:solidFill>
                  <a:srgbClr val="000000"/>
                </a:solidFill>
              </a:rPr>
              <a:pPr/>
              <a:t>52</a:t>
            </a:fld>
            <a:endParaRPr lang="en-US">
              <a:solidFill>
                <a:srgbClr val="000000"/>
              </a:solidFill>
            </a:endParaRPr>
          </a:p>
        </p:txBody>
      </p:sp>
      <p:graphicFrame>
        <p:nvGraphicFramePr>
          <p:cNvPr id="5" name="Table 4"/>
          <p:cNvGraphicFramePr>
            <a:graphicFrameLocks noGrp="1"/>
          </p:cNvGraphicFramePr>
          <p:nvPr>
            <p:extLst/>
          </p:nvPr>
        </p:nvGraphicFramePr>
        <p:xfrm>
          <a:off x="912285" y="3474710"/>
          <a:ext cx="10264910" cy="2301802"/>
        </p:xfrm>
        <a:graphic>
          <a:graphicData uri="http://schemas.openxmlformats.org/drawingml/2006/table">
            <a:tbl>
              <a:tblPr firstRow="1" firstCol="1" bandRow="1"/>
              <a:tblGrid>
                <a:gridCol w="10264910">
                  <a:extLst>
                    <a:ext uri="{9D8B030D-6E8A-4147-A177-3AD203B41FA5}">
                      <a16:colId xmlns:a16="http://schemas.microsoft.com/office/drawing/2014/main" val="20000"/>
                    </a:ext>
                  </a:extLst>
                </a:gridCol>
              </a:tblGrid>
              <a:tr h="740809">
                <a:tc>
                  <a:txBody>
                    <a:bodyPr/>
                    <a:lstStyle/>
                    <a:p>
                      <a:pPr>
                        <a:lnSpc>
                          <a:spcPct val="107000"/>
                        </a:lnSpc>
                      </a:pPr>
                      <a:r>
                        <a:rPr lang="en-US" sz="2400" b="1" dirty="0" smtClean="0">
                          <a:effectLst/>
                          <a:latin typeface="Calibri" panose="020F0502020204030204" pitchFamily="34" charset="0"/>
                        </a:rPr>
                        <a:t>Questions:</a:t>
                      </a:r>
                      <a:r>
                        <a:rPr lang="en-US" sz="2400" b="1" baseline="0" dirty="0" smtClean="0">
                          <a:effectLst/>
                          <a:latin typeface="Calibri" panose="020F0502020204030204" pitchFamily="34" charset="0"/>
                        </a:rPr>
                        <a:t> </a:t>
                      </a:r>
                      <a:r>
                        <a:rPr lang="en-US" sz="2200" dirty="0" smtClean="0">
                          <a:effectLst/>
                          <a:latin typeface="Calibri" panose="020F0502020204030204" pitchFamily="34" charset="0"/>
                        </a:rPr>
                        <a:t>(Disagree</a:t>
                      </a:r>
                      <a:r>
                        <a:rPr lang="en-US" sz="2200" baseline="0" dirty="0" smtClean="0">
                          <a:effectLst/>
                          <a:latin typeface="Calibri" panose="020F0502020204030204" pitchFamily="34" charset="0"/>
                        </a:rPr>
                        <a:t> to Agree Scale)</a:t>
                      </a:r>
                    </a:p>
                    <a:p>
                      <a:pPr>
                        <a:lnSpc>
                          <a:spcPct val="107000"/>
                        </a:lnSpc>
                      </a:pPr>
                      <a:endParaRPr lang="en-US" sz="2200" dirty="0">
                        <a:effectLst/>
                        <a:latin typeface="Calibri" panose="020F0502020204030204" pitchFamily="34" charset="0"/>
                      </a:endParaRPr>
                    </a:p>
                  </a:txBody>
                  <a:tcPr marL="20770" marR="20770" marT="288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5FF94"/>
                    </a:solidFill>
                  </a:tcPr>
                </a:tc>
                <a:extLst>
                  <a:ext uri="{0D108BD9-81ED-4DB2-BD59-A6C34878D82A}">
                    <a16:rowId xmlns:a16="http://schemas.microsoft.com/office/drawing/2014/main" val="10001"/>
                  </a:ext>
                </a:extLst>
              </a:tr>
              <a:tr h="862088">
                <a:tc>
                  <a:txBody>
                    <a:bodyPr/>
                    <a:lstStyle/>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In my group, clinicians’ fear of legal repercussions affects how often they order unneeded tests or procedures</a:t>
                      </a:r>
                    </a:p>
                  </a:txBody>
                  <a:tcPr marL="20770" marR="20770" marT="288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FFE3"/>
                    </a:solidFill>
                  </a:tcPr>
                </a:tc>
                <a:extLst>
                  <a:ext uri="{0D108BD9-81ED-4DB2-BD59-A6C34878D82A}">
                    <a16:rowId xmlns:a16="http://schemas.microsoft.com/office/drawing/2014/main" val="10003"/>
                  </a:ext>
                </a:extLst>
              </a:tr>
              <a:tr h="686703">
                <a:tc>
                  <a:txBody>
                    <a:bodyPr/>
                    <a:lstStyle/>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Individual clinicians get blamed for medical or surgical complications</a:t>
                      </a:r>
                    </a:p>
                  </a:txBody>
                  <a:tcPr marL="20770" marR="20770" marT="288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FFE3"/>
                    </a:solidFill>
                  </a:tcPr>
                </a:tc>
                <a:extLst>
                  <a:ext uri="{0D108BD9-81ED-4DB2-BD59-A6C34878D82A}">
                    <a16:rowId xmlns:a16="http://schemas.microsoft.com/office/drawing/2014/main" val="10004"/>
                  </a:ext>
                </a:extLst>
              </a:tr>
            </a:tbl>
          </a:graphicData>
        </a:graphic>
      </p:graphicFrame>
      <p:pic>
        <p:nvPicPr>
          <p:cNvPr id="6" name="Picture 2" descr="Image result for costs o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011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2157" y="173325"/>
            <a:ext cx="11136923" cy="980910"/>
          </a:xfrm>
          <a:prstGeom prst="rect">
            <a:avLst/>
          </a:prstGeom>
          <a:noFill/>
        </p:spPr>
        <p:txBody>
          <a:bodyPr wrap="square" rtlCol="0">
            <a:spAutoFit/>
          </a:bodyPr>
          <a:lstStyle/>
          <a:p>
            <a:pPr>
              <a:lnSpc>
                <a:spcPct val="107000"/>
              </a:lnSpc>
              <a:spcAft>
                <a:spcPts val="800"/>
              </a:spcAft>
              <a:defRPr/>
            </a:pPr>
            <a:r>
              <a:rPr lang="en-US" sz="2800" dirty="0" smtClean="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Example) In </a:t>
            </a:r>
            <a:r>
              <a:rPr lang="en-US" sz="2800" dirty="0">
                <a:solidFill>
                  <a:srgbClr val="EBEBEB">
                    <a:lumMod val="10000"/>
                  </a:srgbClr>
                </a:solidFill>
                <a:latin typeface="Arial" panose="020B0604020202020204" pitchFamily="34" charset="0"/>
                <a:ea typeface="Calibri" panose="020F0502020204030204" pitchFamily="34" charset="0"/>
                <a:cs typeface="Arial" panose="020B0604020202020204" pitchFamily="34" charset="0"/>
              </a:rPr>
              <a:t>my group, clinicians’ fear of legal repercussions affects how often they order unneeded tests or procedures…</a:t>
            </a:r>
          </a:p>
        </p:txBody>
      </p:sp>
      <p:graphicFrame>
        <p:nvGraphicFramePr>
          <p:cNvPr id="11" name="Chart 10"/>
          <p:cNvGraphicFramePr/>
          <p:nvPr>
            <p:extLst/>
          </p:nvPr>
        </p:nvGraphicFramePr>
        <p:xfrm>
          <a:off x="410984" y="1551259"/>
          <a:ext cx="7807858" cy="50780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673786" y="1594291"/>
            <a:ext cx="4464424" cy="4247317"/>
          </a:xfrm>
          <a:prstGeom prst="rect">
            <a:avLst/>
          </a:prstGeom>
          <a:noFill/>
        </p:spPr>
        <p:txBody>
          <a:bodyPr wrap="square" rtlCol="0">
            <a:spAutoFit/>
          </a:bodyPr>
          <a:lstStyle/>
          <a:p>
            <a:pPr>
              <a:spcAft>
                <a:spcPts val="1800"/>
              </a:spcAft>
              <a:defRPr/>
            </a:pPr>
            <a:r>
              <a:rPr lang="en-US" sz="2400" dirty="0">
                <a:solidFill>
                  <a:srgbClr val="EBEBEB">
                    <a:lumMod val="10000"/>
                  </a:srgbClr>
                </a:solidFill>
                <a:latin typeface="Arial" panose="020B0604020202020204" pitchFamily="34" charset="0"/>
                <a:cs typeface="Arial" panose="020B0604020202020204" pitchFamily="34" charset="0"/>
              </a:rPr>
              <a:t>Nearly 50% of </a:t>
            </a:r>
            <a:r>
              <a:rPr lang="en-US" sz="2400" dirty="0" smtClean="0">
                <a:solidFill>
                  <a:srgbClr val="EBEBEB">
                    <a:lumMod val="10000"/>
                  </a:srgbClr>
                </a:solidFill>
                <a:latin typeface="Arial" panose="020B0604020202020204" pitchFamily="34" charset="0"/>
                <a:cs typeface="Arial" panose="020B0604020202020204" pitchFamily="34" charset="0"/>
              </a:rPr>
              <a:t>clinicians </a:t>
            </a:r>
            <a:r>
              <a:rPr lang="en-US" sz="2400" dirty="0">
                <a:solidFill>
                  <a:srgbClr val="EBEBEB">
                    <a:lumMod val="10000"/>
                  </a:srgbClr>
                </a:solidFill>
                <a:latin typeface="Arial" panose="020B0604020202020204" pitchFamily="34" charset="0"/>
                <a:cs typeface="Arial" panose="020B0604020202020204" pitchFamily="34" charset="0"/>
              </a:rPr>
              <a:t>agree</a:t>
            </a:r>
            <a:r>
              <a:rPr lang="en-US" sz="2400" dirty="0" smtClean="0">
                <a:solidFill>
                  <a:srgbClr val="EBEBEB">
                    <a:lumMod val="10000"/>
                  </a:srgbClr>
                </a:solidFill>
                <a:latin typeface="Arial" panose="020B0604020202020204" pitchFamily="34" charset="0"/>
                <a:cs typeface="Arial" panose="020B0604020202020204" pitchFamily="34" charset="0"/>
              </a:rPr>
              <a:t>.</a:t>
            </a:r>
          </a:p>
          <a:p>
            <a:pPr>
              <a:spcAft>
                <a:spcPts val="1800"/>
              </a:spcAft>
            </a:pPr>
            <a:r>
              <a:rPr lang="en-US" sz="2400" dirty="0" smtClean="0">
                <a:solidFill>
                  <a:srgbClr val="EBEBEB">
                    <a:lumMod val="10000"/>
                  </a:srgbClr>
                </a:solidFill>
                <a:latin typeface="Arial" panose="020B0604020202020204" pitchFamily="34" charset="0"/>
                <a:cs typeface="Arial" panose="020B0604020202020204" pitchFamily="34" charset="0"/>
              </a:rPr>
              <a:t>Consider </a:t>
            </a:r>
            <a:r>
              <a:rPr lang="en-US" sz="2400" dirty="0">
                <a:solidFill>
                  <a:srgbClr val="EBEBEB">
                    <a:lumMod val="10000"/>
                  </a:srgbClr>
                </a:solidFill>
                <a:latin typeface="Arial" panose="020B0604020202020204" pitchFamily="34" charset="0"/>
                <a:cs typeface="Arial" panose="020B0604020202020204" pitchFamily="34" charset="0"/>
              </a:rPr>
              <a:t>focusing on promoting evidence-based practice and giving clinicians information to fairly weight the risks and benefits of defensive medicine.</a:t>
            </a:r>
          </a:p>
          <a:p>
            <a:pPr>
              <a:spcAft>
                <a:spcPts val="1800"/>
              </a:spcAft>
            </a:pPr>
            <a:r>
              <a:rPr lang="en-US" sz="2400" dirty="0">
                <a:solidFill>
                  <a:srgbClr val="EBEBEB">
                    <a:lumMod val="10000"/>
                  </a:srgbClr>
                </a:solidFill>
                <a:latin typeface="Arial" panose="020B0604020202020204" pitchFamily="34" charset="0"/>
                <a:cs typeface="Arial" panose="020B0604020202020204" pitchFamily="34" charset="0"/>
              </a:rPr>
              <a:t>Consider creating a non-</a:t>
            </a:r>
            <a:r>
              <a:rPr lang="en-US" sz="2400" dirty="0" err="1">
                <a:solidFill>
                  <a:srgbClr val="EBEBEB">
                    <a:lumMod val="10000"/>
                  </a:srgbClr>
                </a:solidFill>
                <a:latin typeface="Arial" panose="020B0604020202020204" pitchFamily="34" charset="0"/>
                <a:cs typeface="Arial" panose="020B0604020202020204" pitchFamily="34" charset="0"/>
              </a:rPr>
              <a:t>punative</a:t>
            </a:r>
            <a:r>
              <a:rPr lang="en-US" sz="2400" dirty="0">
                <a:solidFill>
                  <a:srgbClr val="EBEBEB">
                    <a:lumMod val="10000"/>
                  </a:srgbClr>
                </a:solidFill>
                <a:latin typeface="Arial" panose="020B0604020202020204" pitchFamily="34" charset="0"/>
                <a:cs typeface="Arial" panose="020B0604020202020204" pitchFamily="34" charset="0"/>
              </a:rPr>
              <a:t> environment with system leaders</a:t>
            </a:r>
            <a:r>
              <a:rPr lang="en-US" sz="2400" dirty="0" smtClean="0">
                <a:solidFill>
                  <a:srgbClr val="EBEBEB">
                    <a:lumMod val="10000"/>
                  </a:srgbClr>
                </a:solidFill>
                <a:latin typeface="Arial" panose="020B0604020202020204" pitchFamily="34" charset="0"/>
                <a:cs typeface="Arial" panose="020B0604020202020204" pitchFamily="34" charset="0"/>
              </a:rPr>
              <a:t>.</a:t>
            </a:r>
            <a:endParaRPr lang="en-US" sz="2400" dirty="0">
              <a:solidFill>
                <a:srgbClr val="EBEBEB">
                  <a:lumMod val="10000"/>
                </a:srgbClr>
              </a:solidFill>
              <a:latin typeface="Arial" panose="020B0604020202020204" pitchFamily="34" charset="0"/>
              <a:cs typeface="Arial" panose="020B0604020202020204" pitchFamily="34" charset="0"/>
            </a:endParaRPr>
          </a:p>
        </p:txBody>
      </p:sp>
      <p:sp>
        <p:nvSpPr>
          <p:cNvPr id="7" name="TextBox 6"/>
          <p:cNvSpPr txBox="1"/>
          <p:nvPr/>
        </p:nvSpPr>
        <p:spPr>
          <a:xfrm>
            <a:off x="281207" y="3291836"/>
            <a:ext cx="349776" cy="369332"/>
          </a:xfrm>
          <a:prstGeom prst="rect">
            <a:avLst/>
          </a:prstGeom>
          <a:noFill/>
        </p:spPr>
        <p:txBody>
          <a:bodyPr wrap="none" rtlCol="0">
            <a:spAutoFit/>
          </a:bodyPr>
          <a:lstStyle/>
          <a:p>
            <a:r>
              <a:rPr lang="en-US" dirty="0">
                <a:solidFill>
                  <a:srgbClr val="EBEBEB">
                    <a:lumMod val="10000"/>
                  </a:srgbClr>
                </a:solidFill>
              </a:rPr>
              <a:t>%</a:t>
            </a:r>
          </a:p>
        </p:txBody>
      </p:sp>
      <p:pic>
        <p:nvPicPr>
          <p:cNvPr id="9" name="Picture 2" descr="Image result for costs of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3991" y="6250857"/>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210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5" y="225425"/>
            <a:ext cx="10358967" cy="969964"/>
          </a:xfrm>
        </p:spPr>
        <p:txBody>
          <a:bodyPr/>
          <a:lstStyle/>
          <a:p>
            <a:pPr algn="ctr"/>
            <a:r>
              <a:rPr lang="en-US" b="1" dirty="0" smtClean="0">
                <a:latin typeface="Calibri" panose="020F0502020204030204" pitchFamily="34" charset="0"/>
              </a:rPr>
              <a:t>Approaching Data</a:t>
            </a:r>
            <a:endParaRPr lang="en-US" b="1"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3DE0F47-9B55-6B4D-A2EF-3DE1AC3BE920}" type="slidenum">
              <a:rPr lang="en-US" smtClean="0">
                <a:solidFill>
                  <a:srgbClr val="000000"/>
                </a:solidFill>
              </a:rPr>
              <a:pPr/>
              <a:t>54</a:t>
            </a:fld>
            <a:endParaRPr lang="en-US">
              <a:solidFill>
                <a:srgbClr val="000000"/>
              </a:solidFill>
            </a:endParaRPr>
          </a:p>
        </p:txBody>
      </p:sp>
      <p:sp>
        <p:nvSpPr>
          <p:cNvPr id="5" name="Content Placeholder 2"/>
          <p:cNvSpPr>
            <a:spLocks noGrp="1"/>
          </p:cNvSpPr>
          <p:nvPr>
            <p:ph idx="1"/>
          </p:nvPr>
        </p:nvSpPr>
        <p:spPr>
          <a:xfrm>
            <a:off x="559398" y="1566340"/>
            <a:ext cx="11091133" cy="4344987"/>
          </a:xfrm>
        </p:spPr>
        <p:txBody>
          <a:bodyPr/>
          <a:lstStyle/>
          <a:p>
            <a:pPr marL="285750" indent="-285750">
              <a:spcAft>
                <a:spcPts val="2400"/>
              </a:spcAft>
              <a:buFont typeface="Arial" panose="020B0604020202020204" pitchFamily="34" charset="0"/>
              <a:buChar char="•"/>
            </a:pPr>
            <a:r>
              <a:rPr lang="en-US" sz="2200" dirty="0" smtClean="0">
                <a:solidFill>
                  <a:schemeClr val="tx1"/>
                </a:solidFill>
              </a:rPr>
              <a:t>There </a:t>
            </a:r>
            <a:r>
              <a:rPr lang="en-US" sz="2200" dirty="0">
                <a:solidFill>
                  <a:schemeClr val="tx1"/>
                </a:solidFill>
              </a:rPr>
              <a:t>are no goal benchmarks for metrics at this time, though we can use this survey to compare to other hospital groups. We recommend instead for you as a group to use the results to identify potential areas for improvement and to monitor/measure for </a:t>
            </a:r>
            <a:r>
              <a:rPr lang="en-US" sz="2200" dirty="0" smtClean="0">
                <a:solidFill>
                  <a:schemeClr val="tx1"/>
                </a:solidFill>
              </a:rPr>
              <a:t>success. </a:t>
            </a:r>
            <a:endParaRPr lang="en-US" sz="2200" dirty="0">
              <a:solidFill>
                <a:schemeClr val="tx1"/>
              </a:solidFill>
            </a:endParaRPr>
          </a:p>
          <a:p>
            <a:pPr marL="285750" indent="-285750">
              <a:spcAft>
                <a:spcPts val="2400"/>
              </a:spcAft>
              <a:buFont typeface="Arial" panose="020B0604020202020204" pitchFamily="34" charset="0"/>
              <a:buChar char="•"/>
            </a:pPr>
            <a:r>
              <a:rPr lang="en-US" sz="2200" dirty="0" smtClean="0">
                <a:solidFill>
                  <a:schemeClr val="tx1"/>
                </a:solidFill>
              </a:rPr>
              <a:t>These </a:t>
            </a:r>
            <a:r>
              <a:rPr lang="en-US" sz="2200" dirty="0">
                <a:solidFill>
                  <a:schemeClr val="tx1"/>
                </a:solidFill>
              </a:rPr>
              <a:t>are complex issues and improvement may require additional infrastructure. We do not expect to get to 100% for each metric</a:t>
            </a:r>
            <a:r>
              <a:rPr lang="en-US" sz="2200" dirty="0" smtClean="0">
                <a:solidFill>
                  <a:schemeClr val="tx1"/>
                </a:solidFill>
              </a:rPr>
              <a:t>.</a:t>
            </a:r>
          </a:p>
          <a:p>
            <a:pPr marL="285750" indent="-285750">
              <a:spcAft>
                <a:spcPts val="2400"/>
              </a:spcAft>
              <a:buFont typeface="Arial" panose="020B0604020202020204" pitchFamily="34" charset="0"/>
              <a:buChar char="•"/>
            </a:pPr>
            <a:r>
              <a:rPr lang="en-US" sz="2200" dirty="0" smtClean="0">
                <a:solidFill>
                  <a:schemeClr val="tx1"/>
                </a:solidFill>
              </a:rPr>
              <a:t>We suggest working closely with your coaches to plan out when and how to administer surveys to obtain high response rates (e.g. required meetings, using on-line formats to email). We suggest administering at baseline and at 6 or 12 month time points.</a:t>
            </a:r>
          </a:p>
          <a:p>
            <a:pPr marL="285750" indent="-285750">
              <a:spcAft>
                <a:spcPts val="2400"/>
              </a:spcAft>
              <a:buFont typeface="Arial" panose="020B0604020202020204" pitchFamily="34" charset="0"/>
              <a:buChar char="•"/>
            </a:pPr>
            <a:r>
              <a:rPr lang="en-US" sz="2200" dirty="0" smtClean="0">
                <a:solidFill>
                  <a:schemeClr val="tx1"/>
                </a:solidFill>
              </a:rPr>
              <a:t>Coaches can also help reflect on areas of opportunity. </a:t>
            </a:r>
          </a:p>
        </p:txBody>
      </p:sp>
      <p:pic>
        <p:nvPicPr>
          <p:cNvPr id="6" name="Picture 2" descr="Image result for costs o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84" y="6247060"/>
            <a:ext cx="1687363" cy="55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861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1" y="705397"/>
            <a:ext cx="11696700" cy="3683723"/>
          </a:xfrm>
        </p:spPr>
        <p:txBody>
          <a:bodyPr>
            <a:noAutofit/>
          </a:bodyPr>
          <a:lstStyle/>
          <a:p>
            <a:r>
              <a:rPr lang="en-US" sz="6000" b="1" dirty="0" smtClean="0">
                <a:solidFill>
                  <a:srgbClr val="0000FF"/>
                </a:solidFill>
                <a:latin typeface="+mn-lt"/>
              </a:rPr>
              <a:t>We hope th</a:t>
            </a:r>
            <a:r>
              <a:rPr lang="en-US" b="1" dirty="0" smtClean="0">
                <a:solidFill>
                  <a:srgbClr val="0000FF"/>
                </a:solidFill>
                <a:latin typeface="+mn-lt"/>
              </a:rPr>
              <a:t>e HVCCS</a:t>
            </a:r>
            <a:r>
              <a:rPr lang="en-US" b="1" baseline="30000" dirty="0" smtClean="0">
                <a:solidFill>
                  <a:srgbClr val="0000FF"/>
                </a:solidFill>
                <a:latin typeface="+mn-lt"/>
              </a:rPr>
              <a:t>TM</a:t>
            </a:r>
            <a:r>
              <a:rPr lang="en-US" b="1" dirty="0" smtClean="0">
                <a:solidFill>
                  <a:srgbClr val="0000FF"/>
                </a:solidFill>
                <a:latin typeface="+mn-lt"/>
              </a:rPr>
              <a:t> will help you begin improving culture at your institutions!</a:t>
            </a:r>
            <a:endParaRPr lang="en-US" sz="4800" dirty="0">
              <a:latin typeface="+mn-lt"/>
            </a:endParaRPr>
          </a:p>
        </p:txBody>
      </p:sp>
    </p:spTree>
    <p:extLst>
      <p:ext uri="{BB962C8B-B14F-4D97-AF65-F5344CB8AC3E}">
        <p14:creationId xmlns:p14="http://schemas.microsoft.com/office/powerpoint/2010/main" val="4284712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19903-CA81-FC4D-AA64-1CE029C82625}"/>
              </a:ext>
            </a:extLst>
          </p:cNvPr>
          <p:cNvPicPr>
            <a:picLocks noChangeAspect="1"/>
          </p:cNvPicPr>
          <p:nvPr/>
        </p:nvPicPr>
        <p:blipFill>
          <a:blip r:embed="rId3"/>
          <a:stretch>
            <a:fillRect/>
          </a:stretch>
        </p:blipFill>
        <p:spPr>
          <a:xfrm>
            <a:off x="692331" y="33709"/>
            <a:ext cx="11025051" cy="5927117"/>
          </a:xfrm>
          <a:prstGeom prst="rect">
            <a:avLst/>
          </a:prstGeom>
        </p:spPr>
      </p:pic>
      <p:sp>
        <p:nvSpPr>
          <p:cNvPr id="2" name="TextBox 1"/>
          <p:cNvSpPr txBox="1"/>
          <p:nvPr/>
        </p:nvSpPr>
        <p:spPr>
          <a:xfrm>
            <a:off x="5335930" y="4653023"/>
            <a:ext cx="4120587" cy="1631216"/>
          </a:xfrm>
          <a:prstGeom prst="rect">
            <a:avLst/>
          </a:prstGeom>
          <a:noFill/>
        </p:spPr>
        <p:txBody>
          <a:bodyPr wrap="square" rtlCol="0">
            <a:spAutoFit/>
          </a:bodyPr>
          <a:lstStyle/>
          <a:p>
            <a:pPr algn="ctr"/>
            <a:endParaRPr lang="en-US" sz="2000" dirty="0" smtClean="0">
              <a:solidFill>
                <a:prstClr val="black"/>
              </a:solidFill>
            </a:endParaRPr>
          </a:p>
          <a:p>
            <a:pPr algn="ctr"/>
            <a:r>
              <a:rPr lang="en-US" sz="2000" dirty="0" smtClean="0">
                <a:solidFill>
                  <a:prstClr val="black"/>
                </a:solidFill>
              </a:rPr>
              <a:t>Elisa Arespacochaga</a:t>
            </a:r>
          </a:p>
          <a:p>
            <a:pPr algn="ctr"/>
            <a:r>
              <a:rPr lang="en-US" sz="2000" dirty="0" smtClean="0">
                <a:solidFill>
                  <a:prstClr val="black"/>
                </a:solidFill>
              </a:rPr>
              <a:t>Vice President, AHA Physician Alliance</a:t>
            </a:r>
          </a:p>
          <a:p>
            <a:pPr algn="ctr"/>
            <a:r>
              <a:rPr lang="en-US" sz="2000" dirty="0" smtClean="0">
                <a:solidFill>
                  <a:prstClr val="black"/>
                </a:solidFill>
              </a:rPr>
              <a:t>312-422-3329</a:t>
            </a:r>
          </a:p>
          <a:p>
            <a:pPr algn="ctr"/>
            <a:r>
              <a:rPr lang="en-US" sz="2000" dirty="0" smtClean="0">
                <a:solidFill>
                  <a:prstClr val="black"/>
                </a:solidFill>
                <a:hlinkClick r:id="rId4"/>
              </a:rPr>
              <a:t>elisa@aha.org</a:t>
            </a:r>
            <a:endParaRPr lang="en-US" sz="2000" dirty="0">
              <a:solidFill>
                <a:prstClr val="black"/>
              </a:solidFill>
            </a:endParaRPr>
          </a:p>
        </p:txBody>
      </p:sp>
    </p:spTree>
    <p:extLst>
      <p:ext uri="{BB962C8B-B14F-4D97-AF65-F5344CB8AC3E}">
        <p14:creationId xmlns:p14="http://schemas.microsoft.com/office/powerpoint/2010/main" val="1320563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3678B1-01B2-2544-B046-BAFE55A64B37}"/>
              </a:ext>
            </a:extLst>
          </p:cNvPr>
          <p:cNvSpPr txBox="1">
            <a:spLocks/>
          </p:cNvSpPr>
          <p:nvPr/>
        </p:nvSpPr>
        <p:spPr>
          <a:xfrm>
            <a:off x="5521124" y="4746"/>
            <a:ext cx="6322541" cy="5974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003087"/>
                </a:solidFill>
                <a:latin typeface="Arial" panose="020B0604020202020204" pitchFamily="34" charset="0"/>
                <a:ea typeface="+mj-ea"/>
                <a:cs typeface="Arial" panose="020B0604020202020204" pitchFamily="34" charset="0"/>
              </a:defRPr>
            </a:lvl1pPr>
          </a:lstStyle>
          <a:p>
            <a:r>
              <a:rPr lang="en-US" sz="3200" dirty="0" smtClean="0"/>
              <a:t>Mentors</a:t>
            </a:r>
            <a:endParaRPr lang="en-US" sz="3200" dirty="0"/>
          </a:p>
        </p:txBody>
      </p:sp>
      <p:sp>
        <p:nvSpPr>
          <p:cNvPr id="5" name="Content Placeholder 2">
            <a:extLst>
              <a:ext uri="{FF2B5EF4-FFF2-40B4-BE49-F238E27FC236}">
                <a16:creationId xmlns:a16="http://schemas.microsoft.com/office/drawing/2014/main" id="{30509B9D-CCB4-2F42-8861-C177CC2249E0}"/>
              </a:ext>
            </a:extLst>
          </p:cNvPr>
          <p:cNvSpPr txBox="1">
            <a:spLocks/>
          </p:cNvSpPr>
          <p:nvPr/>
        </p:nvSpPr>
        <p:spPr>
          <a:xfrm>
            <a:off x="5521124" y="536973"/>
            <a:ext cx="680818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err="1"/>
              <a:t>Alpesh</a:t>
            </a:r>
            <a:r>
              <a:rPr lang="en-US" sz="2000" b="1" dirty="0"/>
              <a:t> Amin, MD</a:t>
            </a:r>
          </a:p>
          <a:p>
            <a:pPr marL="0" indent="0">
              <a:spcBef>
                <a:spcPts val="0"/>
              </a:spcBef>
              <a:buNone/>
            </a:pPr>
            <a:r>
              <a:rPr lang="en-US" sz="1600" dirty="0"/>
              <a:t>Professor &amp; Chair of Medicine and Executive Director, </a:t>
            </a:r>
            <a:r>
              <a:rPr lang="en-US" sz="1600" dirty="0" smtClean="0"/>
              <a:t> Hospitalist Program, University </a:t>
            </a:r>
            <a:r>
              <a:rPr lang="en-US" sz="1600" dirty="0"/>
              <a:t>of California, Irvine</a:t>
            </a:r>
          </a:p>
          <a:p>
            <a:pPr marL="0" indent="0">
              <a:spcBef>
                <a:spcPts val="0"/>
              </a:spcBef>
              <a:buNone/>
            </a:pPr>
            <a:endParaRPr lang="en-US" sz="1800" dirty="0"/>
          </a:p>
          <a:p>
            <a:pPr marL="0" indent="0">
              <a:spcBef>
                <a:spcPts val="0"/>
              </a:spcBef>
              <a:buNone/>
            </a:pPr>
            <a:r>
              <a:rPr lang="en-US" sz="2000" b="1" dirty="0"/>
              <a:t>Amy Compton-Phillips, MD</a:t>
            </a:r>
          </a:p>
          <a:p>
            <a:pPr marL="0" indent="0">
              <a:spcBef>
                <a:spcPts val="0"/>
              </a:spcBef>
              <a:buNone/>
            </a:pPr>
            <a:r>
              <a:rPr lang="en-US" sz="1600" dirty="0"/>
              <a:t>EVP &amp; Chief Clinical </a:t>
            </a:r>
            <a:r>
              <a:rPr lang="en-US" sz="1600" dirty="0" smtClean="0"/>
              <a:t>Officer, Providence </a:t>
            </a:r>
            <a:r>
              <a:rPr lang="en-US" sz="1600" dirty="0"/>
              <a:t>Health &amp; Services</a:t>
            </a:r>
          </a:p>
          <a:p>
            <a:pPr>
              <a:spcBef>
                <a:spcPts val="0"/>
              </a:spcBef>
            </a:pPr>
            <a:endParaRPr lang="en-US" sz="1800" dirty="0"/>
          </a:p>
          <a:p>
            <a:pPr marL="0" indent="0">
              <a:spcBef>
                <a:spcPts val="0"/>
              </a:spcBef>
              <a:buNone/>
            </a:pPr>
            <a:r>
              <a:rPr lang="en-US" sz="2000" b="1" dirty="0" err="1"/>
              <a:t>Reshma</a:t>
            </a:r>
            <a:r>
              <a:rPr lang="en-US" sz="2000" b="1" dirty="0"/>
              <a:t> Gupta, MD</a:t>
            </a:r>
          </a:p>
          <a:p>
            <a:pPr marL="0" indent="0">
              <a:spcBef>
                <a:spcPts val="0"/>
              </a:spcBef>
              <a:buNone/>
            </a:pPr>
            <a:r>
              <a:rPr lang="en-US" sz="1600" dirty="0"/>
              <a:t>Medical Director for Quality and </a:t>
            </a:r>
            <a:r>
              <a:rPr lang="en-US" sz="1600" dirty="0" smtClean="0"/>
              <a:t>Value &amp; </a:t>
            </a:r>
            <a:r>
              <a:rPr lang="en-US" sz="1600" kern="0" dirty="0" smtClean="0">
                <a:ea typeface="ＭＳ Ｐゴシック" charset="0"/>
                <a:cs typeface="Calibri"/>
              </a:rPr>
              <a:t>Assistant </a:t>
            </a:r>
            <a:r>
              <a:rPr lang="en-US" sz="1600" kern="0" dirty="0">
                <a:ea typeface="ＭＳ Ｐゴシック" charset="0"/>
                <a:cs typeface="Calibri"/>
              </a:rPr>
              <a:t>Professor, Division of General Internal Medicine &amp; Health Services </a:t>
            </a:r>
            <a:r>
              <a:rPr lang="en-US" sz="1600" kern="0" dirty="0" smtClean="0">
                <a:ea typeface="ＭＳ Ｐゴシック" charset="0"/>
                <a:cs typeface="Calibri"/>
              </a:rPr>
              <a:t>Research, </a:t>
            </a:r>
            <a:r>
              <a:rPr lang="en-US" sz="1600" dirty="0" smtClean="0"/>
              <a:t>UCLA Health</a:t>
            </a:r>
          </a:p>
          <a:p>
            <a:pPr marL="0" indent="0">
              <a:spcBef>
                <a:spcPts val="0"/>
              </a:spcBef>
              <a:buNone/>
            </a:pPr>
            <a:r>
              <a:rPr lang="en-US" sz="1600" kern="0" dirty="0" smtClean="0">
                <a:ea typeface="ＭＳ Ｐゴシック" charset="0"/>
                <a:cs typeface="Calibri"/>
              </a:rPr>
              <a:t>Outreach </a:t>
            </a:r>
            <a:r>
              <a:rPr lang="en-US" sz="1600" kern="0" dirty="0">
                <a:ea typeface="ＭＳ Ｐゴシック" charset="0"/>
                <a:cs typeface="Calibri"/>
              </a:rPr>
              <a:t>and Evaluation Director, Director of Teaching Value </a:t>
            </a:r>
            <a:r>
              <a:rPr lang="en-US" sz="1600" kern="0" dirty="0" smtClean="0">
                <a:ea typeface="ＭＳ Ｐゴシック" charset="0"/>
                <a:cs typeface="Calibri"/>
              </a:rPr>
              <a:t>   in </a:t>
            </a:r>
            <a:r>
              <a:rPr lang="en-US" sz="1600" kern="0" dirty="0">
                <a:ea typeface="ＭＳ Ｐゴシック" charset="0"/>
                <a:cs typeface="Calibri"/>
              </a:rPr>
              <a:t>Healthcare Learning </a:t>
            </a:r>
            <a:r>
              <a:rPr lang="en-US" sz="1600" kern="0" dirty="0" smtClean="0">
                <a:ea typeface="ＭＳ Ｐゴシック" charset="0"/>
                <a:cs typeface="Calibri"/>
              </a:rPr>
              <a:t>Network, Costs of Care</a:t>
            </a:r>
          </a:p>
          <a:p>
            <a:pPr marL="0" indent="0">
              <a:spcBef>
                <a:spcPts val="0"/>
              </a:spcBef>
              <a:buNone/>
            </a:pPr>
            <a:r>
              <a:rPr lang="en-US" sz="1800" dirty="0">
                <a:solidFill>
                  <a:schemeClr val="tx1"/>
                </a:solidFill>
              </a:rPr>
              <a:t> </a:t>
            </a:r>
          </a:p>
          <a:p>
            <a:pPr marL="0" indent="0">
              <a:spcBef>
                <a:spcPts val="0"/>
              </a:spcBef>
              <a:buNone/>
            </a:pPr>
            <a:r>
              <a:rPr lang="en-US" sz="2000" b="1" dirty="0"/>
              <a:t>Sunny </a:t>
            </a:r>
            <a:r>
              <a:rPr lang="en-US" sz="2000" b="1" dirty="0" err="1"/>
              <a:t>Jha</a:t>
            </a:r>
            <a:r>
              <a:rPr lang="en-US" sz="2000" b="1" dirty="0"/>
              <a:t>, MD </a:t>
            </a:r>
          </a:p>
          <a:p>
            <a:pPr marL="0" indent="0">
              <a:spcBef>
                <a:spcPts val="0"/>
              </a:spcBef>
              <a:buNone/>
            </a:pPr>
            <a:r>
              <a:rPr lang="en-US" sz="1600" dirty="0"/>
              <a:t>Clinical Assistant Professor of </a:t>
            </a:r>
            <a:r>
              <a:rPr lang="en-US" sz="1600" dirty="0" smtClean="0"/>
              <a:t>Anesthesiology</a:t>
            </a:r>
          </a:p>
          <a:p>
            <a:pPr marL="0" indent="0">
              <a:spcBef>
                <a:spcPts val="0"/>
              </a:spcBef>
              <a:buNone/>
            </a:pPr>
            <a:r>
              <a:rPr lang="en-US" sz="1600" dirty="0" smtClean="0"/>
              <a:t>Keck </a:t>
            </a:r>
            <a:r>
              <a:rPr lang="en-US" sz="1600" dirty="0"/>
              <a:t>School of </a:t>
            </a:r>
            <a:r>
              <a:rPr lang="en-US" sz="1600" dirty="0" smtClean="0"/>
              <a:t>Medicine, University of Southern California</a:t>
            </a:r>
            <a:endParaRPr lang="en-US" sz="1600" dirty="0"/>
          </a:p>
          <a:p>
            <a:pPr>
              <a:spcBef>
                <a:spcPts val="0"/>
              </a:spcBef>
            </a:pPr>
            <a:endParaRPr lang="en-US" sz="2000" b="1" dirty="0"/>
          </a:p>
          <a:p>
            <a:pPr marL="0" indent="0">
              <a:spcBef>
                <a:spcPts val="0"/>
              </a:spcBef>
              <a:buNone/>
            </a:pPr>
            <a:r>
              <a:rPr lang="en-US" sz="2000" b="1" dirty="0"/>
              <a:t>Chris Moriates, MD</a:t>
            </a:r>
          </a:p>
          <a:p>
            <a:pPr marL="0" indent="0">
              <a:spcBef>
                <a:spcPts val="0"/>
              </a:spcBef>
              <a:buNone/>
            </a:pPr>
            <a:r>
              <a:rPr lang="en-US" sz="1600" dirty="0"/>
              <a:t>Associate Professor, Department of Internal </a:t>
            </a:r>
            <a:r>
              <a:rPr lang="en-US" sz="1600" dirty="0" smtClean="0"/>
              <a:t>Medicine</a:t>
            </a:r>
          </a:p>
          <a:p>
            <a:pPr marL="0" indent="0">
              <a:spcBef>
                <a:spcPts val="0"/>
              </a:spcBef>
              <a:buNone/>
            </a:pPr>
            <a:r>
              <a:rPr lang="en-US" sz="1600" dirty="0" smtClean="0"/>
              <a:t>Assistant </a:t>
            </a:r>
            <a:r>
              <a:rPr lang="en-US" sz="1600" dirty="0"/>
              <a:t>Dean for Healthcare </a:t>
            </a:r>
            <a:r>
              <a:rPr lang="en-US" sz="1600" dirty="0" smtClean="0"/>
              <a:t>Value</a:t>
            </a:r>
          </a:p>
          <a:p>
            <a:pPr marL="0" indent="0">
              <a:spcBef>
                <a:spcPts val="0"/>
              </a:spcBef>
              <a:buNone/>
            </a:pPr>
            <a:r>
              <a:rPr lang="en-US" sz="1600" dirty="0" smtClean="0"/>
              <a:t>Department </a:t>
            </a:r>
            <a:r>
              <a:rPr lang="en-US" sz="1600" dirty="0"/>
              <a:t>of Medical </a:t>
            </a:r>
            <a:r>
              <a:rPr lang="en-US" sz="1600" dirty="0" smtClean="0"/>
              <a:t>Education</a:t>
            </a:r>
          </a:p>
          <a:p>
            <a:pPr marL="0" indent="0">
              <a:spcBef>
                <a:spcPts val="0"/>
              </a:spcBef>
              <a:buNone/>
            </a:pPr>
            <a:r>
              <a:rPr lang="en-US" sz="1600" dirty="0" smtClean="0"/>
              <a:t>Dell </a:t>
            </a:r>
            <a:r>
              <a:rPr lang="en-US" sz="1600" dirty="0"/>
              <a:t>Medical </a:t>
            </a:r>
            <a:r>
              <a:rPr lang="en-US" sz="1600" dirty="0" smtClean="0"/>
              <a:t>School</a:t>
            </a:r>
          </a:p>
          <a:p>
            <a:pPr marL="0" indent="0">
              <a:spcBef>
                <a:spcPts val="0"/>
              </a:spcBef>
              <a:buNone/>
            </a:pPr>
            <a:r>
              <a:rPr lang="en-US" sz="1600" dirty="0" smtClean="0"/>
              <a:t>The </a:t>
            </a:r>
            <a:r>
              <a:rPr lang="en-US" sz="1600" dirty="0"/>
              <a:t>University of Texas at Austin</a:t>
            </a:r>
          </a:p>
          <a:p>
            <a:pPr>
              <a:lnSpc>
                <a:spcPts val="3600"/>
              </a:lnSpc>
              <a:spcBef>
                <a:spcPts val="0"/>
              </a:spcBef>
            </a:pPr>
            <a:endParaRPr lang="en-US" sz="1800" dirty="0"/>
          </a:p>
        </p:txBody>
      </p:sp>
      <p:pic>
        <p:nvPicPr>
          <p:cNvPr id="1026" name="Picture 2" descr="picture of Alpesh N. Am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88123"/>
            <a:ext cx="1650076" cy="23101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yComptonPhilli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61" y="288123"/>
            <a:ext cx="1707677" cy="2281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hris mori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0481" y="3254989"/>
            <a:ext cx="1804314" cy="22661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hma Gup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7631" y="303447"/>
            <a:ext cx="1592947" cy="22947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researcherprofiles.org/profile/Modules/CustomViewPersonGeneralInfo/PhotoHandler.ashx?NodeID=17869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453" y="3322503"/>
            <a:ext cx="1862409" cy="213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797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89"/>
          <p:cNvPicPr preferRelativeResize="0"/>
          <p:nvPr/>
        </p:nvPicPr>
        <p:blipFill rotWithShape="1">
          <a:blip r:embed="rId2">
            <a:alphaModFix/>
            <a:extLst>
              <a:ext uri="{BEBA8EAE-BF5A-486C-A8C5-ECC9F3942E4B}">
                <a14:imgProps xmlns:a14="http://schemas.microsoft.com/office/drawing/2010/main">
                  <a14:imgLayer r:embed="rId3">
                    <a14:imgEffect>
                      <a14:sharpenSoften amount="-50000"/>
                    </a14:imgEffect>
                    <a14:imgEffect>
                      <a14:brightnessContrast contrast="-72000"/>
                    </a14:imgEffect>
                  </a14:imgLayer>
                </a14:imgProps>
              </a:ext>
            </a:extLst>
          </a:blip>
          <a:srcRect/>
          <a:stretch/>
        </p:blipFill>
        <p:spPr>
          <a:xfrm>
            <a:off x="0" y="0"/>
            <a:ext cx="12192000" cy="6858000"/>
          </a:xfrm>
          <a:prstGeom prst="rect">
            <a:avLst/>
          </a:prstGeom>
          <a:noFill/>
          <a:ln>
            <a:noFill/>
          </a:ln>
        </p:spPr>
      </p:pic>
      <p:sp>
        <p:nvSpPr>
          <p:cNvPr id="15363" name="Subtitle 2"/>
          <p:cNvSpPr>
            <a:spLocks noGrp="1"/>
          </p:cNvSpPr>
          <p:nvPr>
            <p:ph type="subTitle" idx="1"/>
          </p:nvPr>
        </p:nvSpPr>
        <p:spPr>
          <a:xfrm>
            <a:off x="1194100" y="4383097"/>
            <a:ext cx="10090672" cy="1084263"/>
          </a:xfrm>
        </p:spPr>
        <p:txBody>
          <a:bodyPr/>
          <a:lstStyle/>
          <a:p>
            <a:pPr lvl="0" defTabSz="914400">
              <a:lnSpc>
                <a:spcPct val="80000"/>
              </a:lnSpc>
              <a:spcAft>
                <a:spcPct val="30000"/>
              </a:spcAft>
              <a:buClrTx/>
              <a:buSzTx/>
            </a:pPr>
            <a:r>
              <a:rPr lang="en-US" sz="2800" b="1" kern="0" dirty="0" smtClean="0">
                <a:solidFill>
                  <a:srgbClr val="0000FF"/>
                </a:solidFill>
                <a:ea typeface="ＭＳ Ｐゴシック" charset="0"/>
                <a:cs typeface="Calibri"/>
              </a:rPr>
              <a:t>Neel Shah, MD, MPP</a:t>
            </a:r>
            <a:endParaRPr lang="en-US" sz="2800" b="1" kern="0" dirty="0" smtClean="0">
              <a:solidFill>
                <a:schemeClr val="bg1"/>
              </a:solidFill>
              <a:ea typeface="ＭＳ Ｐゴシック" charset="0"/>
              <a:cs typeface="Calibri"/>
            </a:endParaRPr>
          </a:p>
          <a:p>
            <a:pPr lvl="0" defTabSz="914400">
              <a:lnSpc>
                <a:spcPct val="80000"/>
              </a:lnSpc>
              <a:spcAft>
                <a:spcPct val="30000"/>
              </a:spcAft>
              <a:buClrTx/>
              <a:buSzTx/>
            </a:pPr>
            <a:r>
              <a:rPr lang="en-US" sz="2200" kern="0" dirty="0" smtClean="0">
                <a:solidFill>
                  <a:schemeClr val="bg1"/>
                </a:solidFill>
                <a:ea typeface="ＭＳ Ｐゴシック" charset="0"/>
                <a:cs typeface="Calibri"/>
              </a:rPr>
              <a:t>Founder and Executive Director, Costs of Care</a:t>
            </a:r>
          </a:p>
          <a:p>
            <a:pPr lvl="0" defTabSz="914400">
              <a:lnSpc>
                <a:spcPct val="80000"/>
              </a:lnSpc>
              <a:spcAft>
                <a:spcPct val="30000"/>
              </a:spcAft>
              <a:buClrTx/>
              <a:buSzTx/>
            </a:pPr>
            <a:r>
              <a:rPr lang="en-US" sz="2200" dirty="0">
                <a:solidFill>
                  <a:schemeClr val="bg1"/>
                </a:solidFill>
              </a:rPr>
              <a:t>Assistant Professor of Obstetrics, Gynecology and Reproductive </a:t>
            </a:r>
            <a:r>
              <a:rPr lang="en-US" sz="2200" dirty="0" smtClean="0">
                <a:solidFill>
                  <a:schemeClr val="bg1"/>
                </a:solidFill>
              </a:rPr>
              <a:t>Biology</a:t>
            </a:r>
          </a:p>
          <a:p>
            <a:pPr lvl="0" defTabSz="914400">
              <a:lnSpc>
                <a:spcPct val="80000"/>
              </a:lnSpc>
              <a:spcAft>
                <a:spcPct val="30000"/>
              </a:spcAft>
              <a:buClrTx/>
              <a:buSzTx/>
            </a:pPr>
            <a:r>
              <a:rPr lang="en-US" sz="2200" dirty="0" smtClean="0">
                <a:solidFill>
                  <a:schemeClr val="bg1"/>
                </a:solidFill>
              </a:rPr>
              <a:t>Harvard </a:t>
            </a:r>
            <a:r>
              <a:rPr lang="en-US" sz="2200" dirty="0">
                <a:solidFill>
                  <a:schemeClr val="bg1"/>
                </a:solidFill>
              </a:rPr>
              <a:t>Medical </a:t>
            </a:r>
            <a:r>
              <a:rPr lang="en-US" sz="2200" dirty="0" smtClean="0">
                <a:solidFill>
                  <a:schemeClr val="bg1"/>
                </a:solidFill>
              </a:rPr>
              <a:t>School</a:t>
            </a:r>
          </a:p>
          <a:p>
            <a:pPr lvl="0" defTabSz="914400">
              <a:lnSpc>
                <a:spcPct val="80000"/>
              </a:lnSpc>
              <a:spcAft>
                <a:spcPct val="30000"/>
              </a:spcAft>
              <a:buClrTx/>
              <a:buSzTx/>
            </a:pPr>
            <a:r>
              <a:rPr lang="en-US" sz="2200" dirty="0" smtClean="0">
                <a:solidFill>
                  <a:schemeClr val="bg1"/>
                </a:solidFill>
              </a:rPr>
              <a:t>Director, Delivery </a:t>
            </a:r>
            <a:r>
              <a:rPr lang="en-US" sz="2200" dirty="0">
                <a:solidFill>
                  <a:schemeClr val="bg1"/>
                </a:solidFill>
              </a:rPr>
              <a:t>Decisions </a:t>
            </a:r>
            <a:r>
              <a:rPr lang="en-US" sz="2200" dirty="0" smtClean="0">
                <a:solidFill>
                  <a:schemeClr val="bg1"/>
                </a:solidFill>
              </a:rPr>
              <a:t>Initiative, Ariadne Labs</a:t>
            </a:r>
            <a:endParaRPr lang="en-US" sz="2200" kern="0" dirty="0" smtClean="0">
              <a:solidFill>
                <a:schemeClr val="bg1"/>
              </a:solidFill>
              <a:ea typeface="ＭＳ Ｐゴシック" charset="0"/>
              <a:cs typeface="Calibri"/>
            </a:endParaRPr>
          </a:p>
          <a:p>
            <a:pPr lvl="0" defTabSz="914400">
              <a:lnSpc>
                <a:spcPct val="80000"/>
              </a:lnSpc>
              <a:spcAft>
                <a:spcPct val="30000"/>
              </a:spcAft>
              <a:buClrTx/>
              <a:buSzTx/>
            </a:pPr>
            <a:endParaRPr lang="en-US" sz="2200" b="1" kern="0" dirty="0" smtClean="0">
              <a:solidFill>
                <a:srgbClr val="0000FF"/>
              </a:solidFill>
              <a:ea typeface="ＭＳ Ｐゴシック" charset="0"/>
              <a:cs typeface="Calibri"/>
            </a:endParaRPr>
          </a:p>
        </p:txBody>
      </p:sp>
      <p:pic>
        <p:nvPicPr>
          <p:cNvPr id="10" name="Shape 90"/>
          <p:cNvPicPr preferRelativeResize="0"/>
          <p:nvPr/>
        </p:nvPicPr>
        <p:blipFill rotWithShape="1">
          <a:blip r:embed="rId4">
            <a:alphaModFix/>
          </a:blip>
          <a:srcRect/>
          <a:stretch/>
        </p:blipFill>
        <p:spPr>
          <a:xfrm>
            <a:off x="2031106" y="785782"/>
            <a:ext cx="2957583" cy="1054593"/>
          </a:xfrm>
          <a:prstGeom prst="rect">
            <a:avLst/>
          </a:prstGeom>
          <a:noFill/>
          <a:ln>
            <a:noFill/>
          </a:ln>
        </p:spPr>
      </p:pic>
    </p:spTree>
    <p:extLst>
      <p:ext uri="{BB962C8B-B14F-4D97-AF65-F5344CB8AC3E}">
        <p14:creationId xmlns:p14="http://schemas.microsoft.com/office/powerpoint/2010/main" val="223787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25250" y="3808706"/>
            <a:ext cx="8217074" cy="1311128"/>
          </a:xfrm>
          <a:prstGeom prst="rect">
            <a:avLst/>
          </a:prstGeom>
          <a:noFill/>
        </p:spPr>
        <p:txBody>
          <a:bodyPr wrap="square" rtlCol="0">
            <a:spAutoFit/>
          </a:bodyPr>
          <a:lstStyle/>
          <a:p>
            <a:pPr algn="ctr" defTabSz="457200">
              <a:lnSpc>
                <a:spcPct val="110000"/>
              </a:lnSpc>
            </a:pPr>
            <a:r>
              <a:rPr lang="en-US" sz="2400" dirty="0">
                <a:solidFill>
                  <a:srgbClr val="595959"/>
                </a:solidFill>
                <a:latin typeface="Avenir Light" charset="0"/>
                <a:ea typeface="Avenir Light" charset="0"/>
                <a:cs typeface="Avenir Light" charset="0"/>
              </a:rPr>
              <a:t>American Hospital Association</a:t>
            </a:r>
          </a:p>
          <a:p>
            <a:pPr algn="ctr" defTabSz="457200">
              <a:lnSpc>
                <a:spcPct val="110000"/>
              </a:lnSpc>
            </a:pPr>
            <a:r>
              <a:rPr lang="en-US" sz="2400" dirty="0">
                <a:solidFill>
                  <a:srgbClr val="595959"/>
                </a:solidFill>
                <a:latin typeface="Avenir Light" charset="0"/>
                <a:ea typeface="Avenir Light" charset="0"/>
                <a:cs typeface="Avenir Light" charset="0"/>
              </a:rPr>
              <a:t>High Value Care Collaborative Opening Webinar</a:t>
            </a:r>
          </a:p>
          <a:p>
            <a:pPr algn="ctr" defTabSz="457200">
              <a:lnSpc>
                <a:spcPct val="110000"/>
              </a:lnSpc>
            </a:pPr>
            <a:r>
              <a:rPr lang="en-US" sz="2400" dirty="0">
                <a:solidFill>
                  <a:srgbClr val="595959"/>
                </a:solidFill>
                <a:latin typeface="Avenir Light" charset="0"/>
                <a:ea typeface="Avenir Light" charset="0"/>
                <a:cs typeface="Avenir Light" charset="0"/>
              </a:rPr>
              <a:t>August 6, 2018</a:t>
            </a:r>
          </a:p>
        </p:txBody>
      </p:sp>
      <p:sp>
        <p:nvSpPr>
          <p:cNvPr id="2" name="Rectangle 1"/>
          <p:cNvSpPr/>
          <p:nvPr/>
        </p:nvSpPr>
        <p:spPr>
          <a:xfrm>
            <a:off x="7199453" y="5301205"/>
            <a:ext cx="4757195" cy="1284790"/>
          </a:xfrm>
          <a:prstGeom prst="rect">
            <a:avLst/>
          </a:prstGeom>
          <a:solidFill>
            <a:srgbClr val="E1E1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225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atient listening to doctor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639064"/>
            <a:ext cx="3937000" cy="26108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idx="1"/>
          </p:nvPr>
        </p:nvSpPr>
        <p:spPr>
          <a:xfrm>
            <a:off x="2362364" y="2849526"/>
            <a:ext cx="6854580" cy="3239298"/>
          </a:xfrm>
        </p:spPr>
        <p:txBody>
          <a:bodyPr>
            <a:normAutofit/>
          </a:bodyPr>
          <a:lstStyle/>
          <a:p>
            <a:pPr marL="0" indent="1588">
              <a:lnSpc>
                <a:spcPct val="120000"/>
              </a:lnSpc>
              <a:buNone/>
            </a:pPr>
            <a:r>
              <a:rPr lang="en-US" altLang="en-US" sz="2800" i="1" dirty="0">
                <a:latin typeface="Avenir Book" charset="0"/>
                <a:ea typeface="Avenir Book" charset="0"/>
                <a:cs typeface="Avenir Book" charset="0"/>
              </a:rPr>
              <a:t>Choosing Wisely </a:t>
            </a:r>
            <a:r>
              <a:rPr lang="en-US" altLang="en-US" sz="2800" dirty="0">
                <a:latin typeface="Avenir Book" charset="0"/>
                <a:ea typeface="Avenir Book" charset="0"/>
                <a:cs typeface="Avenir Book" charset="0"/>
              </a:rPr>
              <a:t>is an initiative of the ABIM Foundation to help clinicians and patients engage in </a:t>
            </a:r>
            <a:r>
              <a:rPr lang="en-US" altLang="en-US" sz="2800" b="1" dirty="0">
                <a:latin typeface="Avenir Heavy" charset="0"/>
                <a:ea typeface="Avenir Heavy" charset="0"/>
                <a:cs typeface="Avenir Heavy" charset="0"/>
              </a:rPr>
              <a:t>conversations</a:t>
            </a:r>
            <a:r>
              <a:rPr lang="en-US" altLang="en-US" sz="2800" b="1" dirty="0">
                <a:latin typeface="Avenir Book" charset="0"/>
                <a:ea typeface="Avenir Book" charset="0"/>
                <a:cs typeface="Avenir Book" charset="0"/>
              </a:rPr>
              <a:t> </a:t>
            </a:r>
            <a:r>
              <a:rPr lang="en-US" altLang="en-US" sz="2800" dirty="0">
                <a:latin typeface="Avenir Book" charset="0"/>
                <a:ea typeface="Avenir Book" charset="0"/>
                <a:cs typeface="Avenir Book" charset="0"/>
              </a:rPr>
              <a:t>about the </a:t>
            </a:r>
            <a:r>
              <a:rPr lang="en-US" altLang="en-US" sz="2800" b="1" dirty="0">
                <a:latin typeface="Avenir Book" charset="0"/>
                <a:ea typeface="Avenir Book" charset="0"/>
                <a:cs typeface="Avenir Book" charset="0"/>
              </a:rPr>
              <a:t>overuse of tests and procedures </a:t>
            </a:r>
            <a:r>
              <a:rPr lang="en-US" altLang="en-US" sz="2800" dirty="0">
                <a:latin typeface="Avenir Book" charset="0"/>
                <a:ea typeface="Avenir Book" charset="0"/>
                <a:cs typeface="Avenir Book" charset="0"/>
              </a:rPr>
              <a:t>and to support physician efforts to help patients make </a:t>
            </a:r>
            <a:r>
              <a:rPr lang="en-US" altLang="en-US" sz="2800" b="1" dirty="0">
                <a:latin typeface="Avenir Book" charset="0"/>
                <a:ea typeface="Avenir Book" charset="0"/>
                <a:cs typeface="Avenir Book" charset="0"/>
              </a:rPr>
              <a:t>smart, effective choices</a:t>
            </a:r>
            <a:r>
              <a:rPr lang="en-US" altLang="en-US" sz="2800" dirty="0">
                <a:latin typeface="Avenir Book" charset="0"/>
                <a:ea typeface="Avenir Book" charset="0"/>
                <a:cs typeface="Avenir Book"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365" y="372437"/>
            <a:ext cx="2638425" cy="1733550"/>
          </a:xfrm>
          <a:prstGeom prst="rect">
            <a:avLst/>
          </a:prstGeom>
        </p:spPr>
      </p:pic>
    </p:spTree>
    <p:extLst>
      <p:ext uri="{BB962C8B-B14F-4D97-AF65-F5344CB8AC3E}">
        <p14:creationId xmlns:p14="http://schemas.microsoft.com/office/powerpoint/2010/main" val="1829345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entral Services">
  <a:themeElements>
    <a:clrScheme name="HSS_PPTColorPalette">
      <a:dk1>
        <a:sysClr val="windowText" lastClr="000000"/>
      </a:dk1>
      <a:lt1>
        <a:sysClr val="window" lastClr="FFFFFF"/>
      </a:lt1>
      <a:dk2>
        <a:srgbClr val="5A5A5A"/>
      </a:dk2>
      <a:lt2>
        <a:srgbClr val="E4E4E4"/>
      </a:lt2>
      <a:accent1>
        <a:srgbClr val="003660"/>
      </a:accent1>
      <a:accent2>
        <a:srgbClr val="0088CE"/>
      </a:accent2>
      <a:accent3>
        <a:srgbClr val="49C7ED"/>
      </a:accent3>
      <a:accent4>
        <a:srgbClr val="47BFAF"/>
      </a:accent4>
      <a:accent5>
        <a:srgbClr val="D6C152"/>
      </a:accent5>
      <a:accent6>
        <a:srgbClr val="C4D82E"/>
      </a:accent6>
      <a:hlink>
        <a:srgbClr val="0088CE"/>
      </a:hlink>
      <a:folHlink>
        <a:srgbClr val="0088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lemedicine Pilotv7updated">
  <a:themeElements>
    <a:clrScheme name="Default 1">
      <a:dk1>
        <a:srgbClr val="000000"/>
      </a:dk1>
      <a:lt1>
        <a:srgbClr val="FFFFFF"/>
      </a:lt1>
      <a:dk2>
        <a:srgbClr val="000000"/>
      </a:dk2>
      <a:lt2>
        <a:srgbClr val="8B8D8E"/>
      </a:lt2>
      <a:accent1>
        <a:srgbClr val="536895"/>
      </a:accent1>
      <a:accent2>
        <a:srgbClr val="616365"/>
      </a:accent2>
      <a:accent3>
        <a:srgbClr val="FFFFFF"/>
      </a:accent3>
      <a:accent4>
        <a:srgbClr val="000000"/>
      </a:accent4>
      <a:accent5>
        <a:srgbClr val="B3B9C8"/>
      </a:accent5>
      <a:accent6>
        <a:srgbClr val="57595B"/>
      </a:accent6>
      <a:hlink>
        <a:srgbClr val="F1E3BB"/>
      </a:hlink>
      <a:folHlink>
        <a:srgbClr val="FFB612"/>
      </a:folHlink>
    </a:clrScheme>
    <a:fontScheme name="Default">
      <a:majorFont>
        <a:latin typeface="Times"/>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1">
        <a:dk1>
          <a:srgbClr val="000000"/>
        </a:dk1>
        <a:lt1>
          <a:srgbClr val="FFFFFF"/>
        </a:lt1>
        <a:dk2>
          <a:srgbClr val="000000"/>
        </a:dk2>
        <a:lt2>
          <a:srgbClr val="8B8D8E"/>
        </a:lt2>
        <a:accent1>
          <a:srgbClr val="536895"/>
        </a:accent1>
        <a:accent2>
          <a:srgbClr val="616365"/>
        </a:accent2>
        <a:accent3>
          <a:srgbClr val="FFFFFF"/>
        </a:accent3>
        <a:accent4>
          <a:srgbClr val="000000"/>
        </a:accent4>
        <a:accent5>
          <a:srgbClr val="B3B9C8"/>
        </a:accent5>
        <a:accent6>
          <a:srgbClr val="57595B"/>
        </a:accent6>
        <a:hlink>
          <a:srgbClr val="F1E3BB"/>
        </a:hlink>
        <a:folHlink>
          <a:srgbClr val="FFB61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Custom 3">
      <a:dk1>
        <a:srgbClr val="1E5155"/>
      </a:dk1>
      <a:lt1>
        <a:sysClr val="window" lastClr="FFFFFF"/>
      </a:lt1>
      <a:dk2>
        <a:srgbClr val="1E5155"/>
      </a:dk2>
      <a:lt2>
        <a:srgbClr val="EBEBEB"/>
      </a:lt2>
      <a:accent1>
        <a:srgbClr val="35FF94"/>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1676</TotalTime>
  <Words>3524</Words>
  <Application>Microsoft Office PowerPoint</Application>
  <PresentationFormat>Widescreen</PresentationFormat>
  <Paragraphs>484</Paragraphs>
  <Slides>56</Slides>
  <Notes>49</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56</vt:i4>
      </vt:variant>
    </vt:vector>
  </HeadingPairs>
  <TitlesOfParts>
    <vt:vector size="78" baseType="lpstr">
      <vt:lpstr>MS PGothic</vt:lpstr>
      <vt:lpstr>MS PGothic</vt:lpstr>
      <vt:lpstr>Arial</vt:lpstr>
      <vt:lpstr>Avenir Book</vt:lpstr>
      <vt:lpstr>Avenir Heavy</vt:lpstr>
      <vt:lpstr>Avenir Light</vt:lpstr>
      <vt:lpstr>Avenir Roman</vt:lpstr>
      <vt:lpstr>Calibri</vt:lpstr>
      <vt:lpstr>Calibri Light</vt:lpstr>
      <vt:lpstr>Franklin Gothic Book</vt:lpstr>
      <vt:lpstr>Franklin Gothic Medium</vt:lpstr>
      <vt:lpstr>Garamond</vt:lpstr>
      <vt:lpstr>Lucida Grande</vt:lpstr>
      <vt:lpstr>Times</vt:lpstr>
      <vt:lpstr>Times New Roman</vt:lpstr>
      <vt:lpstr>Wingdings</vt:lpstr>
      <vt:lpstr>Office Theme</vt:lpstr>
      <vt:lpstr>1_Office Theme</vt:lpstr>
      <vt:lpstr>Central Services</vt:lpstr>
      <vt:lpstr>Telemedicine Pilotv7updated</vt:lpstr>
      <vt:lpstr>2_Office Theme</vt:lpstr>
      <vt:lpstr>think-cell Slide</vt:lpstr>
      <vt:lpstr>High Value Care Collaborative</vt:lpstr>
      <vt:lpstr>PowerPoint Presentation</vt:lpstr>
      <vt:lpstr>PowerPoint Presentation</vt:lpstr>
      <vt:lpstr>PowerPoint Presentation</vt:lpstr>
      <vt:lpstr>Curriculum</vt:lpstr>
      <vt:lpstr>PowerPoint Presentation</vt:lpstr>
      <vt:lpstr>PowerPoint Presentation</vt:lpstr>
      <vt:lpstr>PowerPoint Presentation</vt:lpstr>
      <vt:lpstr>PowerPoint Presentation</vt:lpstr>
      <vt:lpstr>PowerPoint Presentation</vt:lpstr>
      <vt:lpstr>Lessons Learned</vt:lpstr>
      <vt:lpstr>Multi-Component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Networks and Communities</vt:lpstr>
      <vt:lpstr>Learning and Research Communities</vt:lpstr>
      <vt:lpstr>System and Performance Improvement </vt:lpstr>
      <vt:lpstr>PowerPoint Presentation</vt:lpstr>
      <vt:lpstr>Reduction in Lab Work, Imaging</vt:lpstr>
      <vt:lpstr>Reduction in Pre-Op Screenings</vt:lpstr>
      <vt:lpstr>PowerPoint Presentation</vt:lpstr>
      <vt:lpstr>PowerPoint Presentation</vt:lpstr>
      <vt:lpstr>PowerPoint Presentation</vt:lpstr>
      <vt:lpstr>Objectives</vt:lpstr>
      <vt:lpstr>If healthcare practitioners are fish, high value care culture is the water we swim in.</vt:lpstr>
      <vt:lpstr>Culture is Associated with Overuse and Clinical Outcomes</vt:lpstr>
      <vt:lpstr>Hidden Curriculum = part of culture</vt:lpstr>
      <vt:lpstr>PowerPoint Presentation</vt:lpstr>
      <vt:lpstr>Objectives</vt:lpstr>
      <vt:lpstr>PowerPoint Presentation</vt:lpstr>
      <vt:lpstr>PowerPoint Presentation</vt:lpstr>
      <vt:lpstr>PowerPoint Presentation</vt:lpstr>
      <vt:lpstr>PowerPoint Presentation</vt:lpstr>
      <vt:lpstr>Leadership and Health System Messaging</vt:lpstr>
      <vt:lpstr>PowerPoint Presentation</vt:lpstr>
      <vt:lpstr>PowerPoint Presentation</vt:lpstr>
      <vt:lpstr>PowerPoint Presentation</vt:lpstr>
      <vt:lpstr>PowerPoint Presentation</vt:lpstr>
      <vt:lpstr>Data Access and Transparency</vt:lpstr>
      <vt:lpstr>PowerPoint Presentation</vt:lpstr>
      <vt:lpstr>Comfort with Cost Conversations</vt:lpstr>
      <vt:lpstr>PowerPoint Presentation</vt:lpstr>
      <vt:lpstr>Blame-free Environment</vt:lpstr>
      <vt:lpstr>PowerPoint Presentation</vt:lpstr>
      <vt:lpstr>Approaching Data</vt:lpstr>
      <vt:lpstr>We hope the HVCCSTM will help you begin improving culture at your institutions!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Katzki, Jordana</dc:creator>
  <cp:lastModifiedBy>Thorin, Kristen</cp:lastModifiedBy>
  <cp:revision>210</cp:revision>
  <dcterms:created xsi:type="dcterms:W3CDTF">2018-04-27T14:25:24Z</dcterms:created>
  <dcterms:modified xsi:type="dcterms:W3CDTF">2018-08-07T16:00:03Z</dcterms:modified>
</cp:coreProperties>
</file>